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3" r:id="rId3"/>
    <p:sldId id="264" r:id="rId4"/>
    <p:sldId id="266" r:id="rId5"/>
    <p:sldId id="257" r:id="rId6"/>
    <p:sldId id="259" r:id="rId7"/>
    <p:sldId id="265" r:id="rId8"/>
    <p:sldId id="258" r:id="rId9"/>
    <p:sldId id="267" r:id="rId10"/>
    <p:sldId id="273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5100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86275-EFE4-4804-9222-109A5E07228C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F3862-5220-41D5-B2DE-B393E50A0B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79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F3862-5220-41D5-B2DE-B393E50A0B9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173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65C3-AA8E-4885-99E2-50F1C2D0298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11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465C3-AA8E-4885-99E2-50F1C2D0298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87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C9469-A11D-4CAE-9FBF-145541415BE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88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F3862-5220-41D5-B2DE-B393E50A0B9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341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F3862-5220-41D5-B2DE-B393E50A0B9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593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23F91-A5EA-4A50-803D-41A514F5C54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8083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F3862-5220-41D5-B2DE-B393E50A0B9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98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23F91-A5EA-4A50-803D-41A514F5C54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895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23F91-A5EA-4A50-803D-41A514F5C54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2854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23F91-A5EA-4A50-803D-41A514F5C54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160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23F91-A5EA-4A50-803D-41A514F5C54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106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23F91-A5EA-4A50-803D-41A514F5C54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182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23F91-A5EA-4A50-803D-41A514F5C54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7360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F3862-5220-41D5-B2DE-B393E50A0B9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26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C4E99-3E66-4233-BADF-ACF40A3FD47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09A62-4B09-4CF3-A2F2-C40A565425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C4E99-3E66-4233-BADF-ACF40A3FD47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09A62-4B09-4CF3-A2F2-C40A565425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C4E99-3E66-4233-BADF-ACF40A3FD47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09A62-4B09-4CF3-A2F2-C40A565425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C4E99-3E66-4233-BADF-ACF40A3FD47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09A62-4B09-4CF3-A2F2-C40A565425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C4E99-3E66-4233-BADF-ACF40A3FD47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09A62-4B09-4CF3-A2F2-C40A565425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C4E99-3E66-4233-BADF-ACF40A3FD47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09A62-4B09-4CF3-A2F2-C40A565425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C4E99-3E66-4233-BADF-ACF40A3FD47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09A62-4B09-4CF3-A2F2-C40A565425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C4E99-3E66-4233-BADF-ACF40A3FD47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09A62-4B09-4CF3-A2F2-C40A565425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C4E99-3E66-4233-BADF-ACF40A3FD47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09A62-4B09-4CF3-A2F2-C40A565425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C4E99-3E66-4233-BADF-ACF40A3FD47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09A62-4B09-4CF3-A2F2-C40A565425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C4E99-3E66-4233-BADF-ACF40A3FD47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09A62-4B09-4CF3-A2F2-C40A565425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C4E99-3E66-4233-BADF-ACF40A3FD47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09A62-4B09-4CF3-A2F2-C40A5654251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www.google.com/url?sa=i&amp;rct=j&amp;q=&amp;esrc=s&amp;source=images&amp;cd=&amp;cad=rja&amp;uact=8&amp;docid=lLBC2_otxhrrXM&amp;tbnid=7wr92o2VP0GhBM:&amp;ved=0CAYQjRw&amp;url=http://news.bbc.co.uk/cbbcnews/hi/find_out/guides/uk/black_and_asians_in_britain/newsid_1999000/1999870.stm&amp;ei=57EvU6T6E8f-oQSGiILoCg&amp;psig=AFQjCNFeiUjF7F3lVC8G7NbLLCMiKYPoWg&amp;ust=1395721034228508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4U156LHXYM" TargetMode="Externa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5921"/>
            <a:ext cx="9132627" cy="1158921"/>
          </a:xfrm>
          <a:solidFill>
            <a:srgbClr val="5100A2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FF99"/>
                </a:solidFill>
              </a:rPr>
              <a:t>Slavery in America</a:t>
            </a:r>
            <a:endParaRPr lang="en-US" sz="3600" b="1" dirty="0">
              <a:solidFill>
                <a:srgbClr val="FFFF99"/>
              </a:solidFill>
            </a:endParaRPr>
          </a:p>
        </p:txBody>
      </p:sp>
      <p:pic>
        <p:nvPicPr>
          <p:cNvPr id="4098" name="Picture 2" descr="C:\Users\sabrina\Desktop\146 pictures\146 powerpoint images00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524000"/>
            <a:ext cx="8229600" cy="4572000"/>
          </a:xfrm>
          <a:prstGeom prst="rect">
            <a:avLst/>
          </a:prstGeom>
          <a:noFill/>
          <a:ln w="76200">
            <a:solidFill>
              <a:srgbClr val="5100A2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667000" y="6317956"/>
            <a:ext cx="338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5100A2"/>
                </a:solidFill>
              </a:rPr>
              <a:t>Sugar Plantation in the Caribbean</a:t>
            </a:r>
            <a:endParaRPr lang="en-US" b="1" dirty="0">
              <a:solidFill>
                <a:srgbClr val="5100A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00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400"/>
          </a:xfrm>
          <a:solidFill>
            <a:srgbClr val="FFFF99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5100A2"/>
                </a:solidFill>
              </a:rPr>
              <a:t>The Atlantic Slave Trade</a:t>
            </a:r>
            <a:endParaRPr lang="en-US" sz="3600" b="1" dirty="0">
              <a:solidFill>
                <a:srgbClr val="5100A2"/>
              </a:solidFill>
            </a:endParaRPr>
          </a:p>
        </p:txBody>
      </p:sp>
      <p:pic>
        <p:nvPicPr>
          <p:cNvPr id="1026" name="Picture 2" descr="C:\Users\sabrina\Desktop\146 pictures\146 powerpoint images01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219200"/>
            <a:ext cx="7924800" cy="52578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75545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37" y="0"/>
            <a:ext cx="9144000" cy="762000"/>
          </a:xfrm>
          <a:solidFill>
            <a:srgbClr val="5100A2"/>
          </a:solidFill>
        </p:spPr>
        <p:txBody>
          <a:bodyPr/>
          <a:lstStyle/>
          <a:p>
            <a:r>
              <a:rPr lang="en-US" b="1" dirty="0" smtClean="0">
                <a:solidFill>
                  <a:srgbClr val="FFFF99"/>
                </a:solidFill>
              </a:rPr>
              <a:t>Where in Africa?</a:t>
            </a:r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23" y="1143000"/>
            <a:ext cx="3276600" cy="5943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5100A2"/>
                </a:solidFill>
              </a:rPr>
              <a:t>“Slave Coast”: Bight of Benin, Congo, Angola, Mozambique, Nigeria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Over 800 languages spoken within Africa</a:t>
            </a:r>
          </a:p>
        </p:txBody>
      </p:sp>
      <p:pic>
        <p:nvPicPr>
          <p:cNvPr id="3074" name="Picture 2" descr="C:\Users\sabrina\Desktop\146 pictures\146 powerpoint images00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1153236"/>
            <a:ext cx="5029200" cy="53340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77039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00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FFFF99"/>
          </a:solidFill>
        </p:spPr>
        <p:txBody>
          <a:bodyPr/>
          <a:lstStyle/>
          <a:p>
            <a:r>
              <a:rPr lang="en-US" b="1" dirty="0" smtClean="0">
                <a:solidFill>
                  <a:srgbClr val="5100A2"/>
                </a:solidFill>
              </a:rPr>
              <a:t>African Slavery</a:t>
            </a:r>
            <a:endParaRPr lang="en-US" b="1" dirty="0">
              <a:solidFill>
                <a:srgbClr val="5100A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419600" cy="5257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99"/>
                </a:solidFill>
              </a:rPr>
              <a:t>Slaves of rival tribes captured through war</a:t>
            </a:r>
          </a:p>
          <a:p>
            <a:pPr>
              <a:buNone/>
            </a:pPr>
            <a:endParaRPr lang="en-US" b="1" dirty="0" smtClean="0">
              <a:solidFill>
                <a:srgbClr val="FFFF99"/>
              </a:solidFill>
            </a:endParaRPr>
          </a:p>
          <a:p>
            <a:r>
              <a:rPr lang="en-US" b="1" dirty="0" smtClean="0">
                <a:solidFill>
                  <a:srgbClr val="FFFF99"/>
                </a:solidFill>
              </a:rPr>
              <a:t>Slavery was not always permanent nor hereditary</a:t>
            </a:r>
          </a:p>
          <a:p>
            <a:pPr>
              <a:buNone/>
            </a:pPr>
            <a:endParaRPr lang="en-US" b="1" dirty="0" smtClean="0">
              <a:solidFill>
                <a:srgbClr val="FFFF99"/>
              </a:solidFill>
            </a:endParaRPr>
          </a:p>
          <a:p>
            <a:r>
              <a:rPr lang="en-US" b="1" dirty="0" smtClean="0">
                <a:solidFill>
                  <a:srgbClr val="FFFF99"/>
                </a:solidFill>
              </a:rPr>
              <a:t>Europeans controlled slave trade after 1600</a:t>
            </a:r>
            <a:endParaRPr lang="en-US" b="1" dirty="0">
              <a:solidFill>
                <a:srgbClr val="FFFF99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140" y="3657600"/>
            <a:ext cx="3741761" cy="2667000"/>
          </a:xfrm>
          <a:prstGeom prst="rect">
            <a:avLst/>
          </a:prstGeom>
          <a:ln w="76200">
            <a:solidFill>
              <a:srgbClr val="FFFF99"/>
            </a:solidFill>
          </a:ln>
        </p:spPr>
      </p:pic>
      <p:pic>
        <p:nvPicPr>
          <p:cNvPr id="5" name="Picture 2" descr="http://news.bbc.co.uk/media/images/37945000/jpg/_37945862_slaveb300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004" y="1219200"/>
            <a:ext cx="3314700" cy="2133600"/>
          </a:xfrm>
          <a:prstGeom prst="rect">
            <a:avLst/>
          </a:prstGeom>
          <a:noFill/>
          <a:ln w="7620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09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5100A2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99"/>
                </a:solidFill>
              </a:rPr>
              <a:t>The Carolinas</a:t>
            </a:r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1200" y="914400"/>
            <a:ext cx="3352800" cy="59436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5100A2"/>
                </a:solidFill>
              </a:rPr>
              <a:t>Many residents came from Barbados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Charleston, South Carolina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1720 = 2/3 </a:t>
            </a:r>
            <a:r>
              <a:rPr lang="en-US" b="1" dirty="0" smtClean="0">
                <a:solidFill>
                  <a:srgbClr val="5100A2"/>
                </a:solidFill>
              </a:rPr>
              <a:t>popu</a:t>
            </a:r>
            <a:r>
              <a:rPr lang="en-US" b="1" dirty="0" smtClean="0">
                <a:solidFill>
                  <a:srgbClr val="5100A2"/>
                </a:solidFill>
              </a:rPr>
              <a:t>lation </a:t>
            </a:r>
            <a:r>
              <a:rPr lang="en-US" b="1" dirty="0" smtClean="0">
                <a:solidFill>
                  <a:srgbClr val="5100A2"/>
                </a:solidFill>
              </a:rPr>
              <a:t>of South Carolina were African or African American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Rice and Indigo</a:t>
            </a:r>
          </a:p>
        </p:txBody>
      </p:sp>
      <p:pic>
        <p:nvPicPr>
          <p:cNvPr id="2051" name="Picture 3" descr="C:\Users\sabrina\Desktop\146 pictures\146 powerpoint images00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066800"/>
            <a:ext cx="3810000" cy="35052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733800"/>
            <a:ext cx="2789583" cy="2895600"/>
          </a:xfrm>
          <a:prstGeom prst="rect">
            <a:avLst/>
          </a:prstGeom>
          <a:ln w="76200">
            <a:solidFill>
              <a:srgbClr val="5100A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37176" cy="838200"/>
          </a:xfrm>
          <a:solidFill>
            <a:srgbClr val="5100A2"/>
          </a:solidFill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FF99"/>
                </a:solidFill>
              </a:rPr>
              <a:t>Slavery &amp; the Caribbean</a:t>
            </a:r>
            <a:endParaRPr lang="en-US" sz="3600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1003" y="1156648"/>
            <a:ext cx="4103427" cy="6096000"/>
          </a:xfrm>
        </p:spPr>
        <p:txBody>
          <a:bodyPr>
            <a:noAutofit/>
          </a:bodyPr>
          <a:lstStyle/>
          <a:p>
            <a:r>
              <a:rPr lang="en-US" sz="2600" b="1" dirty="0" smtClean="0">
                <a:solidFill>
                  <a:srgbClr val="5100A2"/>
                </a:solidFill>
              </a:rPr>
              <a:t>Mid-1600s = 44,000 English lived in Caribbean</a:t>
            </a:r>
          </a:p>
          <a:p>
            <a:r>
              <a:rPr lang="en-US" sz="2600" b="1" dirty="0" smtClean="0">
                <a:solidFill>
                  <a:srgbClr val="5100A2"/>
                </a:solidFill>
              </a:rPr>
              <a:t>Barbados &amp; Jamaica = Key sugar producing islands</a:t>
            </a:r>
          </a:p>
          <a:p>
            <a:r>
              <a:rPr lang="en-US" sz="2600" b="1" dirty="0" smtClean="0">
                <a:solidFill>
                  <a:srgbClr val="5100A2"/>
                </a:solidFill>
              </a:rPr>
              <a:t>Sugar in England used for food, medicine, &amp; to display wealth</a:t>
            </a:r>
          </a:p>
          <a:p>
            <a:r>
              <a:rPr lang="en-US" sz="2600" b="1" dirty="0" smtClean="0">
                <a:solidFill>
                  <a:srgbClr val="5100A2"/>
                </a:solidFill>
              </a:rPr>
              <a:t>Absentee owners</a:t>
            </a:r>
          </a:p>
          <a:p>
            <a:r>
              <a:rPr lang="en-US" sz="2600" b="1" dirty="0" smtClean="0">
                <a:solidFill>
                  <a:srgbClr val="5100A2"/>
                </a:solidFill>
              </a:rPr>
              <a:t>1713 = Barbados population ratio:  4 slaves to every 1 white settler</a:t>
            </a:r>
          </a:p>
        </p:txBody>
      </p:sp>
      <p:pic>
        <p:nvPicPr>
          <p:cNvPr id="1026" name="Picture 2" descr="C:\Users\sabrina\Desktop\146 pictures\146 powerpoint images00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43000"/>
            <a:ext cx="4267200" cy="51816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5100A2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99"/>
                </a:solidFill>
              </a:rPr>
              <a:t>Southern Slavery</a:t>
            </a:r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025857"/>
            <a:ext cx="4419600" cy="5486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5100A2"/>
                </a:solidFill>
              </a:rPr>
              <a:t>1690s = Rice cultivation began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Who brought the knowledge about rice?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1698 = 10,000 pounds of rice exported from South Carolina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1730 = 20 million pounds exported from South Carolina</a:t>
            </a:r>
          </a:p>
          <a:p>
            <a:endParaRPr lang="en-US" dirty="0"/>
          </a:p>
        </p:txBody>
      </p:sp>
      <p:pic>
        <p:nvPicPr>
          <p:cNvPr id="19458" name="Picture 2" descr="https://encrypted-tbn1.google.com/images?q=tbn:ANd9GcTSWoCk-naqeTsFcdSnnn41WEOHsmJKWEkjeuiiQiKI6f5to8xvT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240" y="1219200"/>
            <a:ext cx="3754360" cy="22860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  <p:pic>
        <p:nvPicPr>
          <p:cNvPr id="19460" name="Picture 4" descr="https://encrypted-tbn3.google.com/images?q=tbn:ANd9GcSH8-mhAYTwhkKRexV9Ljt7uHZ1eQyQKnIwJKOUxyqODTsJz51gJ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86200"/>
            <a:ext cx="3806807" cy="2590800"/>
          </a:xfrm>
          <a:prstGeom prst="rect">
            <a:avLst/>
          </a:prstGeom>
          <a:noFill/>
          <a:ln w="76200">
            <a:solidFill>
              <a:srgbClr val="5100A2"/>
            </a:solidFill>
          </a:ln>
        </p:spPr>
      </p:pic>
    </p:spTree>
    <p:extLst>
      <p:ext uri="{BB962C8B-B14F-4D97-AF65-F5344CB8AC3E}">
        <p14:creationId xmlns:p14="http://schemas.microsoft.com/office/powerpoint/2010/main" val="2205346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00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FFFF99"/>
          </a:solidFill>
        </p:spPr>
        <p:txBody>
          <a:bodyPr/>
          <a:lstStyle/>
          <a:p>
            <a:r>
              <a:rPr lang="en-US" b="1" dirty="0" smtClean="0">
                <a:solidFill>
                  <a:srgbClr val="5100A2"/>
                </a:solidFill>
              </a:rPr>
              <a:t>Georgia</a:t>
            </a:r>
            <a:endParaRPr lang="en-US" b="1" dirty="0">
              <a:solidFill>
                <a:srgbClr val="5100A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3048000" cy="5791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99"/>
                </a:solidFill>
              </a:rPr>
              <a:t>Experiment to reform criminals</a:t>
            </a:r>
          </a:p>
          <a:p>
            <a:r>
              <a:rPr lang="en-US" b="1" dirty="0" smtClean="0">
                <a:solidFill>
                  <a:srgbClr val="FFFF99"/>
                </a:solidFill>
              </a:rPr>
              <a:t>1732 = James Oglethorpe started colony</a:t>
            </a:r>
          </a:p>
          <a:p>
            <a:r>
              <a:rPr lang="en-US" b="1" dirty="0" smtClean="0">
                <a:solidFill>
                  <a:srgbClr val="FFFF99"/>
                </a:solidFill>
              </a:rPr>
              <a:t>1732 - 1738 = Banned slavery and rum</a:t>
            </a:r>
          </a:p>
        </p:txBody>
      </p:sp>
      <p:pic>
        <p:nvPicPr>
          <p:cNvPr id="3074" name="Picture 2" descr="C:\Users\sabrina\Desktop\146 pictures\146 powerpoint images00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1219200"/>
            <a:ext cx="5257800" cy="5102352"/>
          </a:xfrm>
          <a:prstGeom prst="rect">
            <a:avLst/>
          </a:prstGeom>
          <a:solidFill>
            <a:srgbClr val="FFFF99"/>
          </a:solidFill>
          <a:ln w="76200">
            <a:solidFill>
              <a:srgbClr val="92D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066800"/>
          </a:xfrm>
          <a:solidFill>
            <a:srgbClr val="5100A2"/>
          </a:solidFill>
        </p:spPr>
        <p:txBody>
          <a:bodyPr/>
          <a:lstStyle/>
          <a:p>
            <a:r>
              <a:rPr lang="en-US" b="1" dirty="0" smtClean="0">
                <a:solidFill>
                  <a:srgbClr val="FFFF99"/>
                </a:solidFill>
              </a:rPr>
              <a:t>Forms of Slave Resistance</a:t>
            </a:r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1816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5100A2"/>
                </a:solidFill>
              </a:rPr>
              <a:t>Violence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Feigning Illness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Breaking Tools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Injuring Livestock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Poisoning Master’s Food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Burning Barns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Running Away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Syncretic Religious Beliefs 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Child Naming</a:t>
            </a:r>
            <a:endParaRPr lang="en-US" b="1" dirty="0">
              <a:solidFill>
                <a:srgbClr val="5100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42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00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FFFF99"/>
          </a:solidFill>
        </p:spPr>
        <p:txBody>
          <a:bodyPr/>
          <a:lstStyle/>
          <a:p>
            <a:r>
              <a:rPr lang="en-US" b="1" dirty="0" smtClean="0">
                <a:solidFill>
                  <a:srgbClr val="5100A2"/>
                </a:solidFill>
              </a:rPr>
              <a:t>Everyday Resistance</a:t>
            </a:r>
            <a:endParaRPr lang="en-US" b="1" dirty="0">
              <a:solidFill>
                <a:srgbClr val="5100A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3051412" cy="5334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99"/>
                </a:solidFill>
              </a:rPr>
              <a:t>Cone-shaped </a:t>
            </a:r>
            <a:r>
              <a:rPr lang="en-US" b="1" dirty="0" smtClean="0">
                <a:solidFill>
                  <a:srgbClr val="FFFF99"/>
                </a:solidFill>
              </a:rPr>
              <a:t>thatched roof huts &amp;</a:t>
            </a:r>
            <a:r>
              <a:rPr lang="en-US" b="1" dirty="0">
                <a:solidFill>
                  <a:srgbClr val="FFFF99"/>
                </a:solidFill>
              </a:rPr>
              <a:t> </a:t>
            </a:r>
            <a:r>
              <a:rPr lang="en-US" b="1" dirty="0" smtClean="0">
                <a:solidFill>
                  <a:srgbClr val="FFFF99"/>
                </a:solidFill>
              </a:rPr>
              <a:t>shotgun </a:t>
            </a:r>
            <a:r>
              <a:rPr lang="en-US" b="1" dirty="0" smtClean="0">
                <a:solidFill>
                  <a:srgbClr val="FFFF99"/>
                </a:solidFill>
              </a:rPr>
              <a:t>shacks</a:t>
            </a:r>
          </a:p>
          <a:p>
            <a:r>
              <a:rPr lang="en-US" b="1" dirty="0">
                <a:solidFill>
                  <a:srgbClr val="FFFF99"/>
                </a:solidFill>
              </a:rPr>
              <a:t>“Dressing your station”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4098" name="Picture 2" descr="C:\Users\sabrina\Desktop\146 pictures\146 powerpoint images00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1295400"/>
            <a:ext cx="5257800" cy="24384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  <p:pic>
        <p:nvPicPr>
          <p:cNvPr id="7" name="Picture 2" descr="https://encrypted-tbn1.google.com/images?q=tbn:ANd9GcQe-bD6JnRoOIOHRoZ4YeAwAERvwg9X4ohHLaSN2gt0ZV1Gd483X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20585" y="4668982"/>
            <a:ext cx="3124200" cy="1806314"/>
          </a:xfrm>
          <a:prstGeom prst="rect">
            <a:avLst/>
          </a:prstGeom>
          <a:noFill/>
          <a:ln w="76200">
            <a:solidFill>
              <a:srgbClr val="FFFF99"/>
            </a:solidFill>
          </a:ln>
        </p:spPr>
      </p:pic>
      <p:pic>
        <p:nvPicPr>
          <p:cNvPr id="4100" name="Picture 4" descr="https://encrypted-tbn1.google.com/images?q=tbn:ANd9GcS4TyNeXuWVJDKoS16pqTOhCllTxuSxk8j9AeG6QMLWKioq0pfHQ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43054" y="4114800"/>
            <a:ext cx="2971800" cy="21336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  <p:pic>
        <p:nvPicPr>
          <p:cNvPr id="4102" name="Picture 6" descr="https://encrypted-tbn2.google.com/images?q=tbn:ANd9GcQv4mn6Pgjw0dYBo451cM67_LfKxVNwb4busovx0NjihljopzbB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4254" y="2535381"/>
            <a:ext cx="1981200" cy="2133601"/>
          </a:xfrm>
          <a:prstGeom prst="rect">
            <a:avLst/>
          </a:prstGeom>
          <a:noFill/>
          <a:ln w="76200">
            <a:solidFill>
              <a:srgbClr val="FFFF99"/>
            </a:solidFill>
          </a:ln>
        </p:spPr>
      </p:pic>
    </p:spTree>
    <p:extLst>
      <p:ext uri="{BB962C8B-B14F-4D97-AF65-F5344CB8AC3E}">
        <p14:creationId xmlns:p14="http://schemas.microsoft.com/office/powerpoint/2010/main" val="1289805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5100A2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99"/>
                </a:solidFill>
              </a:rPr>
              <a:t>Forms of Slavery</a:t>
            </a:r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2600" y="1828800"/>
            <a:ext cx="3352800" cy="5943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 smtClean="0">
              <a:solidFill>
                <a:srgbClr val="5100A2"/>
              </a:solidFill>
            </a:endParaRPr>
          </a:p>
          <a:p>
            <a:r>
              <a:rPr lang="en-US" b="1" dirty="0" smtClean="0">
                <a:solidFill>
                  <a:srgbClr val="5100A2"/>
                </a:solidFill>
              </a:rPr>
              <a:t>3 types of slaves:  skilled workers, house workers, and field hands</a:t>
            </a:r>
          </a:p>
        </p:txBody>
      </p:sp>
      <p:pic>
        <p:nvPicPr>
          <p:cNvPr id="2050" name="Picture 2" descr="C:\Users\sabrina\Desktop\146 pictures\146 powerpoint images0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19200"/>
            <a:ext cx="4953000" cy="52578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68253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00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G:\146 pictures\146 powerpoint images00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962401"/>
            <a:ext cx="3111518" cy="2477387"/>
          </a:xfrm>
          <a:prstGeom prst="rect">
            <a:avLst/>
          </a:prstGeom>
          <a:noFill/>
          <a:ln w="76200">
            <a:solidFill>
              <a:srgbClr val="FFFF99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34955"/>
          </a:xfrm>
          <a:solidFill>
            <a:srgbClr val="FFFF99"/>
          </a:solidFill>
        </p:spPr>
        <p:txBody>
          <a:bodyPr/>
          <a:lstStyle/>
          <a:p>
            <a:r>
              <a:rPr lang="en-US" b="1" dirty="0" smtClean="0">
                <a:solidFill>
                  <a:srgbClr val="5100A2"/>
                </a:solidFill>
              </a:rPr>
              <a:t>Slavery in the North</a:t>
            </a:r>
            <a:endParaRPr lang="en-US" b="1" dirty="0">
              <a:solidFill>
                <a:srgbClr val="5100A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371600"/>
            <a:ext cx="4953000" cy="54102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FFFF99"/>
                </a:solidFill>
              </a:rPr>
              <a:t>New York &amp; New Jersey = slave populations of </a:t>
            </a:r>
          </a:p>
          <a:p>
            <a:pPr>
              <a:buNone/>
            </a:pPr>
            <a:r>
              <a:rPr lang="en-US" b="1" dirty="0">
                <a:solidFill>
                  <a:srgbClr val="FFFF99"/>
                </a:solidFill>
              </a:rPr>
              <a:t>	</a:t>
            </a:r>
            <a:r>
              <a:rPr lang="en-US" b="1" dirty="0" smtClean="0">
                <a:solidFill>
                  <a:srgbClr val="FFFF99"/>
                </a:solidFill>
              </a:rPr>
              <a:t>15% - 30%</a:t>
            </a:r>
          </a:p>
          <a:p>
            <a:pPr>
              <a:buNone/>
            </a:pPr>
            <a:endParaRPr lang="en-US" b="1" dirty="0" smtClean="0">
              <a:solidFill>
                <a:srgbClr val="FFFF99"/>
              </a:solidFill>
            </a:endParaRPr>
          </a:p>
          <a:p>
            <a:r>
              <a:rPr lang="en-US" b="1" dirty="0" smtClean="0">
                <a:solidFill>
                  <a:srgbClr val="FFFF99"/>
                </a:solidFill>
              </a:rPr>
              <a:t>Shipyards, small farms, and domestic slave labor</a:t>
            </a:r>
          </a:p>
          <a:p>
            <a:pPr>
              <a:buNone/>
            </a:pPr>
            <a:endParaRPr lang="en-US" b="1" dirty="0" smtClean="0">
              <a:solidFill>
                <a:srgbClr val="FFFF99"/>
              </a:solidFill>
            </a:endParaRPr>
          </a:p>
          <a:p>
            <a:r>
              <a:rPr lang="en-US" b="1" dirty="0" smtClean="0">
                <a:solidFill>
                  <a:srgbClr val="FFFF99"/>
                </a:solidFill>
              </a:rPr>
              <a:t>Philadelphia, Boston, New York had substantial free black communities</a:t>
            </a:r>
          </a:p>
          <a:p>
            <a:pPr>
              <a:buNone/>
            </a:pPr>
            <a:endParaRPr lang="en-US" b="1" dirty="0" smtClean="0">
              <a:solidFill>
                <a:srgbClr val="FFFF99"/>
              </a:solidFill>
            </a:endParaRPr>
          </a:p>
          <a:p>
            <a:r>
              <a:rPr lang="en-US" b="1" dirty="0" smtClean="0">
                <a:solidFill>
                  <a:srgbClr val="FFFF99"/>
                </a:solidFill>
              </a:rPr>
              <a:t>Northern &amp; Southern slave codes</a:t>
            </a:r>
            <a:endParaRPr lang="en-US" b="1" dirty="0">
              <a:solidFill>
                <a:srgbClr val="FFFF99"/>
              </a:solidFill>
            </a:endParaRPr>
          </a:p>
        </p:txBody>
      </p:sp>
      <p:pic>
        <p:nvPicPr>
          <p:cNvPr id="4" name="Picture 3" descr="G:\146 pictures\146 powerpoint images00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405718"/>
            <a:ext cx="2895600" cy="2861481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72720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5100A2"/>
          </a:solidFill>
        </p:spPr>
        <p:txBody>
          <a:bodyPr/>
          <a:lstStyle/>
          <a:p>
            <a:r>
              <a:rPr lang="en-US" b="1" dirty="0" smtClean="0">
                <a:solidFill>
                  <a:srgbClr val="FFFF99"/>
                </a:solidFill>
              </a:rPr>
              <a:t>Slave Codes</a:t>
            </a:r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6019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5100A2"/>
                </a:solidFill>
              </a:rPr>
              <a:t>1632 = Bermuda created first British colonial slave codes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1682 = Virginia developed first North American slave codes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Slaves legally defined as “chattel”</a:t>
            </a:r>
          </a:p>
          <a:p>
            <a:r>
              <a:rPr lang="en-US" b="1" dirty="0" smtClean="0">
                <a:solidFill>
                  <a:srgbClr val="5100A2"/>
                </a:solidFill>
              </a:rPr>
              <a:t>Slaves not allowed to trade, read, own weapons, meet in groups, leave plantations without a pass, or defend themselves</a:t>
            </a:r>
            <a:endParaRPr lang="en-US" b="1" dirty="0">
              <a:solidFill>
                <a:srgbClr val="5100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6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00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FFFF99"/>
          </a:solidFill>
        </p:spPr>
        <p:txBody>
          <a:bodyPr/>
          <a:lstStyle/>
          <a:p>
            <a:r>
              <a:rPr lang="en-US" b="1" dirty="0" smtClean="0">
                <a:solidFill>
                  <a:srgbClr val="5100A2"/>
                </a:solidFill>
              </a:rPr>
              <a:t>The </a:t>
            </a:r>
            <a:r>
              <a:rPr lang="en-US" b="1" dirty="0" err="1" smtClean="0">
                <a:solidFill>
                  <a:srgbClr val="5100A2"/>
                </a:solidFill>
              </a:rPr>
              <a:t>Stono</a:t>
            </a:r>
            <a:r>
              <a:rPr lang="en-US" b="1" dirty="0" smtClean="0">
                <a:solidFill>
                  <a:srgbClr val="5100A2"/>
                </a:solidFill>
              </a:rPr>
              <a:t> Rebellion</a:t>
            </a:r>
            <a:endParaRPr lang="en-US" b="1" dirty="0">
              <a:solidFill>
                <a:srgbClr val="5100A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4343400" cy="570071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99"/>
                </a:solidFill>
              </a:rPr>
              <a:t>1739 = South Carolina slave rebellion led by former Angola soldiers</a:t>
            </a:r>
          </a:p>
          <a:p>
            <a:r>
              <a:rPr lang="en-US" b="1" dirty="0" smtClean="0">
                <a:solidFill>
                  <a:srgbClr val="FFFF99"/>
                </a:solidFill>
              </a:rPr>
              <a:t>44 slaves and 21 whites killed</a:t>
            </a:r>
          </a:p>
          <a:p>
            <a:r>
              <a:rPr lang="en-US" b="1" dirty="0" smtClean="0">
                <a:solidFill>
                  <a:srgbClr val="FFFF99"/>
                </a:solidFill>
              </a:rPr>
              <a:t>Over 100 slaves marched south to Florida</a:t>
            </a: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172" name="Picture 4" descr="https://encrypted-tbn1.google.com/images?q=tbn:ANd9GcR9xnzJnNFln7rZwxk_Xy52jC86h1Je5dKpWH75zbl4zrmQle3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219200"/>
            <a:ext cx="3733800" cy="21336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810000"/>
            <a:ext cx="3419475" cy="2681287"/>
          </a:xfrm>
          <a:prstGeom prst="rect">
            <a:avLst/>
          </a:prstGeom>
          <a:ln w="76200">
            <a:solidFill>
              <a:srgbClr val="FFFF99"/>
            </a:solidFill>
          </a:ln>
        </p:spPr>
      </p:pic>
    </p:spTree>
    <p:extLst>
      <p:ext uri="{BB962C8B-B14F-4D97-AF65-F5344CB8AC3E}">
        <p14:creationId xmlns:p14="http://schemas.microsoft.com/office/powerpoint/2010/main" val="218152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5100A2"/>
                </a:solidFill>
              </a:rPr>
              <a:t>From the PBS documentary </a:t>
            </a:r>
            <a:r>
              <a:rPr lang="en-US" sz="2400" b="1" i="1" dirty="0" smtClean="0">
                <a:solidFill>
                  <a:srgbClr val="5100A2"/>
                </a:solidFill>
              </a:rPr>
              <a:t>Slavery &amp; the Making of America</a:t>
            </a:r>
            <a:endParaRPr lang="en-US" sz="2400" b="1" i="1" dirty="0">
              <a:solidFill>
                <a:srgbClr val="5100A2"/>
              </a:solidFill>
            </a:endParaRPr>
          </a:p>
        </p:txBody>
      </p:sp>
      <p:pic>
        <p:nvPicPr>
          <p:cNvPr id="4" name="24U156LHXYM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19100" y="1143000"/>
            <a:ext cx="8305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0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354</Words>
  <Application>Microsoft Office PowerPoint</Application>
  <PresentationFormat>On-screen Show (4:3)</PresentationFormat>
  <Paragraphs>82</Paragraphs>
  <Slides>15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Slavery in America</vt:lpstr>
      <vt:lpstr>The Atlantic Slave Trade</vt:lpstr>
      <vt:lpstr>Where in Africa?</vt:lpstr>
      <vt:lpstr>African Slavery</vt:lpstr>
      <vt:lpstr>The Carolinas</vt:lpstr>
      <vt:lpstr>Slavery &amp; the Caribbean</vt:lpstr>
      <vt:lpstr>Southern Slavery</vt:lpstr>
      <vt:lpstr>Georgia</vt:lpstr>
      <vt:lpstr>Forms of Slave Resistance</vt:lpstr>
      <vt:lpstr>Everyday Resistance</vt:lpstr>
      <vt:lpstr>Forms of Slavery</vt:lpstr>
      <vt:lpstr>Slavery in the North</vt:lpstr>
      <vt:lpstr>Slave Codes</vt:lpstr>
      <vt:lpstr>The Stono Rebellion</vt:lpstr>
      <vt:lpstr>From the PBS documentary Slavery &amp; the Making of America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Sugar &amp; Rice:  Southern Colonies &amp; the Caribbean</dc:title>
  <dc:creator>sabrina</dc:creator>
  <cp:lastModifiedBy>Sabrina Sanchez</cp:lastModifiedBy>
  <cp:revision>12</cp:revision>
  <dcterms:created xsi:type="dcterms:W3CDTF">2012-08-13T00:01:44Z</dcterms:created>
  <dcterms:modified xsi:type="dcterms:W3CDTF">2014-07-09T22:33:07Z</dcterms:modified>
</cp:coreProperties>
</file>