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4" r:id="rId10"/>
    <p:sldId id="266" r:id="rId11"/>
    <p:sldId id="26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4F"/>
    <a:srgbClr val="CB61AF"/>
    <a:srgbClr val="772762"/>
    <a:srgbClr val="CC0099"/>
    <a:srgbClr val="EC1250"/>
    <a:srgbClr val="EB1394"/>
    <a:srgbClr val="9A2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4D67B-4414-40B8-8A34-B61CB08604E3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7499F-1821-4C6A-BFE8-8E7C7FF53C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53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3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93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66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9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73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78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01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06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89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76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7499F-1821-4C6A-BFE8-8E7C7FF53C2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06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8724E-F65C-406A-97C8-3C3CB552065A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B9765-7AB9-4B9F-8245-CF521C687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66800"/>
          </a:xfrm>
          <a:solidFill>
            <a:srgbClr val="9E004F"/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Education &amp; Literacy in </a:t>
            </a:r>
            <a:r>
              <a:rPr lang="en-US" sz="4000" b="1" dirty="0" smtClean="0">
                <a:solidFill>
                  <a:schemeClr val="bg1"/>
                </a:solidFill>
              </a:rPr>
              <a:t>the Colonies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sabrina\Desktop\146 pictures\146 powerpoint images0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5105400" cy="3733800"/>
          </a:xfrm>
          <a:prstGeom prst="rect">
            <a:avLst/>
          </a:prstGeom>
          <a:solidFill>
            <a:srgbClr val="9E004F"/>
          </a:solidFill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362200"/>
            <a:ext cx="5486400" cy="4004075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Language &amp; Literacy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New “American” language words: buffalo, corn, robin, bluebird, groundhog, catfish, bullfrog, eggplant, sleigh, yacht, boss, dollar, pretzel, chowder, prairie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New slang words = handy, chunky, fall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Americans wrote promotional books, history, &amp; poetry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Phyllis Wheatley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219200"/>
            <a:ext cx="44196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Brought to Boston as a slave in 1761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Granted freedom in 1763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Wrote poems on religious morals and other subjects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Died in childbirth in 1784</a:t>
            </a:r>
          </a:p>
        </p:txBody>
      </p:sp>
      <p:sp>
        <p:nvSpPr>
          <p:cNvPr id="20482" name="AutoShape 2" descr="data:image/jpeg;base64,/9j/4AAQSkZJRgABAQAAAQABAAD/2wCEAAkGBhMSERUTExQWFRQVGRkYFhgYFxsZFxgdIBgaHB8fHBoYHCYeGBokGRgcHzUgIycpLCwsGyIxNTAqNykrLCkBCQoKDgwOGg8PGikkHyUsLSw0KSksLCkqLCkpKSwpLCwpLCwtLCwsLCwpLCwpKSwpLCwsLCwsLCwpNSwpLCwsNP/AABEIAIgAcAMBIgACEQEDEQH/xAAbAAACAgMBAAAAAAAAAAAAAAAEBQMGAAIHAf/EAD4QAAEDAgMFBQUHAgUFAAAAAAECAxEAIQQSMQUiQVFhBhNxgfAyQpGh0QcUM1KxweFi8RWCkqLCI1NjcrL/xAAZAQADAQEBAAAAAAAAAAAAAAABAgQDBQD/xAAlEQACAgEDBAIDAQAAAAAAAAAAAQIRAxIhMQQiMkETUWFxwSP/2gAMAwEAAhEDEQA/AC83ofWa9RmNhcfGK2LenP8AWi8MxMECPD1pTJGFmzDZ/jnytNGJZtyP61jLZmABPCiUtE/3mmPEjDehvx4R+lHBNvDxqNLUACfPX9qIKkxEHr/FIxiFaOB9eM0DjXsiTCSok2SIk+fAV5tXbLbKCtxaW0aZlG/QDmemtC7N2iziSS3D7dwciwFHpBEga8poBStkCsdC0pLrYcJMtZgSkf1KBhJ1obC9rEuOhsIUVGyYAv5zugc6bbYZQtgtIQG29QsKSkpBsc4TY8oPLXQ1VcNiHsNEjcVlSClNwU5lZd6CnOSk9cnlWmkfJBwpvgvK8IU+2Ck+QHlzFQ4aAbmRp/NL9k9qnyrKHJMSEuAEHn1BEU6++tOJl9HcK0zp9meoiw6n40rTQmzIyL31rYqjzrRbakLKFxKYIIuFDgalC7V4BU8IzBJmeXCmDab9B6sKGZI4/KPpTBhmTcGnbEROxhwTbh6taiWsNIAjSo0npRAcP6W4UjY6JgiLxIm3y51piXABpWKxg68/h60od1cny9eVCzzOT/afg3sRjG2xIbS3mBJOUlUyfGwT5Ut7D7eXs/HIQ4R3bkNuz7KgTAVeQQlUGSOdXLtbfFJ6Nj/6P1qm9qdj50FxKTmQP9s304jWpXk76LY4/wDO0dzYVvQvLnQbKU0FAE+7YlSROl0nhFA7bUlxeR1O67CMyEqyjUpVmUBvhQEAaUJ2a2/32DYf3luZQNbZ0jKQJBEmJte+lMMXtfvmjC3IIMoLSJkf1AkJA/MJFrVWpCxg8kXEq72yFF1OoVxUCUwdMw8dehnnVmwpWW7gKUkBDqI3VyJStHIq4p0JGgpQNoSg5FS63BChxAOom5TEiCOHOmJxRLCXDAJEqAJukGFQf6FQrnCqcja07G7eIlgJNyy4UJVPuEZkg+QjyqVrWegqHZSIwqQbqcdUc3RAy+dv1mpO5+nq1J7CI2WyIuTyk01w+kUI05w4E+r0W2R50zAgltNbZCddPQqNldtTPj8/CiCuDSMJGG/Xwr1SOQtUhWDpoNZOtevL+lKEofa5J79KotlVJ4Wgi+nEyDSDBwuQlZWJIKSnKtPA2NlAacDTLbu20vLImGxIBi3irlMDhYRQmEBXGZZV3c5MxumTcDz4nXjUU61M6eJNRSCuzmLGz8QoLMYd+yzlB7okjeg2yE6gyLyQYroT4O8UrlC/xEkygyAEL0K8siJJGfUAAVzPaG8OcG/I/HnR3ZztwrDQy4FLYHswd9vmARcojh7QAgGLVtjybVIynBxlqiXB3DJW0JIISJCgndabSJXkNgpS1wBz6xUWCwiyhxhwhK0DvgBc3EGeImII50W68xiUl7DOIAgKWUgBG6Cod4gXJEX5bqb3pLs/ailvF1cAlopN7ndgx+YZhPjaqU36FyaMibezHWA/BY6JXbqVnh1gUYgED5ehQWz2iEpmbARfTp8/nRwcgGKNURCRs8hrajGhHChG13nW3h6tRzBN5A+Hq1MBBTA05msdMqI4+tajKY5zPyrcp9etaUZGxM8NOn8VG87aOVbZSKifVxPD1elCc47a4dAfEpgRmlKTvSbhRTpfnrNBYTEhB435iPHwFM+1mO/6+XSEhU3ggnSBaBrVbxuNMSpMTImSRIsR8wfA1Hk8jo4X2DnE4hMeM9fn40EwznKlaxYdfGlr+I3gBJzJSq55gTPSadpbCW4vOp6+FZsflgWyMFlxje+UoWtCVJSSAoZwSDHtA8jXUm9mNhVkACTaLDwGgFcwwred5tMlKlqCQQYIvciLggXromxHghRacUMyTlgmbi1uiheDxnwqzBvFkPU0mqHwMcvhXihy0Pmf7dajKh+vrwrZKbcK3JhEExw0orCKBISdbdKEQCVAC5sI5fQ15iHD+G0qVmzi06I5pR/XHvcLm509KVHkP0gH2SCRrHAxp0qZDVr3pbs9hLSEpTbSYn9eP1pmHZGnrSl/YxsppI5W4ejS7HJEH4n+aLcfAtFVntbtFSWSEnKpe6IsQDqR5UknSseK1OkVbH4lL7y1e6EqbSQLkcVHz08KW7UwaTun2M4VMXsIM+IFbhfdpH+0cP5q49huxpWPveKB7sArabV70XzKH5bWHHw1jSc5HQbjjjRQcXgnG30Et5gpCVJTmylIMwCFW6+dM3i85CUM3VpvFarnglAvpzq4dvdircdwrraZU4O7Iid4EKGmu6o/6afbA2KnDSG4cdNnHjpOmVHhxI/itXjuVGPy1G2LeyHYIYJPfPQ5i1WAN+7B0SBoOpHG1FubDkByYym4IG/BKpn8wUZ8KfNMlRI0Hvr08Qn5CeFDbbyvtKZaQVJUkpJjdiNAeJ8je9WxVKkRSep2xchyRqfhUqVcyB6+Vc9Xi8ZgVhC95AsnPJBHReqT0PI05wHbtlRhyWzzPs/EWisdaumaPFJK1ujzauJU0kpByrXAB95AiSE81Gb8hRexMP3aUgyPhHOBHo1Tk94VhRVv3Myc30+VH4ba7jZGbfT8FfT9KHyRPfFKjoCE6UYhVtI6VX8BtXOkFNxxv65+pp2zJuB9aexKo9datMCeHPx1ql9slkvNoF8qCrqST/Bq6Pu5YFySYjn4DWelc/269mxLhM7oCOoI185JrDM+03wLvJ+xWxUYnGpDolCElzLwOWLHpmINdPddKkvJNkxlHROVPw9quZfZ7iMuPWqRCWVz8UAXPWKva8fnHdGwX+IfejTKnqvL5AE0cC2DnfcEFxS0gJBCTOVRsTa8flEcdY5TRKMMG0woiBaEj5Dx51mFfCgpQgJTO9qB0E6+P0FB4jH5ElxV/wDtokDMqNVH3UjUngL8gaq+yfeTpGYxYyhTkhJMIaT7SyBxAtECeCUi/WgFY9yJQsIbPslJQEnoHXLLj/xoUOpoTEuWW9iFwEwFqUkwJulIQesFLABJ3VOE2RVW212zxGc9wRhAY3lJC3XBzcWQf9IsKVyosxdM5eKv8jvaranEKK3C4I3rLUAOBzKZA8wkRzqqK2AVZt24j3wM1rEbpEHx53pZtLtVtBGVZxi3E5oKZhPOCkJAg6TV12a4h5DbrcQ4m6PyKneE8s3AW1PE1lOMZq2NNZMC9FWbSDetFt0GnCOXGdQ57wj6x+lF/wCHay4egnp86l1IZRYfg9ohog5gI1Em45QLmmz3bbdAZbKjzXKQNOAuo/Cq+jAtj3pnlwrda0IPLlfSvKbXAPjXLGOE7UOpdS46ZAmCgZSnnYySIEHoTF4pUMVmUVn2lnMfFRzc+tD43HoIgTOg87cR1FekQkHlEH96WU21THjBJ7DrsI3mxGJ/MMO7F595EeN6uuGYLzqSkhILZClHUJzBVp4wpQrn/YLEBvGmffbcTyOgP/GrX/iRQ4UjXKbTYpKhEngJnreBJq3p/EjzxbyUixYzaraYTbukWQgarI1PlrPUk0Ch8OE4lZ7tttOfMRZpAvIBF1kQUjhZR1QKV4ju20feMUoIa0JIuszORCPeNvYuLS4VRkTS+1n2kuYxH3dlvusPMqSbuOQZlatNbwOOpNayaRviwvhc+3/BxtXaDmLcYcIysArDTUzlB99ZPtOKvJP7mQO1LaQ0i183n1onYjiu4QFiIhIVwE6SeEm3wpL2mxqyoNKSU5SZv8NPjUz3O1BRiqQodIIKToZ/vXQ+zGB+7YYFQAJGYzwkdegqp9k9kd88FKEoQZPIngP3qw9o9qZ1dy2JuAqOJOiR+p6Uy7VZy+tyfJNY4+uRiPsyOUH7ySNLNgDpbNzrRX2XG5GImObV7eCr+VXgKIMc9efjyJ0tWiXSCSMvMiDcRwM6gTrqLWrmavyY2yjq+zFw3D6ZGm5HjcLJIpVtf7P8Qhpa21oWUgnKAQTAuASfaMW589K6kFqAAJEDiB4ielvgfGqj2o7XJZlpF3BxsQieERc30NNCUpOkBypbnGWsWpbiLiJ0Hj14zVicc3ZmSIqvY1WZ9RF1e0rgJmYtxOsdaesEFAPPn5VVkSVBwybW55srEqRim18lp+BMH5E1fcTtzDYQrU4tLjpVlbZQoZ1EbsqIkto1mLmeOlUTZmzXHHUhAmCmZMAX5m1G7Q2K2rGYlDbSILm4gWkgbyUflUbqE2NxWmJtRZrCCnk3+hpidqnEqzFHfO6JzJystDklJ0SBFhrxoPaeGAQEKKVLURYACP3AE8aU96EKAQ6sNKtxkHrxHEdCKMTkbSpwqCyRCTM39RrROpFJKkE7QxRYZRBS4mChxPA2Go5W1pDitql1aQRvWShAuTynp16Urx2043RvEgW4DjennYPZJLhxDl4smefH4aU6jZLmzrHFtFzwzScJhYHtQAOqyNf38qzspgAol1XAnJ1OhV4zQ21XS44ltPu281fRP6mrNsxpKG0pGg+XW1BLVL9HHk2o78sSn7XsMfw2cQtX/qhI+JUYqJz7T1mcmFV/mcTx8BWVlYPp8a9DRySaF+0PtBx6wQhLTUiM3tKFuEiJ6xVPXsla7uOLVJkiYE+WvnWVlaQjGHiqPPfk2awYR7IAAq/7F7NYVSWzkUslpKwO9ICuC9xKcxyq1SlWh4VlZWsYpvcEpOK2LbgW8KlpTpgNtJKpSg90AJKhk1QqU6lQWbTyrkae0qEp+8LEKdWteUayXCq3VKuNe1lNL6KellpuQr2tiVuOZgn8SCYmFTfNA0MTMcqT4ratilN+avpXlZSUdDLNpqKItnspKhnOUSJJ/Xw411fB922hCW47tKd0iLjx0M61lZRTOd1K4QP2dV3zy1nqr4mEz/lq2pPI/KsrKGHxJOodTo//2Q=="/>
          <p:cNvSpPr>
            <a:spLocks noChangeAspect="1" noChangeArrowheads="1"/>
          </p:cNvSpPr>
          <p:nvPr/>
        </p:nvSpPr>
        <p:spPr bwMode="auto">
          <a:xfrm>
            <a:off x="63500" y="-593725"/>
            <a:ext cx="1000125" cy="1219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4" name="Picture 4" descr="http://famouspoetsandpoems.com/pictures/middle/phillis_wheatl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3581400" cy="4348846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Diaries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429000" cy="2286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Samuel Sewall = Boston merchant wrote diary from 1674 – 1729</a:t>
            </a:r>
          </a:p>
        </p:txBody>
      </p:sp>
      <p:pic>
        <p:nvPicPr>
          <p:cNvPr id="18434" name="Picture 2" descr="http://footnotessincethewilderness.files.wordpress.com/2010/06/samuel_sew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143000"/>
            <a:ext cx="2743200" cy="3733800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  <p:sp>
        <p:nvSpPr>
          <p:cNvPr id="18438" name="AutoShape 6" descr="data:image/jpeg;base64,/9j/4AAQSkZJRgABAQAAAQABAAD/2wCEAAkGBhISERMSEhMVFBUWFhUVGBcXGRYYFxcVGBkYGBYXHBgXGyYeGBkjGRQXHy8gJCcpLCwsFx8xNTAqNSYrLCkBCQoKDgwOGg8PGi8kHyQsLCksLCwsLCksLC8sLywsLCwsLCwpLCwsLCwpLCwpLCwsKSwsLCksLCw0LCksLCwpLP/AABEIAOEA4QMBIgACEQEDEQH/xAAcAAEAAQUBAQAAAAAAAAAAAAAABAIDBQYHAQj/xABIEAABAwIEAgQHDQUIAwEAAAABAAIRAyEEEjFBUXEHImGBBRMykaGx0hYjNEJSVGJ0k7PB0fAGFIKDohUkM3KSssPhU8LxY//EABkBAQADAQEAAAAAAAAAAAAAAAABAgQDBf/EAC0RAAIBAgYBAwMDBQAAAAAAAAABAgMRBBIhMUFREyIycWGh8EKB8RQjUrHB/9oADAMBAAIRAxEAPwDuKIiAIiIAvJXq0jpZx1WlhKTqNR9JxxDASxzmEt8XVJaS0i0gW7AgN2zJK+eqfhrGajF4nWPhFc8OL1X/AG1jfnWJ+3r+0ufkijoqcmrpH0FKSvn9vh/HjTFV++rVPrKve6PH74qsP5j/AM1Pkj2PHLo71KSuCe6LHb4mt9rU/Arw+Hcb86r/AG1X2kzx7Hin0d8lJXA2+Hcb87q/bVfaVFXw/jG3OKrxMSK9aOz46smnomVcJJXaO/ymZcCo+G8a+4xVcc69f2v1KrPhTHfPKv29dLpchQk9UjvUpK4I7wpjvnlX7euqD4Xx/wA6rnsFetJ7NUvHsnJPo79KSuA/2v4Q+dV/tq35wV5/bHhD51X+2q/ml49jxz6Z3+UlcCPhnwh86r/bVfzVur4fx7RJxVfaYrPtOliZRNPkhwktWj6BBXq5z0R+Fa1Z2K8dVqVcooRne9wEmvMZiYJgTyHYujKzVioREUAIiIAiIgCIiAIiIAtD6YfgdH6yz7ust8WidL/wSj9ZZ91WUMHMWt12Exbv4X0niqXQADlbtsBHo7HehVVLBxHH8SrXjbEGdIEG1ri21+Cywpt6m+dRR0ZT48fIb5h7KqbiouGAEb2B88K2anVy2iZ0vPPWOxWytaox6Mfnl2X3YoHVjTpwPmBBgdiq/eW/+Nvmb7KsePOXJaJnQTMcdY7FRClUI9B159kg4tn/AI2eZvsqVTa1zYAGW+kC+4G0zHeGmLuUA1SWhkCxJsBJJ4nUqdhKeS2+vZOg7pt/qM9ULjWgoR03O9Ccpy12DiGD6Nu8bWPqO4cdgrH783h5svsq9jKWcWmxm/E2gnTaO4fKWPqVZDRAEA3AgmTN+PBTRpqauxiKkoPTYlHHN+Sf6D/6r3+0QJhutoOUA88rQfSoEqt75AGUCJ6wFzOxK7uhHozf1E+yafCMxObSNWz3EtVt+MH0/OPyUXKqs3VDcomc0xfhHJS6EVwP6ifJMo1yWky4Ado0ju7POrmTqknrBosSM0loJE5iAQQ0/KF9FGbXa0AC5jgAJ1NzfW1h8Uc1epPljifpDf5Du30rJODWqRspzUtN3bo37od/xMcO2jtHxsRsumLmnQ//AImO50f92IXS13Mb3CIiEBERAEREAREQBERAFovS/wDA6P1hn3dZb0tG6XfglH6wz7usgOYVx1Xcx6yojaRyl0tsQIJhxncDcKZiR1Xecec/iQoACnDK8WdcVuilxVzxBLC+W2OWJ61wbxwVtwVJC1tGO54Fe8ScmeRGbLE9aY1jh2q0imwJWCo6v4aAXvE6cbW7T2K5jqmUAbnUjSBwPDSOy/xiotCtlM6jccRwWSxVMOYQL7t9fd5Qt/8AoeCx1VlqJy2N1J5qTjHf8/gs4CsSCDcC3dB1OwgXOwAOwVjHUADmG+s2MxMx6+3mpdKmGtiRa556nbiP6W8SsdWeXGe4dg2H67UpLNUco7E1nlpqMtz2ph4a1xLSHTYG4jiIsraZUhbEjzy8aByh9oJjUTPLWFaIXgSFFiSvxRy5tgcuomY4cO1S8KPe3fxf7X/koKyGDHvbuTvU8esjzhZsRpE1YX3m/dDw99x3Oj/uxC6YuadEA99x3Oj/ALsQulqhV7hERCAiIgCIiAIiIAiIgC0Xpe+B0vrDPu6q3paL0v8AwOj9YZ93WRA5pimgsPZHomP9vpPdjYWUxPkO/W71jxQOUvlsAgRPWM7hu47e1WwukX8nTFayXwDVGQtytnMDn+MLaTwVgjtRXTQ6meW6xE9bSZjgtmkTJuUuq9XLlbrOaOtpETwsFQGp5lIwuDLzbSYsCSeQEkm6iTjBXZMYubskUOqy1rA1tpuB1jPE72A8yy+DpkNYTAIAsSJ8o7G+zUbhw2zbc5GxN5ja8mexvH04lrW6mAZAyjW0TDmibA6a5uS86rV8npij06NFUryky1i6Zc12WHcMpDvjNnyT9IrGVXCA3KAW2JiHH/N+gsu2uHRuOtGabA3jcAyDsdOU+vwwfIdBiL66losRPEb/AMIKUqvj0khWo+T1RZhA1XX1AWhoa0RPWjrGeJ4Be18KWG/4i+sQQCOOithekmpK6PMacXZnkKvxgyZconNObeOH4r2pQOUOtBkC4mR2bf8AStqHZkbFJWRwj4pz/mPfDr/0j9REHxJy5rRMaidOHBTcN/hHT43qqLLiNYmrC6TN96HRFTHAbGh6666YuZ9Dx98x/Oj6666YqsoERFACIiAIiIAiIgCIiALRel/4HR+sM+7rLelovS98DpfWGfd1lKBzbE+Q7n+LlijuspiQfFm3DtvP/Z59yxRVsL7X8nTF+5fBSSr+Hw2d0bb8ewczp51doYZ7mZYAE5tJdoRFvUY2Km0cFDd+2RANpJN7Nj0TxKtVxCirJ6kUcM5O8loRh4KBMNdqJghxOXUEBozEQZBLQO1TX4cMgO6oEWIgjh5cX1jtzO4RSx7hJ1btYiYM9bY3AGu9oAUfG47KcrRpqTrMkWjLaANZ1WX+5VeW5sXjpJytYvuaA0ukA7zNmiA2BkgN6w3MxusfiK2Yw0SBwm/b6fTe5K8a41D1nQAQYi2oBgDcCT3RuFdpUg2YqCYINgRaN+BO/ZK1U6ag7vVmOrWzqyVkUYSuG9V2ltdj+WnoI0g5Ahms+YkDLY/J7XXtEdgmG+iC6S8XvNr3iNdYvJt51ZFUtMB0j0c4On/XnVKWd3juTSr5FaWxlTQDmGJLb6A6AzqBlHHXWflQIbfBoDruDo4cNSSTcADeO9XsFiy6x1Eb6yY1M3Bymfoqp9QlwgjLYHUlvA8AYjgPwyp1KbcdjW1TqpStcxuIo5TG2364hW1la+HDhGmlyIAtzuPwg7KHVpOawtytsc0gdbTSSJy2mwi61U66krPcxVsPKLuloRY7VPoD3vz+qooCyWBZLB3+a4n+oiOI4SoxPtJwus7G9dD3+JjudH1110xcy6HHTUx38i3C9ddNVGUCIigBERAEREAREQBERAFonTB8DpfWGfd1Vva0Tph+B0vrDPu6qlbg5tWpksIHZ5pd6IlUU6IYJjjf18ht+Z6qlZerNuV7RmjvM2HKdVAec7stso1vYkaXO2vdJ1lZoNyTXB6MkotO2vBKFUOBdMbDNeRAmLFwBPbpzCi4zFQYDRI1kHXhExt57aC93E4otaRe89mxEnuOnIbFYorRh6Ck3JrQ4Ymu4rKnryT6WOBIzt7Jud99x3HuKsYwjNYgghtxpoB6wVHC9AstkaMYyzIxSrSnHKyRTxDQ2CwG+tpixiSLix1nyjzQYll/e27cLRHr89z3R161WyJnO5eGIFuo0RB22jXjofOUL9NBAjt5q2F6UUUhmZJwh6zjOg5RcK7UxwBEAnLp2DgD5Qvwy96gIVSVGMpZmdY15RjlRkMH4QcTBmTaRmkj5Mi5jUd43Uh1aJde5aSRDg0jQlwBOrd73GmhwzAsjSxBc3iRraTYQPR+I3CyV6Ki8y2NmHruSyy3FXDh9xr2SeI5mw9Jg7KqjSIa0Hg7hwqX/XFWAcjo+KdOz0+ncX4LIGkbEkaOPf1gW9mpPnXGbcVa+h1hFSd7a8m49Dvl43nQ9dddMXM+hwdfG86Prrrpi7vcwBERQAiIgCIiAIiIAiIgC0Tpg+B0vrDPu6q3taJ0wfA6X1hn3dVFuDnlZ3UMakiNtGQP6o84UZjAwa6XJPnn1GP8o+MVfNMhkxNna8ADInYwPT2KNUGYETr1p7Zzeu8c+Cy0+uLnpy4tvYx9SsXOJv2DgNrx+ipxwbRUFjl+MLgiTlAJBuJkgjULGvEWOo1SV6+TRZTxnJttyMhTwgAhwhwfx8sTlLRtIOW42J4Kurh2CSG2FWo03PkgdWbyBrfeNSsaCrlGkXGAQLE3nYTFuwaKMjW7F/oSvEN96hvlBmbyt3QTMxpAiN5VmvShziBDczgNdAdJJkwCPOqXsIyyRDgHAg6iSO4y0hKrHNe5p1BLeRBI1KRVuQ/gm/uzJGvkOkHMCHBkzYwRNxFtiF7h209Xt8lzSbvBNM9U2zWMwbceAUQYd3jPF/GzBuoiZjUHSTqqatJzYncTbmR3XB7uarl+pN/oS2YQHO34wBAjNBc254g9UQL+e6tV8OJZDTGSm53lRJsSTtNhA7lTiMMWzMWiIMzImWxqI37Qo5d+rqyi3qmQ39CTiKYD3jKcuctbc2hw0mSer6wj3BjxliCNLiQTpDrtP4iVFn9SUZJMDU2A3/V1DjpqTGTT03Mg9gcOdwe3XTznzjYKfh4yXAByekOeCfMoVGnlbyvO1ut+APKPlBSMJLmg3iWAcy6G7XteNiSV5k9rcXPXh7r8/n/Tc+hs9fG86Prrrpq5l0NeVjRwNH11l01aXueYERFBIREQBERAEREAREQBaL0v/A6X1ln3dVb0tE6YPgdH6yz7uspW4Oc7XNo4b3gHsifMexRKPVcWGYN27HlztbtG83k1Hw0m58nQxpnNv16zNp1APAHG4iOXdFvQDEByzU9L32PRl6rW3RYxuHkZgLgXidLQRO0QeRHAqBCzjCS0ggEw4mCCcpA62XUfGMcZjVY3E4Mh1gY2gEx2frYg7rbhqq9jMeJpfrX7kYK7Qq5TMA2IvO4IOhHFVswTnRaB6wNYGp7lbxNMNdAJNhqANQDse1ac8ZPKZfHJLM1oVPryRpDdAJiJJOpnUnXiqnYkl5eQJJcbaAnh33VLcG4jNaCJ1vYxGmu/LzKr90cJkaCTe41/AE8kvErqXDiyXtfAkZDvctiCb30CoxFcvIJ1AieIGk8TFuUK43we62l4Op0JA/H0HgqK+FLACYgyBE6gkG5HEKFluTrY8q1i4NB+KCBfaSfxKsK/Qoh8gmLTOu42ntXj8I8bbxIvfWNJHepUop5Sckms3BZlTcJQgZoudJ4dvO/dzCtYXD5nX0GvaeHrPYAVkntdlAaDbeIywOABMiGjXWOBCy4ip+lGrD0v1v8AYh4g5jkHNx5XM99z2wNgsjRblAvEQ4C+oL2gdwZr2dqi06QYLcyTv27wP1c6XqdQODCJiD6DUGg05bLJP1JW2NUPS7vdm49DHlY3+R6666euY9DPlY3+R668Lpy0y3MAREVQEREAREQBERAEREAWh9MJ/udH6yz7ust8WidL/wADo/WWfd1VK3BzLEjqExt+BPoBJ7e5Y9lct08x0nksnXHUd/l/B6w7hdThopxafZ1xMmpJroytLGAtzODssxcSzMbnTQ6kWJndS21Glo4RrJExcOjKTpm34i8Ba7Km4LEfEJ5aWMgxcW27wO1RVwqSzRL0cU28sjIMeXAgAy3UAEaSQbRmMgDQ+VqoHhHDkPJAkaacOrHOGg96lOxDWnK4g9hAIBIEHL1gIsIkW5KS58u2F+wQdImDaREyNuIJ4wm6UrpHeUI1Y2vqYejVZAzCdbg6iIA1ixk+hV52XtaOPbzt6Y7VLrYMOBIF78Y0JA34RqTy0WOqMy2Nv1/0t1OcanyefUpSp68EplWlIlp1/Aju+L5jxtZrFpIygjTU6n9bdqpoUi6w7/1+CytPCimYjrdtp03FvM7hrNq1Kkab7ZanSlU+CN4Nw7pJyu22PETp2BS5u1pMzz2setBi4Mxa2iu03tBPk88jXTe5mQYtaZsCSY1jMxLXWa4cIgyQBrlJGYmCYl2u1gsUpSqScrG6MY00o3JfjmgEzETq9wIgCDEETJBjtAUCtjREgWmG9UQIHy7Heba96jY7E3yg6G/O+8X1PMyeUZ9YxEmBMCTHau9PDJrNIz1cU72iXK+ILtfN2+snmsjgrsbY78YjM6+n0iI4jgsQsthfIbyd/wAv/SviElCy7KYaV5ts3joZ8rGaj/A151l05cy6G/LxvOh66/67101VluckERFUkIiIAiIgCIiAIiIAtE6YD/c6P1ln3dVb2tE6Xz/dKP1ln3dZFuDmuIHvbuX4PWLlmWCDmkQZGWNwRE+lZXFf4Z7R6g72h51hz+rK+F1T+S+K9yKTyV05ckZTnmZnq5Y0yxrO88FT4p2XNByzExadYniqIW3cybCP1+ishgsa2zXcQJ7NIN+G/DkFDdQcG58pykkB0WkXInv9aoVJwjUVmXhUlTd0ZljADJBBIGfnG+YkWnfKD9KUxWDLmWBntBFwJiXWuAdz5Im5UJlaoxoJByGWtJBjaQ12o88W7LZHD4icnblOs3s06gn4oOoXnThKk1JM9GFSFVNFOGwuVg2JiZ5Em8AQBI12PyrekgmY23k21cZaQNNSJHW12XlfEw0m9hGoi5bvGb4/HbuWPxFZ5ALgQ11xYgEaTfX0qadOVX1NkVKkaXpSKsVi5EDe52PLfh6ANAokngUcvTScAHFpAMwYMGNYOh7l6UIKCsjz5zc3dlbsmUQHZpMyQWkbQIBB71aKFVGk6A7KYJIB2JGonTdTsUuVHLk3zzx6uWOHGVkcIeozk711VillcKCWM5OnvdUA9JhZMSrR/c1YbWTN66Gj1sbzo+usumrmXQ15eN50PXXXTVze5UIiKAEREAREQBERAEREAWidL5jCUfrLPu6y3taL0vfA6X1hn3dVEDmeJYMh7vMM0D+n0lYsi6y2JHUPd/7rHEtymZzWjSIvMiJ4K2Fdov5OmK9y+CMXHiiqPcq+rl3zT/DlgdkzK3XsYynxjiIkxqBtP53XhJVP63V5xZkGueTPycsW7ZlNhuUtJMNF9gL7/wDxZIvyNkfFEjn1Y9IYY+kVZwNIEEjyhY6aGAIFpm45lotmXnhEmABprPE3I9Bntk8IGOo/JUycG6mvHTz8kmoMzDfUfkRM/wAPcDwKxT6rjAJPVsATp2AbaBZDAVDlvoDA7dZ1F4JA/jcNyrPhFjZEeUddxGxne89pEHtKk8s3Aiss0FMhyqjUdAEmBMTty4KqplhsE5r5pFtbR3epW8v6uti1MRUUe8xlvAvGwPJVODcognNJkECI2g6//Vbcm4PdFmMAPe28i4c8zgT5mgefe6xJDcupzZjIgRli15mZWVwXkU+TvXUWTEu8TXhfczduhZsHGfyB3e/QunrmPQyOtjedD11l05UluUCIiqAiIgCIiAIiIAiIgC0Xpd+CUfrLPu6q3paH0wfA6P1ln3VZSgc2xI6h/Xy4WLcFlcV5BgbDfmTpwk878FinqcJs/k6YvdfBRC8hXnV+pkhvlZpjraRE8P8ApWnELam+TG0eAqqbKvx/UyZW65s0daeGbWOxWmqUwy7Sr5TIA7RxB1BWUFMPBi7SOInXttmnb5U6h6xj68tazK2xMENGYk8SBJ2t2BZLC9QZZHEkzAdEeYAROwDjwWLE98m7C3d09jytUDGk6iwaAbEai+okHsMZtC4LFVKhJJJklZPHUs43kSRMSZ1k7ybcwBo4LG1a+bKMrRAiwAJ7TuTfdWwtrX5K4q97ccFuUlIV2rWDmsbkaMojMBBd/mO61tmMsovYVxzwWAZWggk5r5iDsexGSWyFl8CepT5O/wBz1iVmMEPe2mLgGL7ZnbDUkkiNoJJAWTFP0mrCe5m79DB62N/kf8y6cuX9CpvjP5H/ADLqCpLc5oIiKpIREQBERAEREAREQBaJ0wD+50frLPuqy3taH0w/A6P1ln3dZEDnWJb1DFzcR/C/v3WPp4ImcxDQJJ+MQBJ0Gmm57ityb4PoMpUnPGfMaMkAktzsL8x6wGS5YALy197QsZhcIz97p0XDNTL6Ycx8hwbUyvcyGxDmyG2i4NlxpylBWXZrnGFTV8I1Qqo0nZc2UxOXNtOsc4W40/2UZSp4upUyv95dUw0zldTmmfGkA6RVYNdc3C01v7M06lN4phjf3htKrh25nZWhjWHEau0Be4AnhtK3ustkYFTZz9e+LcBMGCSAYsSNYK2HC+DWVMewBrBRdiGtDC4j3o1MsayDl7ZlTT4CNZni6WQObi3M6jnZGUy10F7XE9bqGC0SQ1wPxVPmjwx4pLdGqUKxY4OA0Oh0Ky7GB7foluxAdFmwPpdUCOLdw5VM/ZhzmCq2o00slV7nxBb4ogFuWbk56cXjr3iCs94G/ZmaL2NcHk/u9Rj7xlq5xUtNjFPLxkSNQVmxDUtYvU04duDalsa5WqBgmxEQAJgiAB3ENHcPpBYhxJMnUknvN9lsOP8ABLalPxjKmcjO6PjAZg3M8TLMxNjBAiCZNsKfB9T5Ppb+ath5RjG7eorqU5WitCwWEQSCJ0MEAjcg7ryP1dS34WsQAQSG2ALhDeIF1T+4VNmknsLSeUTJ5C60KrHlozulPojOaeBi973iJXncpjsNVIAg5RMDM2L6x1ov2Kj9wqfJ/qb7SKrDtB0p/wCLFXwe4aQ+QDbWCAfJN99p7lkcA6GNBHxY5dclW8M1+XK4EQdsjiQ0zpe8F+vEKtjodqLW7dRFpI0OxWCrVc/S+z0KVJRd0mbr0K+Vjf5H/MuoLl/QtrjP5H/MuoLrLcwoIiKCQiIgCIiAIiIAiIgC0HplqAYOjPzqn93V/Bb8o+MwFOqMtWmyo2Zh7WuEwRMOBEwSO9AcAoeHXMblBa6DYu8W8t1s3ODlHLdeU/Doa8VG2eCTmGQGSdZyzK7j7kMD8zw32NL2U9yOB+Z4b7Gl7KOMXuiynKOiOHD9pXAFoeQCzxcSyMkl2TyfJkkwlHw/GSHOBZmy9ZkNzSXAdWwMmeMruPuRwPzPDfY0vZT3I4H5nhvsaXsplh19y3ln39kcNoeFw0tc3O1zYylpHVjTKSCRHNXX/tESWy6r1XZxdtn/ACh1de1dv9ymC+aYb7Gl7Ke5TBfNMP8AY0vZTLDoOrN7/wCjiTv2ldma/PVzNDmgyyzXTmA6mhzG3arWI/aWoZy1KokscSXASaceL8kC4gQdoC7l7lcF80w/2NL2V57k8F80w32NL2VKUFwVc5NWOHD9oHOaWvdUOaQes24JDnTI3LQTxIG91YOPpcKn+pv5LvPuUwXzTD/Y0vZT3KYL5ph/saXso1B62+5KqzX8HBP32nsH/wCofkvW+E2iYDrwLkcZ1i3MXXevcpgvmmH+xpeynuUwXzTDfY0vZUZYdfcnzVO/scFf4QYdQ6+vW37lSPCDPpD+I/mu9+5LBfNMN9jS9lPclgfmmG+xpeymWHX3J80/xHA/7QZ9L/UfzVuvj7DKSO+2kfgPMvoD3JYH5phvsaXsp7ksD80w32NL2USinexV1JtWuaF0Iuk43lh/+ddTUTAeCKFDN4mjSpZozeLYxkxMTlAmJPnKlqW7u5zWgREUEhERAEREAREQBERAEREAREQBERAEREAREQBERAEREB4iIgC9REAREQBERAEREAREQH//2Q=="/>
          <p:cNvSpPr>
            <a:spLocks noChangeAspect="1" noChangeArrowheads="1"/>
          </p:cNvSpPr>
          <p:nvPr/>
        </p:nvSpPr>
        <p:spPr bwMode="auto">
          <a:xfrm>
            <a:off x="63500" y="-1042988"/>
            <a:ext cx="2143125" cy="2143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0" name="Picture 8" descr="https://encrypted-tbn3.google.com/images?q=tbn:ANd9GcTRYhYRQXlAy4wIxJhlaYnXZWtBMI0NaTegrmOAFBTh9zb3KnFj4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3625" y="3471862"/>
            <a:ext cx="2286000" cy="2928938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819400"/>
            <a:ext cx="2726140" cy="342900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Other Books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914400"/>
            <a:ext cx="2819400" cy="5943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Almanacs first printed in 1639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1700s = only the Bible sold more copies than </a:t>
            </a:r>
            <a:r>
              <a:rPr lang="en-US" dirty="0" smtClean="0">
                <a:solidFill>
                  <a:schemeClr val="bg1"/>
                </a:solidFill>
              </a:rPr>
              <a:t>Almanacs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5122" name="Picture 2" descr="C:\Users\sabrina\Desktop\146 pictures\146 powerpoint images00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2902424" cy="3581400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752299"/>
            <a:ext cx="2838450" cy="371475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E004F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Newspapers &amp; Magazines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3657600" cy="6553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1739 = </a:t>
            </a:r>
            <a:r>
              <a:rPr lang="en-US" sz="2800" dirty="0" smtClean="0">
                <a:solidFill>
                  <a:schemeClr val="bg1"/>
                </a:solidFill>
              </a:rPr>
              <a:t>Newspapers in </a:t>
            </a:r>
            <a:r>
              <a:rPr lang="en-US" sz="2800" dirty="0" smtClean="0">
                <a:solidFill>
                  <a:schemeClr val="bg1"/>
                </a:solidFill>
              </a:rPr>
              <a:t>Philadelphia</a:t>
            </a:r>
            <a:r>
              <a:rPr lang="en-US" sz="2800" dirty="0" smtClean="0">
                <a:solidFill>
                  <a:schemeClr val="bg1"/>
                </a:solidFill>
              </a:rPr>
              <a:t>, New York, Newport, Annapolis, Williamsburg, Charleston, Boston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1776 </a:t>
            </a:r>
            <a:r>
              <a:rPr lang="en-US" sz="2800" dirty="0" smtClean="0">
                <a:solidFill>
                  <a:schemeClr val="bg1"/>
                </a:solidFill>
              </a:rPr>
              <a:t>= 37 newspapers across colonies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4 pages printed </a:t>
            </a:r>
            <a:r>
              <a:rPr lang="en-US" sz="2800" dirty="0" smtClean="0">
                <a:solidFill>
                  <a:schemeClr val="bg1"/>
                </a:solidFill>
              </a:rPr>
              <a:t>weekly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066800"/>
            <a:ext cx="3562350" cy="266700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429000"/>
            <a:ext cx="3962400" cy="274320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419600" cy="5562600"/>
          </a:xfrm>
        </p:spPr>
        <p:txBody>
          <a:bodyPr>
            <a:normAutofit fontScale="92500"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Hippocrates &amp; Galen = 4 humors &amp; 4 elements out of balance caused disease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Doctors self-taught &amp; lacked regulation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No anesthesia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Indian and African remedies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1760s = 1</a:t>
            </a:r>
            <a:r>
              <a:rPr lang="en-US" sz="3000" baseline="30000" dirty="0" smtClean="0">
                <a:solidFill>
                  <a:schemeClr val="bg1"/>
                </a:solidFill>
              </a:rPr>
              <a:t>st</a:t>
            </a:r>
            <a:r>
              <a:rPr lang="en-US" sz="3000" dirty="0" smtClean="0">
                <a:solidFill>
                  <a:schemeClr val="bg1"/>
                </a:solidFill>
              </a:rPr>
              <a:t> medical schools founded in Philadelphia, New York, and New Jersey</a:t>
            </a:r>
          </a:p>
          <a:p>
            <a:endParaRPr lang="en-US" dirty="0"/>
          </a:p>
        </p:txBody>
      </p:sp>
      <p:pic>
        <p:nvPicPr>
          <p:cNvPr id="12290" name="Picture 2" descr="https://encrypted-tbn3.google.com/images?q=tbn:ANd9GcTiOySHTKSj9sGmF8Rcm0EJ_wkSg7nijnVMVeIiE1pJXqWlbPo2V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0325" y="1227161"/>
            <a:ext cx="3278875" cy="3886200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12292" name="Picture 4" descr="https://encrypted-tbn3.google.com/images?q=tbn:ANd9GcT5evOPr46Vwge01geJ3EF7GzuSJx4D2UeAhEvnzHTP3zOdDUDmx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9753" y="3779860"/>
            <a:ext cx="2535072" cy="2667001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3855948" cy="5163757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066800" y="6019800"/>
            <a:ext cx="2965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Bloodletting Instruction Chart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685800"/>
            <a:ext cx="3759200" cy="419100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172200" y="5384842"/>
            <a:ext cx="2311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Medical Handbook 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Aristotle’s Masterpiece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64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Education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331" y="1143000"/>
            <a:ext cx="3352800" cy="6324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Southern “Old </a:t>
            </a:r>
            <a:r>
              <a:rPr lang="en-US" sz="2800" dirty="0" smtClean="0">
                <a:solidFill>
                  <a:schemeClr val="bg1"/>
                </a:solidFill>
              </a:rPr>
              <a:t>Field Schools” 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1640s </a:t>
            </a:r>
            <a:r>
              <a:rPr lang="en-US" sz="2800" dirty="0" smtClean="0">
                <a:solidFill>
                  <a:schemeClr val="bg1"/>
                </a:solidFill>
              </a:rPr>
              <a:t>= New England </a:t>
            </a:r>
            <a:r>
              <a:rPr lang="en-US" sz="2800" dirty="0" smtClean="0">
                <a:solidFill>
                  <a:schemeClr val="bg1"/>
                </a:solidFill>
              </a:rPr>
              <a:t>passed </a:t>
            </a:r>
            <a:r>
              <a:rPr lang="en-US" sz="2800" dirty="0" smtClean="0">
                <a:solidFill>
                  <a:schemeClr val="bg1"/>
                </a:solidFill>
              </a:rPr>
              <a:t>compulsory education </a:t>
            </a:r>
            <a:r>
              <a:rPr lang="en-US" sz="2800" dirty="0" smtClean="0">
                <a:solidFill>
                  <a:schemeClr val="bg1"/>
                </a:solidFill>
              </a:rPr>
              <a:t>laws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Girls limited to “</a:t>
            </a:r>
            <a:r>
              <a:rPr lang="en-US" sz="2800" dirty="0">
                <a:solidFill>
                  <a:schemeClr val="bg1"/>
                </a:solidFill>
              </a:rPr>
              <a:t>D</a:t>
            </a:r>
            <a:r>
              <a:rPr lang="en-US" sz="2800" dirty="0" smtClean="0">
                <a:solidFill>
                  <a:schemeClr val="bg1"/>
                </a:solidFill>
              </a:rPr>
              <a:t>ame Schools”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6324600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A Little Pretty Pocketbook</a:t>
            </a:r>
            <a:r>
              <a:rPr lang="en-US" dirty="0" smtClean="0">
                <a:solidFill>
                  <a:schemeClr val="bg1"/>
                </a:solidFill>
              </a:rPr>
              <a:t>, 1787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26" y="1143000"/>
            <a:ext cx="2647147" cy="259080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1026" name="Picture 2" descr="C:\Users\sabrina\Desktop\146 pictures\146 powerpoint images00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353936"/>
            <a:ext cx="4476079" cy="2742063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  <p:pic>
        <p:nvPicPr>
          <p:cNvPr id="8194" name="Picture 2" descr="https://encrypted-tbn0.google.com/images?q=tbn:ANd9GcTh74Tn4stu_xjienpGD60sjBB1pOs6Y64f6VAqPfzmoRhRjN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8803" y="1371600"/>
            <a:ext cx="2286000" cy="2362200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1690 – </a:t>
            </a:r>
            <a:r>
              <a:rPr lang="en-US" i="1" dirty="0" smtClean="0">
                <a:solidFill>
                  <a:schemeClr val="bg1"/>
                </a:solidFill>
              </a:rPr>
              <a:t>The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New </a:t>
            </a:r>
            <a:r>
              <a:rPr lang="en-US" i="1" dirty="0" smtClean="0">
                <a:solidFill>
                  <a:schemeClr val="bg1"/>
                </a:solidFill>
              </a:rPr>
              <a:t>England Primer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429000" cy="4038600"/>
          </a:xfrm>
          <a:ln w="7620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dirty="0" smtClean="0">
                <a:solidFill>
                  <a:schemeClr val="bg1"/>
                </a:solidFill>
              </a:rPr>
              <a:t>– In Adam’s Fall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We Sinned All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 – The Idle Fool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 err="1" smtClean="0">
                <a:solidFill>
                  <a:schemeClr val="bg1"/>
                </a:solidFill>
              </a:rPr>
              <a:t>Whipt</a:t>
            </a:r>
            <a:r>
              <a:rPr lang="en-US" dirty="0" smtClean="0">
                <a:solidFill>
                  <a:schemeClr val="bg1"/>
                </a:solidFill>
              </a:rPr>
              <a:t> at School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X – Xerxes the Great did Die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And So Must You and 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1"/>
            <a:ext cx="3886200" cy="3962400"/>
          </a:xfrm>
          <a:ln w="7620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He Who Ne’er Learns His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	A, B, C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Forever a Blockhead be;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But He Who Learns His 	Letters Fair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Shall have a Coach to take 	the </a:t>
            </a:r>
            <a:r>
              <a:rPr lang="en-US" dirty="0" smtClean="0">
                <a:solidFill>
                  <a:schemeClr val="bg1"/>
                </a:solidFill>
              </a:rPr>
              <a:t>Air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Classroom Discipline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91000" cy="5410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“Spare the Rod and Spoil the Child”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Corporal punishment, dunce caps, wood in </a:t>
            </a:r>
            <a:r>
              <a:rPr lang="en-US" dirty="0" smtClean="0">
                <a:solidFill>
                  <a:schemeClr val="bg1"/>
                </a:solidFill>
              </a:rPr>
              <a:t>nostrils, balancing </a:t>
            </a:r>
            <a:r>
              <a:rPr lang="en-US" dirty="0" smtClean="0">
                <a:solidFill>
                  <a:schemeClr val="bg1"/>
                </a:solidFill>
              </a:rPr>
              <a:t>on </a:t>
            </a:r>
            <a:r>
              <a:rPr lang="en-US" dirty="0" smtClean="0">
                <a:solidFill>
                  <a:schemeClr val="bg1"/>
                </a:solidFill>
              </a:rPr>
              <a:t>1-legged stool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“Steal Not This Book For If You Do, The Devil Will Be After You”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abrina\Desktop\dunce cap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295400"/>
            <a:ext cx="3506787" cy="5257800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E004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Higher Education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5029200" cy="5486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1638 = Harvard founded as a theological seminary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By 1700 </a:t>
            </a:r>
            <a:r>
              <a:rPr lang="en-US" sz="2800" dirty="0" smtClean="0">
                <a:solidFill>
                  <a:schemeClr val="bg1"/>
                </a:solidFill>
              </a:rPr>
              <a:t>= 600 students </a:t>
            </a:r>
            <a:r>
              <a:rPr lang="en-US" sz="2800" dirty="0" smtClean="0">
                <a:solidFill>
                  <a:schemeClr val="bg1"/>
                </a:solidFill>
              </a:rPr>
              <a:t>had attended</a:t>
            </a:r>
            <a:r>
              <a:rPr lang="en-US" sz="2800" dirty="0" smtClean="0">
                <a:solidFill>
                  <a:schemeClr val="bg1"/>
                </a:solidFill>
              </a:rPr>
              <a:t>, 1/3 of them </a:t>
            </a:r>
            <a:r>
              <a:rPr lang="en-US" sz="2800" dirty="0" smtClean="0">
                <a:solidFill>
                  <a:schemeClr val="bg1"/>
                </a:solidFill>
              </a:rPr>
              <a:t>had dropped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Most colleges had less than 100 students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1600s = Harvard tuition was 4 hogs per year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Scholarships &amp; </a:t>
            </a:r>
            <a:r>
              <a:rPr lang="en-US" sz="2800" dirty="0" smtClean="0">
                <a:solidFill>
                  <a:schemeClr val="bg1"/>
                </a:solidFill>
              </a:rPr>
              <a:t>work </a:t>
            </a:r>
            <a:r>
              <a:rPr lang="en-US" sz="2800" dirty="0">
                <a:solidFill>
                  <a:schemeClr val="bg1"/>
                </a:solidFill>
              </a:rPr>
              <a:t>e</a:t>
            </a:r>
            <a:r>
              <a:rPr lang="en-US" sz="2800" dirty="0" smtClean="0">
                <a:solidFill>
                  <a:schemeClr val="bg1"/>
                </a:solidFill>
              </a:rPr>
              <a:t>xchange </a:t>
            </a:r>
            <a:r>
              <a:rPr lang="en-US" sz="2800" dirty="0" smtClean="0">
                <a:solidFill>
                  <a:schemeClr val="bg1"/>
                </a:solidFill>
              </a:rPr>
              <a:t>possible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524000"/>
            <a:ext cx="3200400" cy="3810000"/>
          </a:xfrm>
          <a:prstGeom prst="rect">
            <a:avLst/>
          </a:prstGeom>
          <a:ln w="7620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365</Words>
  <Application>Microsoft Office PowerPoint</Application>
  <PresentationFormat>On-screen Show (4:3)</PresentationFormat>
  <Paragraphs>71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Education &amp; Literacy in the Colonies</vt:lpstr>
      <vt:lpstr>Language &amp; Literacy</vt:lpstr>
      <vt:lpstr>Phyllis Wheatley</vt:lpstr>
      <vt:lpstr>Diaries</vt:lpstr>
      <vt:lpstr>Other Books</vt:lpstr>
      <vt:lpstr>Newspapers &amp; Magazines</vt:lpstr>
      <vt:lpstr>Medicine</vt:lpstr>
      <vt:lpstr>PowerPoint Presentation</vt:lpstr>
      <vt:lpstr>Education</vt:lpstr>
      <vt:lpstr>1690 – The New England Primer</vt:lpstr>
      <vt:lpstr>Classroom Discipline</vt:lpstr>
      <vt:lpstr>Higher Education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Education, Literacy, &amp; Culture in the Colonies</dc:title>
  <dc:creator>sabrina</dc:creator>
  <cp:lastModifiedBy>Sabrina Sanchez</cp:lastModifiedBy>
  <cp:revision>12</cp:revision>
  <dcterms:created xsi:type="dcterms:W3CDTF">2012-08-13T00:14:22Z</dcterms:created>
  <dcterms:modified xsi:type="dcterms:W3CDTF">2014-03-23T19:25:54Z</dcterms:modified>
</cp:coreProperties>
</file>