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9" r:id="rId2"/>
    <p:sldId id="264" r:id="rId3"/>
    <p:sldId id="266" r:id="rId4"/>
    <p:sldId id="268" r:id="rId5"/>
    <p:sldId id="270" r:id="rId6"/>
    <p:sldId id="271" r:id="rId7"/>
    <p:sldId id="272" r:id="rId8"/>
    <p:sldId id="273" r:id="rId9"/>
    <p:sldId id="274" r:id="rId10"/>
    <p:sldId id="297" r:id="rId11"/>
    <p:sldId id="275" r:id="rId12"/>
    <p:sldId id="302" r:id="rId13"/>
    <p:sldId id="277" r:id="rId14"/>
    <p:sldId id="278" r:id="rId15"/>
    <p:sldId id="301" r:id="rId16"/>
    <p:sldId id="279" r:id="rId17"/>
    <p:sldId id="257" r:id="rId18"/>
    <p:sldId id="258" r:id="rId19"/>
    <p:sldId id="259" r:id="rId20"/>
    <p:sldId id="260" r:id="rId21"/>
    <p:sldId id="296" r:id="rId22"/>
    <p:sldId id="281" r:id="rId23"/>
    <p:sldId id="282" r:id="rId24"/>
    <p:sldId id="285" r:id="rId25"/>
    <p:sldId id="286" r:id="rId26"/>
    <p:sldId id="287" r:id="rId27"/>
    <p:sldId id="288" r:id="rId28"/>
    <p:sldId id="289" r:id="rId29"/>
    <p:sldId id="293" r:id="rId30"/>
    <p:sldId id="298" r:id="rId31"/>
    <p:sldId id="294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CC00FF"/>
    <a:srgbClr val="660033"/>
    <a:srgbClr val="80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43434-A3D9-4ED0-B9E2-78D570AD3494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FC3A6-6A16-4DD4-8E26-D97C5AEB0E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16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09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8C381-F464-423A-B3F2-22E1F4F8C7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3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8C381-F464-423A-B3F2-22E1F4F8C7E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82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8C381-F464-423A-B3F2-22E1F4F8C7E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94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2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25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89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47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94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30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29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39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15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33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22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A69C7-E3E0-41C8-979A-42F0D64C86D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93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37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9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74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30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7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46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76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03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25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09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49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636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0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C267-F784-47D0-B7BF-4E4FA05B225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F1CC4-7BD1-4C0A-9892-888DE1EE2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FWZ925zK0A?rel=0" TargetMode="Externa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q3_51AD3tg?rel=0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UwfnC0jaDs?rel=0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rvpZxMfKaU?rel=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iu_-0DjIJc?rel=0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q49Nxr9j7w?rel=0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47697"/>
          </a:xfrm>
          <a:solidFill>
            <a:srgbClr val="0099FF"/>
          </a:solidFill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</a:rPr>
              <a:t>The Road to</a:t>
            </a:r>
            <a:r>
              <a:rPr lang="en-US" sz="5400" b="1" dirty="0" smtClean="0">
                <a:solidFill>
                  <a:srgbClr val="FFFF00"/>
                </a:solidFill>
              </a:rPr>
              <a:t> </a:t>
            </a:r>
            <a:r>
              <a:rPr lang="en-US" sz="5400" b="1" dirty="0" smtClean="0">
                <a:solidFill>
                  <a:srgbClr val="FFFF00"/>
                </a:solidFill>
              </a:rPr>
              <a:t>Revolution</a:t>
            </a:r>
            <a:endParaRPr lang="en-US" sz="54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sabrina\Desktop\146 pictures\146 powerpoint images0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65578"/>
            <a:ext cx="5791200" cy="5059022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786" y="1510921"/>
            <a:ext cx="1981200" cy="2057399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886200"/>
            <a:ext cx="2314573" cy="2285999"/>
          </a:xfrm>
          <a:prstGeom prst="rect">
            <a:avLst/>
          </a:prstGeom>
          <a:ln w="76200">
            <a:solidFill>
              <a:srgbClr val="0099FF"/>
            </a:solidFill>
          </a:ln>
        </p:spPr>
      </p:pic>
    </p:spTree>
    <p:extLst>
      <p:ext uri="{BB962C8B-B14F-4D97-AF65-F5344CB8AC3E}">
        <p14:creationId xmlns:p14="http://schemas.microsoft.com/office/powerpoint/2010/main" val="97303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French &amp; Indian War/7 Years War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008" y="1181100"/>
            <a:ext cx="3635991" cy="5486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France &amp; England competed over the North American fur trade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French allied with most Native Americans</a:t>
            </a: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Little change in land boundaries, resentment grew in America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81100"/>
            <a:ext cx="2819400" cy="2348300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971800"/>
            <a:ext cx="3245760" cy="33147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6532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99FF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Results of The Peace of Paris, 1763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143000"/>
            <a:ext cx="3657600" cy="6172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France gave England Canada &amp; land East of the Mississippi River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Spain gave Florida to England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France gave Louisiana to Spain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England now viewed colonies as </a:t>
            </a:r>
            <a:r>
              <a:rPr lang="en-US" sz="2800" b="1" dirty="0" smtClean="0">
                <a:solidFill>
                  <a:schemeClr val="bg1"/>
                </a:solidFill>
              </a:rPr>
              <a:t>marketplace </a:t>
            </a:r>
            <a:r>
              <a:rPr lang="en-US" sz="2800" b="1" dirty="0">
                <a:solidFill>
                  <a:schemeClr val="bg1"/>
                </a:solidFill>
              </a:rPr>
              <a:t>for manufactured goods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C:\Users\sabrina\Desktop\146 pictures\146 powerpoint images0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4572000" cy="49530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93169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Map of America in 1763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90600"/>
            <a:ext cx="7315200" cy="5410200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56894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99FF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England in 1763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990600"/>
            <a:ext cx="4343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British angry about economic crisis, inflation, elections, &amp; Parliament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Whigs vs. Tories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George Grenville wanted colonies to help pay for maintenance of colonies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1754 – 1764 = English debt grew from 3 million to 170 million pounds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16" y="1295400"/>
            <a:ext cx="4062484" cy="4800600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189895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648" y="0"/>
            <a:ext cx="9157648" cy="762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Plantation Act/Sugar Act, 1764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022445"/>
            <a:ext cx="3962400" cy="7010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Meant to prevent smuggling of rum, molasses, sugar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Less corrupt British customs officials placed in the colonies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Resistance = Nasty letters, Non-Importation Acts, pamphlets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 descr="C:\Users\sabrina\Desktop\146 pictures\146 powerpoint images0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4038600" cy="45720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800600"/>
            <a:ext cx="2857500" cy="1769268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0916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9226"/>
          </a:xfrm>
          <a:solidFill>
            <a:srgbClr val="0099FF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Stamp Act, 1765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67" y="1143000"/>
            <a:ext cx="36576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Revenue measure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Paper products required stamps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Resistance: “No taxation without representation,” colonial assemblies wrote “Stamp Act Resolves”</a:t>
            </a:r>
          </a:p>
        </p:txBody>
      </p:sp>
      <p:pic>
        <p:nvPicPr>
          <p:cNvPr id="1026" name="Picture 2" descr="C:\Users\sabrina\Desktop\146 pictures\146 powerpoint images0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199" y="1143000"/>
            <a:ext cx="4343401" cy="35814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343400"/>
            <a:ext cx="2238375" cy="1847850"/>
          </a:xfrm>
          <a:prstGeom prst="rect">
            <a:avLst/>
          </a:prstGeom>
          <a:ln w="76200">
            <a:solidFill>
              <a:srgbClr val="0099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703928"/>
            <a:ext cx="2743200" cy="1911096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20098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Which Representation?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4294" y="1864180"/>
            <a:ext cx="3276600" cy="4525963"/>
          </a:xfrm>
          <a:solidFill>
            <a:srgbClr val="0099FF"/>
          </a:solidFill>
        </p:spPr>
        <p:txBody>
          <a:bodyPr/>
          <a:lstStyle/>
          <a:p>
            <a:pPr lvl="1">
              <a:buNone/>
            </a:pPr>
            <a:r>
              <a:rPr lang="en-US" sz="3200" dirty="0" smtClean="0"/>
              <a:t>	   </a:t>
            </a:r>
            <a:r>
              <a:rPr lang="en-US" sz="3200" b="1" dirty="0" smtClean="0">
                <a:solidFill>
                  <a:schemeClr val="bg1"/>
                </a:solidFill>
              </a:rPr>
              <a:t>Virtual</a:t>
            </a:r>
          </a:p>
          <a:p>
            <a:pPr lvl="1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representation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		     vs. 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		Actual representation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sabrina\Desktop\146 pictures\146 powerpoint images0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5791200" cy="4525963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0" y="6205477"/>
            <a:ext cx="5034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Funeral Procession for the Repeal of the Stamp Act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99FF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Sons of Liberty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34534"/>
            <a:ext cx="3429000" cy="5638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Sam Adams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Andrew Oliver, tax collector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August 14, 1765 = House of Thomas Hutchinson destroyed by Boston mobs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November 1765 = no stamp collector in colonies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Repealed in 1766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sabrina\Desktop\146 pictures\146 powerpoint images0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143000"/>
            <a:ext cx="3124200" cy="44196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724399" y="6324600"/>
            <a:ext cx="426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Tarring &amp; Feathering of Stamp Collector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43200"/>
            <a:ext cx="2680482" cy="35052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39189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060" y="5257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 Loyalist being tarred and feathered, scene from HBO’s John Adams miniseries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*Warning:  this is a graphic scene with brief nudity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4" name="hFWZ925zK0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0600" y="609600"/>
            <a:ext cx="74676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Quartering Act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827" y="1095375"/>
            <a:ext cx="4278573" cy="46021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Colonists required to find homes for soldiers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Provided bedding, utensils, condiments, and alcohol to the British soldiers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242" name="AutoShape 2" descr="data:image/jpeg;base64,/9j/4AAQSkZJRgABAQAAAQABAAD/2wCEAAkGBhMSERQUExMWFBUWFxoYGRgYGRkfGhwYGhgaISUaIB4cGyYeFx0nHBsZHy8gIygpLCwsFx4xNTAqNSYrLCkBCQoKDgwOGA8PGi4dHyQpKSwpLCkpKSwpLCksKSk1KSkpKSkpLCkpKTUpKSwpKSkpLCkpKSkwLCwsKSksKSksLP/AABEIAHMAjAMBIgACEQEDEQH/xAAcAAACAgMBAQAAAAAAAAAAAAAEBQMGAAECBwj/xABJEAABAwIDAwgGBQoDCQEAAAABAgMRACEEEjEFQVEGEyJhcYGRoRQjMrHB0UJSU9LwBxUzQ2JygpKT4WNzonSDlKOywtPi8ST/xAAYAQADAQEAAAAAAAAAAAAAAAABAgMEAP/EACQRAAMAAgMAAgICAwAAAAAAAAABAhEhAxIxMlETYUFxBCJC/9oADAMBAAIRAxEAPwBbyyxS07RxUFUc6fh1UK3tZy3SP8g+VTctUD844qQ2fWnVUHQUvbbEey3/AFYqFel4C2tuPXuoX+on5VMjlC4NZV2t/KgFNAfZjd+mNC4rEJTaAT+ytRAnrkUMFMjLGbeKrkBMfsRr26mlGN2mt20nLw0nt4dlRZVOG9/lw6u2mOG2eB2+7503VICzQs9AVExU+zdtOMWmUm0G8dk035m1C4rZoVcWNHT9OfFUvKHmz8aXoKCtca5Q3bqIMGmIwbgEw8ntS3868+CVsqlJKT7x8RTnZu2ErhJyJVp0yu56iFVKuL6KTyNlnxLCg2SVvRxShM+IFBhveFvd6P7V1h8LmOULwhBsRzixp31M3s8p+jhv+IWPKpNFEwVeaDKniBwbTf8AHXWBoH6b46ubR8vdReIZRlOZDBH+0r16jl06qhDDU/oWu/FH7nlRSA2QPYbQZn56m0i3GuDhNDne/pj5UU5hEkCENA7iMX/6VEvAvAGFITxnET/206JsX45p0FOQOr1mUAd2l6h9fvQ54J+VMncC9MqUyobvXnygVO1gFRZLXdiF/KmExsH5YYoDaOJEJPrFfqyeGpoEYwfVT1+pUfhT3lPznp2IIDp9Yr2SgCLaSOlQbTbp19IHYU/dArq9OnwT4rHpyFPq5O8MqCr8NwqupbOaNZ46+Yq07QwAUtVnyeBWkeUWpR6GQEkAp3ElQjxNPLEpNsGIcHsnL2H/AOVgW99c/wA396YIYuZWFiOKTHXapEYZM6DXhuqi2LUtPCFgW99or+eu4d+0V/NTX0Vu/RB6Q3bpFRuYdvpdBG6PLrrsHbFyWnSQA4TPXPu0qRvZ7ilwSogakCfcKIWwjnBCghMbjEnzpxsxKUNrIhxO886pJ7Ig1O66lYhNZCdnYVxtISkqKRoCyFe8UUpx76KXf4cOj41ArarBRGSCQInEOa9Y5u1QfnNA0VHZiHPdkrK8mjQavH4gAksLNtVMN/CIrY289vw/b6gfeoFG1ErBSHPaic2IXGvWi4qNfNDVxv8Aqv8A3aZZFeBkrbbiiAtBbB4YdM/9R91TjGIES5Hbhhr/AC0mYcw2YFXNuC4yhx+fNNE4nE4MCQy0baFT5PkKokJkD2xyjCXMiHFWFyllCZJ3REjtpenlCd7ij2tpqDH5CpBS2lFz7IWJEfta0lS4b3OtW6ohVtF85bMzjn4LY9YrUmd2vSt3UvRs4n9cyO8fFynPLDCJONeK1vD1iougDQaE6iladnNHR12f3m/nUn6VkAfwWVRHOtEiLgCDP8RqFOGGVM5D0o0g60e9g1T0VOxa+ZvXxpcolAJUVWMqBI4+NFbOaWdkW0cOEsqIsZT8PnpSLMeJ8asmOcSrDqgySAqBuAWBftJtH1TVcy/j8fi9VklzUm8ybCzx3cTXNeobT2RhWtkqbDaOdCed55SenmtF7npHohOgSe+vMQm9Elv+RpyeAKl9k075PcpsjahHSOnRSoyeGY2pBsX2j1itYrZznOKUlJIJJ6PAydBw+FTpJ6ZpVNQqPQmNsPrRlLTpzAiQy3w1BnWu0Nu/ZP8A9Fqqxs9Pqkm05Zul4nTWximKdoOgQl1wW3Nu/frO1sunrI25p2DLOI64ZZsKIDAJ/R4kDjzbI/tSFjEuqWnOtxYkdFbDhSr/AFzTNGKWVGcGiOPoz1z/AFJrkhXQwThoghOJSf8Acb+6ulod3HFj+Bj4j4UtxCllNsEkX3YZ74uxQqw+dMOU2uAyvzly/dT+C5AuVgXnbCi6bn9LkB04JAqkpdI0MXNWnbYXnbztc2L/AECm8dajNV5O2HftD41ZPRn5fC38t8GfT8SYmXVfq1HcN8wRSRGB4p7PUr+dXHlFiAMfifWXDqrF1Qiw0BEDsE0v9NQVe2gnjzzseIEVOm8lpSxsQKwsWKB3tK+9Wvze46rI2EqWvQBMa9ZPR76f4zm56XMTFiXHFR86iwGOaaSsFAUsqMLb6KQMoP0r2M9tFMeY70pQBi9jqwuFcbfbyukAiYOWFicpTvIyz4VY+T/JDC4ENO4/K688AW2bFKQd5GjigI6hO/WiOU0P7K9IURziTkPFQkd5NxfrM0i5LPKxeVDuYrYIU07qEzILSz9VViDaCmqS8EeaVLU/Rendi4JOFeddyrbyiUKkRGoG/NIsRJEV5Jyj2MMO+UoVmQoBaDacirgKjRQ87HfXru1uSrgwrgUVOhInImJWEgKKQSL5gFAwerUV4xi8Up11S1e0oz2dXYBA7qZfROnk3sr2vxwNNxiMoUkGFKMKHFu0jqkiLagkUp2V7R7Pgaeq2cThw8IIzlJjck2BnQ9ILqdemvgScpP7HrO0MO+lEhTagkBRz5EEiNyBA04CiMmCAuRPFL6491U3DYgtrtIvu1mrujC4nQqxe77GoNYNFpf8nKPQYJSogjQc+6KjTt3CRGV8n/OejyoxGDxA1Vizx/RDzolGEd+tjY/eaoaIvIlxO20KRlQh1J61Yg0KNoqOocNov6R8qseKbIQrOrFJTaZcQAe0zagHHWpupwmN74+E0QbKftQ+sTAKdZBC+GvTFIWsYrq14D5VZeUK086nKLgKvnz7tJIqtNvzrHgmtEeGXm8Lvy8So4x/OtwJ55UdHoiw0O/upLh2EH9a53Jp9y7w49LfLgUU88YHODeNyd1JWsPhhEtr/nQaVjpE68KgAEOvmdYyj30M3hFrCYJVzjhQkTKiUpSTqOC09t6NU6yAAjDoJNpcVoe6eqpcbz+BLBQpCnEPSABIzONItGpEI1oFovrl/wAl1x+FH5vewkIBaSUE5pBcyBROkzmKSOu0WqpfkwbJS+STlUpKVImxi9xxBIg91Xrk9sN13CLS4VtuKcLpKk3UQreCdCU7opByZaSjEu5UhCVYhzoDRPSSMsboM+dV4/oz8+Ml+wyZRlWoq6ZOYakwpXGBpEadVfPW18EWcS82ZlDi0yd8KN7179gnYEf4h82/714z+UFoJ2k8RBzFK+9SR8ZpsYIizkyoJxLZIzAKByxMgSYjfPCrQjaTTTzi0JK2Hc2dsSAltZnodC0HpAKMDdNVfYnRLi/qpyj95cjyTnPcKc7F2ScQ4UkqCcpuNElJ6JI0IANh21G/TRHxQ929sHD4fmkJJWoJLynMpVHOZcnRTGYCCQOJk2kVtlDcXxTau1p4e5VawiMUy6tCyshptRCkBKugE9HLNj7VgfhXbe3sQQBLx4y2392o0zY1+/7IS6BpiE3nTDu/+SpEvf49tP0Dlv8AmV0va2JVbK5e1koGv8NYhOL+o9/o3UgrX7InloIhToP72GUR5k1jOFR9dHanC/2opnBOknnE4iI05xAvx6qnOET9JOI73U/eogxgqHKDDkOgoBcTG5GWO6gTiXvs1eVWrGMttn2FpkkycSmSPPjS5x9qTOaf89NU7NIljZzy4xTYx+KCmkmHTJzqBJgbhSQbSbGjLfepVGcu1xtLF3/XHd1CkacR+0fAVfqjMraGK9ppkFLTSY3BJM+NMtmunEMqFszTrKwqDoS4Mo3jWb/VquqxB4qq1/k4b5xb6BJJQgjsCjPHceFBzg7u3o9FwfKlte0A1fMG0xBsVquR1xITfrpHtjGM4PaKkKPNhSi9JScpzyq0T9IFO64NUxnayl4sOqJhTgV2CeE8KYflRUr0ttV1BeHaIImwlYjibib8aeXgFotquWeEaUQXQqF5k5ELMjLG8AC2l6875bbXRisWXG0qQnKEwuMxibkAmNaDTiys2QRJBvAFhGtdfm1ThzKKAVHSRajVJixFPxEWHaIS2gaqlwxw0HkFH+OrlyBkYhcwfVzEiTCr77WOvlVTxDUPFVgnQcAAIHkB50w2JtJLLwUUlwKBQQleU3IvIBi01J7NMpqMFj5WbQeaUlCbJcC4lZTYKPQJBvAUN9JcKFGxUgEXP/6FAfKtcsdunFpbQhuEMqWEAkqcy5UzmJJKrjXspEjFOpvkjryW86WoTB+Rzpls5rcX2wTcTiCde+p/RpHTxTRA3c85byqnnHukgEqA0MNp06rVE4+ZIPOSOpHyofjD+ct72Mw7er6Vd7qh36UJiNuMaS0sdaHT711VV51GBnPb/aoDh1fVNMuNE652WLFbfb+glkdfNXHiTXI5Qj6rP9IUhOEVAtr2VI3glkeyfGm6oR8lFh5aYRB2niiswOeJPgKrfo6eNWjl3hZ2hijP6w+4ddJE4AzuvRbIutg7LLcKzcOj1KkX8Jo7ZGOVhlqcaIJ5tYAk6KhJNtCJzDsrhOCHAnrEVyvCwREmZSbbimJ7BahkMvYIplQ3me0eFqwOqUrKt0gp6IKlGABoOI7Kb4Vmw6Im0xrpTzA4hCVgllIOiikC5jW9pNDvgaX2exVgeRLjiAvnAEqGYEZjI8qJw/IwEKAcUTpmKREgg2vpup/tvbSlYN7JnAy5fZTCQVJESBaxi1VvkdtZTS1o1SRIE2CgdfCk5KrrlGrimHSVBD3IQIErfSntQq57QTFJ9r7LDPNht1K1ySS3PRSNDJqz7TcW6kyTxhM/iN/dSBGCy5gYUFADcTZQVY6C4HhQ47yv9hf8lKLwkCcnljM6sSZt3Gdfxupxz97pJB3yePgKiahMwkeAv84qVDx4n4Xt4z76DrPhkVkjnTIhtUbj+O+on0pNwyQdSSpVz1gmuluk6q0J9/lY1EQTeCDebnxpcsLs6aYE+xHafxGtQuYf9mRoIA1rRWeOu/wrhYJtmiL/ACpllndzFCbZYid2nzqRkhIj3g/KhCvXtvHDvrA+oTc67wKbYew45auH84Ygf4xH+kUsRpPVPfesrKLJV6SI1A4gedRNOkqgm0x3QPmaysoHL06bWbX40w2crpgdY948ayspWdx/IdctdouDD5QqEqQqRAvCz1dQ8Kpmwv0yexVZWUX8Wb5+Uj84hScxBiFR3cKixOg0vfQayqt1lRnwjz/MHcNu4UKXTJv+INZWVReEAtnUeHdAqAJvHVxPAVqsrhUY6LkboHvqJ7U9k98D51lZRQSNY9xqMGQJrVZVDj//2Q=="/>
          <p:cNvSpPr>
            <a:spLocks noChangeAspect="1" noChangeArrowheads="1"/>
          </p:cNvSpPr>
          <p:nvPr/>
        </p:nvSpPr>
        <p:spPr bwMode="auto">
          <a:xfrm>
            <a:off x="63500" y="-539750"/>
            <a:ext cx="1333500" cy="1095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6" name="Picture 6" descr="http://im.glogster.com/media/5/25/56/56/255656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6245" y="3581400"/>
            <a:ext cx="2743200" cy="2895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095374"/>
            <a:ext cx="2667000" cy="3019425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115973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How Effective Was Non-Importation?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Townshend Acts of 1767 = Britain wanted 40,000 pounds</a:t>
            </a:r>
          </a:p>
          <a:p>
            <a:r>
              <a:rPr lang="en-US" b="1" dirty="0">
                <a:solidFill>
                  <a:schemeClr val="bg1"/>
                </a:solidFill>
              </a:rPr>
              <a:t>English merchants convinced Parliament to repeal in 1769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1774 = New York imported 437,000 pounds of British goods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1775 = New York imported 1,000 pounds of British goods</a:t>
            </a:r>
          </a:p>
        </p:txBody>
      </p:sp>
    </p:spTree>
    <p:extLst>
      <p:ext uri="{BB962C8B-B14F-4D97-AF65-F5344CB8AC3E}">
        <p14:creationId xmlns:p14="http://schemas.microsoft.com/office/powerpoint/2010/main" val="33556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Boston Massacre, 1770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7338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British soldiers competed for jobs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5 people killed, 6 soldiers acquitted, 2 convicted of manslaughter &amp; branded on thumb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Became inspiration for anti-British propaganda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 descr="https://encrypted-tbn1.google.com/images?q=tbn:ANd9GcS8FtilunMaeejTYHA1evHM1brX57_XgGwSanvaIum0kRk9gH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143000"/>
            <a:ext cx="4419600" cy="52578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21024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Dumping of the Tea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627" y="1752600"/>
            <a:ext cx="3048000" cy="5715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May 1773 = Tea Act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Massachusetts Governor Thomas Hutchinson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East India Tea Company</a:t>
            </a:r>
          </a:p>
        </p:txBody>
      </p:sp>
      <p:pic>
        <p:nvPicPr>
          <p:cNvPr id="7" name="0q3_51AD3tg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1000" y="1524000"/>
            <a:ext cx="54102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Dumping of the Tea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052286"/>
            <a:ext cx="3429000" cy="5715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Governor Hutchinson </a:t>
            </a:r>
            <a:r>
              <a:rPr lang="en-US" b="1" dirty="0" smtClean="0">
                <a:solidFill>
                  <a:schemeClr val="bg1"/>
                </a:solidFill>
              </a:rPr>
              <a:t>gave 20 days to unload </a:t>
            </a:r>
            <a:r>
              <a:rPr lang="en-US" b="1" dirty="0" smtClean="0">
                <a:solidFill>
                  <a:schemeClr val="bg1"/>
                </a:solidFill>
              </a:rPr>
              <a:t>tea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Dec. 16, 1773 = Sons of Liberty dumped </a:t>
            </a:r>
            <a:r>
              <a:rPr lang="en-US" b="1" dirty="0" smtClean="0">
                <a:solidFill>
                  <a:schemeClr val="bg1"/>
                </a:solidFill>
              </a:rPr>
              <a:t>over 300 </a:t>
            </a:r>
            <a:r>
              <a:rPr lang="en-US" b="1" dirty="0" smtClean="0">
                <a:solidFill>
                  <a:schemeClr val="bg1"/>
                </a:solidFill>
              </a:rPr>
              <a:t>crates of tea into Boston Harbor</a:t>
            </a:r>
          </a:p>
        </p:txBody>
      </p:sp>
      <p:pic>
        <p:nvPicPr>
          <p:cNvPr id="4098" name="Picture 2" descr="https://encrypted-tbn3.google.com/images?q=tbn:ANd9GcSQ8e6jWmpkGwVNG_k2IH5xcHt9NLNNhnEtovHWIH6JTu50OaTb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032" y="1143000"/>
            <a:ext cx="4695968" cy="24384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32" y="4114800"/>
            <a:ext cx="3095768" cy="2438400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pic>
        <p:nvPicPr>
          <p:cNvPr id="4100" name="Picture 4" descr="https://encrypted-tbn2.google.com/images?q=tbn:ANd9GcSFFL72Ek1MuTOM78zRMj60ydKy_nN5-lp6CwumaUxvlsWAKc2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3603" y="3352800"/>
            <a:ext cx="2508913" cy="2438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16098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2" y="0"/>
            <a:ext cx="9132627" cy="914400"/>
          </a:xfrm>
          <a:solidFill>
            <a:srgbClr val="0099FF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The Coercive Acts/Intolerable Acts, 1774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9624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King George III closed Boston Harbor in order to punish the colony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General Gage became new Governor of Massachusetts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Massachusetts placed under military rule</a:t>
            </a:r>
          </a:p>
        </p:txBody>
      </p:sp>
      <p:pic>
        <p:nvPicPr>
          <p:cNvPr id="2050" name="Picture 2" descr="https://encrypted-tbn2.google.com/images?q=tbn:ANd9GcQFKmvbxaabysFK_cpnObocWpZdc5BL9Jzbzc-6AOoEkvUNYWx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142999"/>
            <a:ext cx="3886200" cy="4953001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248400" y="6172200"/>
            <a:ext cx="157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King George III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7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First Continental Congress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038600" cy="5562600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 smtClean="0">
                <a:solidFill>
                  <a:schemeClr val="bg1"/>
                </a:solidFill>
              </a:rPr>
              <a:t>Sept. 1, 1774 </a:t>
            </a:r>
          </a:p>
          <a:p>
            <a:pPr>
              <a:buNone/>
            </a:pPr>
            <a:endParaRPr lang="en-US" sz="9600" b="1" dirty="0" smtClean="0">
              <a:solidFill>
                <a:schemeClr val="bg1"/>
              </a:solidFill>
            </a:endParaRPr>
          </a:p>
          <a:p>
            <a:r>
              <a:rPr lang="en-US" sz="9600" b="1" dirty="0" smtClean="0">
                <a:solidFill>
                  <a:schemeClr val="bg1"/>
                </a:solidFill>
              </a:rPr>
              <a:t>Met  for 4 months</a:t>
            </a:r>
          </a:p>
          <a:p>
            <a:pPr>
              <a:buNone/>
            </a:pPr>
            <a:endParaRPr lang="en-US" sz="9600" b="1" dirty="0" smtClean="0">
              <a:solidFill>
                <a:schemeClr val="bg1"/>
              </a:solidFill>
            </a:endParaRPr>
          </a:p>
          <a:p>
            <a:r>
              <a:rPr lang="en-US" sz="9600" b="1" dirty="0" smtClean="0">
                <a:solidFill>
                  <a:schemeClr val="bg1"/>
                </a:solidFill>
              </a:rPr>
              <a:t>Did not aim for independence</a:t>
            </a:r>
          </a:p>
          <a:p>
            <a:pPr>
              <a:buNone/>
            </a:pPr>
            <a:endParaRPr lang="en-US" sz="9600" b="1" dirty="0" smtClean="0">
              <a:solidFill>
                <a:schemeClr val="bg1"/>
              </a:solidFill>
            </a:endParaRPr>
          </a:p>
          <a:p>
            <a:r>
              <a:rPr lang="en-US" sz="9600" b="1" dirty="0" smtClean="0">
                <a:solidFill>
                  <a:schemeClr val="bg1"/>
                </a:solidFill>
              </a:rPr>
              <a:t>Agreed  on = </a:t>
            </a:r>
          </a:p>
          <a:p>
            <a:pPr marL="0" indent="0">
              <a:buNone/>
            </a:pPr>
            <a:endParaRPr lang="en-US" sz="96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9600" b="1" dirty="0">
                <a:solidFill>
                  <a:schemeClr val="bg1"/>
                </a:solidFill>
              </a:rPr>
              <a:t>	</a:t>
            </a:r>
            <a:r>
              <a:rPr lang="en-US" sz="9600" b="1" dirty="0" smtClean="0">
                <a:solidFill>
                  <a:schemeClr val="bg1"/>
                </a:solidFill>
              </a:rPr>
              <a:t>Non-Importation</a:t>
            </a:r>
          </a:p>
          <a:p>
            <a:pPr>
              <a:buNone/>
            </a:pPr>
            <a:r>
              <a:rPr lang="en-US" sz="9600" b="1" dirty="0">
                <a:solidFill>
                  <a:schemeClr val="bg1"/>
                </a:solidFill>
              </a:rPr>
              <a:t>	</a:t>
            </a:r>
            <a:r>
              <a:rPr lang="en-US" sz="9600" b="1" dirty="0" smtClean="0">
                <a:solidFill>
                  <a:schemeClr val="bg1"/>
                </a:solidFill>
              </a:rPr>
              <a:t>No exportation to England</a:t>
            </a:r>
          </a:p>
          <a:p>
            <a:pPr>
              <a:buNone/>
            </a:pPr>
            <a:r>
              <a:rPr lang="en-US" sz="9600" b="1" dirty="0">
                <a:solidFill>
                  <a:schemeClr val="bg1"/>
                </a:solidFill>
              </a:rPr>
              <a:t>	</a:t>
            </a:r>
            <a:r>
              <a:rPr lang="en-US" sz="9600" b="1" dirty="0" smtClean="0">
                <a:solidFill>
                  <a:schemeClr val="bg1"/>
                </a:solidFill>
              </a:rPr>
              <a:t>Repeal of Coercive Act</a:t>
            </a:r>
          </a:p>
          <a:p>
            <a:pPr>
              <a:buNone/>
            </a:pPr>
            <a:r>
              <a:rPr lang="en-US" sz="9600" b="1" dirty="0">
                <a:solidFill>
                  <a:schemeClr val="bg1"/>
                </a:solidFill>
              </a:rPr>
              <a:t>	</a:t>
            </a:r>
            <a:r>
              <a:rPr lang="en-US" sz="9600" b="1" dirty="0" smtClean="0">
                <a:solidFill>
                  <a:schemeClr val="bg1"/>
                </a:solidFill>
              </a:rPr>
              <a:t>Removal of troops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8194" name="Picture 2" descr="https://encrypted-tbn3.google.com/images?q=tbn:ANd9GcROzHGjp0TmnUPN4hEEuJq0GmsMq9Q6Gzqjc0wew9pT4BbEYu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5161" y="1447800"/>
            <a:ext cx="3890748" cy="31242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191000"/>
            <a:ext cx="2667000" cy="22860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Lexington &amp; Concord, 1775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32004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April 17, 1775 = British troops march to two towns to remove stockpile of weapons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Paul Revere, “The British are Coming!”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70 British killed, over 170 wounded</a:t>
            </a:r>
          </a:p>
        </p:txBody>
      </p:sp>
      <p:pic>
        <p:nvPicPr>
          <p:cNvPr id="2050" name="Picture 2" descr="C:\Users\sabrina\Desktop\146 pictures\146 powerpoint images0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143000"/>
            <a:ext cx="3962400" cy="24384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5" name="GUwfnC0jaDs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810000"/>
            <a:ext cx="4572000" cy="283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Important Events in 1775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581400" cy="533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</a:t>
            </a:r>
            <a:r>
              <a:rPr lang="en-US" b="1" baseline="30000" dirty="0" smtClean="0">
                <a:solidFill>
                  <a:schemeClr val="bg1"/>
                </a:solidFill>
              </a:rPr>
              <a:t>nd</a:t>
            </a:r>
            <a:r>
              <a:rPr lang="en-US" b="1" dirty="0" smtClean="0">
                <a:solidFill>
                  <a:schemeClr val="bg1"/>
                </a:solidFill>
              </a:rPr>
              <a:t> Continental Congress met in Philadelphia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Rejection of “Olive Branch Petition”</a:t>
            </a:r>
          </a:p>
        </p:txBody>
      </p:sp>
      <p:pic>
        <p:nvPicPr>
          <p:cNvPr id="4098" name="Picture 2" descr="https://encrypted-tbn1.google.com/images?q=tbn:ANd9GcShZnFDqBAPHk-BYxwMbhd35aUk8yp8G3ZkUCl6KnUMKZ-LO0D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66800"/>
            <a:ext cx="3810000" cy="45720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733800"/>
            <a:ext cx="2286000" cy="270112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Declaration of Independence, 1776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438701"/>
            <a:ext cx="41910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90 towns drafted declarations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June 1776 – August 1776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Thomas Jefferson inspired by John Locke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King referred to as “He”</a:t>
            </a:r>
          </a:p>
        </p:txBody>
      </p:sp>
      <p:pic>
        <p:nvPicPr>
          <p:cNvPr id="3074" name="Picture 2" descr="C:\Users\sabrina\Desktop\146 pictures\146 powerpoint images0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4038600" cy="48006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5780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Declaring Independence, from HBO’s </a:t>
            </a:r>
            <a:r>
              <a:rPr lang="en-US" sz="2800" b="1" i="1" dirty="0" smtClean="0">
                <a:solidFill>
                  <a:srgbClr val="FFFF00"/>
                </a:solidFill>
              </a:rPr>
              <a:t>John Adams </a:t>
            </a:r>
            <a:r>
              <a:rPr lang="en-US" sz="2800" b="1" dirty="0" smtClean="0">
                <a:solidFill>
                  <a:srgbClr val="FFFF00"/>
                </a:solidFill>
              </a:rPr>
              <a:t>miniseries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5" name="nrvpZxMfKa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457200"/>
            <a:ext cx="80772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2060"/>
          </a:solidFill>
          <a:ln>
            <a:noFill/>
          </a:ln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British Disadvantages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5720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Lack of supplies in the colonies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Large span of land to fight (Canada to Florida)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Lack of British soldiers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Hired Hessian soldiers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French entered war in 1778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Fought against an American guerilla army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Assumed Loyalists would help fight the war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612" y="1752600"/>
            <a:ext cx="3686175" cy="3295650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156568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99FF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Lessons Learned from The War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295400"/>
            <a:ext cx="5105400" cy="52578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U.S. needed a more centralized government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needed to overcome regionalism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Continental Congress had to: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		Govern 13 states</a:t>
            </a: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Worry about finances</a:t>
            </a: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Conduct diplomacy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Create &amp; Supply an Army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87990"/>
            <a:ext cx="3200400" cy="2488442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4" name="Picture 2" descr="https://encrypted-tbn1.google.com/images?q=tbn:ANd9GcT8Pm47KIn9rHEUXMd34ONY9SAIqkes_FTUegOmfkNmd16rXSy3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320988"/>
            <a:ext cx="3358668" cy="3098611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6421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Battle of Saratoga, NY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4038600" cy="5867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British General Burgoyne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1,200 British men dead or wounded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October 17, 1777 = Burgoyne surrendered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American victory convinced France to join on our side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abrina\Desktop\146 pictures\146 powerpoint images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4057511" cy="36814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19200"/>
            <a:ext cx="3524250" cy="2309812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428061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Valley Forge, Winter of 1777 – 1778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800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2,000 Americans deserted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2,000 died from illness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Army ran out of food and supplies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www.scienceviews.com/parks/images/SIA18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219200"/>
            <a:ext cx="2971800" cy="21336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600200"/>
            <a:ext cx="2819400" cy="220980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4" name="3iu_-0DjIJc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505200" y="3981450"/>
            <a:ext cx="54102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Supply Shortage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4953000" cy="56388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Continental Congress could not force states to supply food, soldiers, blankets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2 million pounds of beef, 2 million pounds of flour, 2 million tons of hay needed every 3 months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Baron von Steuben of Prussia trained the incompetent Patriots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Soldiers often deserted before completion of 1 year of service</a:t>
            </a:r>
          </a:p>
        </p:txBody>
      </p:sp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CbAH0DASIAAhEBAxEB/8QAHAAAAQUBAQEAAAAAAAAAAAAABAIDBQYHAQAI/8QAQhAAAgEDAgMFBAUJBgcAAAAAAQIDAAQRBSESMUEGEyJRYRQycYGRk6Gx0gcWIyQ0QlJU0RUzRILC4WJjg5TB8PH/xAAZAQACAwEAAAAAAAAAAAAAAAACAwABBAX/xAAjEQACAgICAwACAwAAAAAAAAAAAQIRAyESMQQTQUJhIlGR/9oADAMBAAIRAxEAPwCicbRkKFxnr5VxhxEHbnvg7Cjo7Rw2HAIO4zXpbYBVePxM3NF5j4Vlm4xexkbekBxJhxxAnfkKeW4immCruozsdjmiBH+jL8OcAcOdsGg3t1EqycOx6eZqKpKw74uhdw8bIEU4ZTyHWhpsqu43pyTCPggny2pp845jI55qRVEbsCkO9eFLnAG/OmC5HWnoWxwjFdLUjiJA3pSjPOoQcDla5M2RjrXCcHeuSHPBjrVIg2qnJ9KdAI511UORsd+ddI357DnVtkoZk2O3WmuMinXPvHG3T0poYbpUKLuADJ3Z8J33bGPtoe7meCRoYVgJA8TKM5+dFyWzrGxmk2Y/x5Ppzx9lBz2jAs3CFPng1znPnK2aOPFUgPM7Z4pSoJ6f7154jwA5dgerNsKlrDTmdEmcHuiTtzrlxAUHdhSWG46U3k0r+ApK6ISRCM8sgUGXJJVjk5qTuYzgfxHcltqjpoWDZC58yDToNNASTQhLee9u47W1jaSaRgqIo55q/wCmfklne273U7tlnI/uYCOFfixU5+VMfk30+I3Au3U987gIce6PStPvtfGmEJ7MXDEZYtwgZ8tjnn6VopRSbJCPNsxftZ2Ku9AUTxl5rU7EkZKH1IqrLnPOt67b3qto/dtC36RONuLACg4xuepJFYfdwiGdlUkrjKk+VApW2i8mPhQxwk05BEWbf3R9lcU4NH2EAdTnrUboBA4B3JHwppY2duEcjzNHzIsZbG4UYFDSt3MQUjds/RVJlgsqAkjoKYU4ztT8hPAN+fSmxgc9qJFNmlNYgMBKA+PLP011NK76ckt4BgjJPhPwHOpi8buY1ZoizDoB99Q8mqsHKoSrA5ON8elY83qx1ChsOT2LuZoLDFrwSMqDZjgZz5edRlxcW8soCKSeg4udIuXeTEkjNIOQJ6VGzO0ZwjJnG/EM4oHOUlS6CcUnZ26j8bLnfPuk70KFVZ1EhKqDuAd8enriuXMq+EBmyPnQUjszZBOfjTscWDJovmk60i6qLW0s7K1gi8SSh+HiA9P4j5VpVlcd9aBpApYcy3L4188l5OAowPECGX4itaiu7nSbS3F6BNBLEsiknAYYGee2Qen+1MlkaexmHi1Qf2i1kNP3Qtm/RwSd47EcBxgrjB361jd7xSxJlfEGOT/FvtVx7T9oba6V4NJikE03gZmXGF6gVWZYe+XvFwNth5UKyNO2TKk1SIMIe8INTSIVibhODyzQEcWbgjByM/OpQwBUjSSQ8bH3fP501vRmSGFUSIAD4RzFCXagksSWPIZ6Yo8gCRsH0HlQd0oYNjoKpFkXIxdgW+VcVtt664BJA5Cn7e2MykjG3rR3SBN1uYEghaWU8SgYY4yKpGqpbySlrWEiJRg8QAGflVu7TzSw24jiEgZyPEuw+FVCWKZ7ZnLOOFuFiD4c7/8Aiuf5WW58UaYRpESmRMAXJQZLKoxTdzbx94z8LcBPhzuDUva6a86MyYJXHiB5ZprVIO7YxAnIwTnz8qvk0rJRXJo1IJX3uZA5ClaVYDUdRtbIOUNxKsQYLnhLEDOPnUra6bLeXscMY4Q3vHoPU1d9GtNK0TXdMsY7czXdwWZZcDChVyW9N9vmPKieb8V2V672B6F+Tiaz1n2jU5YpbeE5QqNnx1IPLHlvUhqPZmPtRCNQm1e/tbUyhIYIJP0a8EhHGUOxJG2SNtqs+v3XDo1/JCwDdyyqQebHYffTMVqqaPZaarYVAgYrt1z9vOlYsjU3KT+B+u46/sgj2V0TS57aygQvPdT5mnuDxM//AAjYAD0GBvVM7Vw6X2a7UyadeCX2aeETh4t+6LMwxjn+5nrz5Vr0Mcct+Jjnw5KnPKvnjtxenU+1+r3IkeRPamjjLnOFTwgD0yDj09c0zx4vLJuTFzlwSomBorOxm0+Zb23b3Xh3LD4dDSVQmd5JVZDGMBWG/wD9qA7KvKmvWsUcjKsrkSqDtIArHBHXlV41iAXFtI+SHBBLHmTtsaZkn6pqEn2SEPZFyRXeEN4vdQHYZ3PrQd88aARr7x3cj7qk+6QsqKTgbsfPyHwqJ1OMGd2xgHanrsUwJ+Ek461K6ZaZg4iOZ23qKjXxDHSrAvBGO7JUhNhmhyulokNm6y28F2ndXUCypnOGGcHzpMmmW4heNLeMI5ywCAA/Gn4nOck0R3ufhVtK9jdldurKG2iYogRFBZiq1m+ocbzl3ct55++tknhEqMA3AxBAYdKoer9nLm1Kl3eZCrM8gGx+NI8m0lXQUUViDVINLU3UsZzlVbrzPlU52CY6/wBqL7Wjxi2tYFtYOI+HLbn/ADYGf89VDtg8cHc2MeeNB3kuehPuj6PvrS/yaW50/sjZxyKBLMDcPkYOHJK5/wAvCPlS1CMMfN9spzbfFdEj2iHfy2WlQOsQZjcTyNyWOPByfmRTOizzzXsoKq8cX97ImCGbBAxjnsBSLCSa9GtaxAwL8Ps9pxe6Amck+nFnON8DanNEWZtN1E3PtJgkOIxdHMhXhIIO2w/rvWTjFvk2aE2oNIG032rR4u0F/qDcHBHJPEpkyoHiOcA4H7vrWM6P2cvtS0S+1JD4rUKeB88UzHdseuDt5mtVvEth2e1251a6la2KCOQqBlUkZWfGM8w2NugGBQd1cwLYw3kKqYxn2R1Ge9ToxB9MeXWulLyVblFfr/DJjwfi2Y4ks1rdh0LRzxtscbqaMl1zUZQomuWZVOccIGefPA9ab11421WR4jkueJ8DbPpQdaeMZ1JrYq5RuKZbhdL7KssewZA+9Q9xP3hy2SSM48qVY3AOllWGWRih+8ffQ8vvGgUaZG9HRjw5GMkbeYqwxOjIG7snPXFQtjEbm5jTO2Dv5bVLi0eM4hkYqRyK5wflQZY8kXGVG8KVUMzbKoySc7CnlkhKBhIuMZzyqnSXeFwwA4h13pibUAqDjZdzuBsKZKVBp2Wu71W1gyquHONuHzqG1PtSmm6bc3E4jaNFYqrDPEx5L9NV+71iOCMykqkaZLsw5Cs77Q9oJtTkMav+rK2VXhxxHzNLXKcv0W5JIDupZdT1HE7cUtzL4iox7x6eXPb4Vr17rkSdm/aLNFDFTBbqRghvdA+msh0KZF1i3klVisTd63Dz8IyPtFXK41I3F/ZW77xoWlGevLh++k+Wm2kvheH6zQtIeOw0OK370RqkQQyEjY+fxzUtDKDYqjymY8PCzNjLbHniqlDdj2bhWIyksFK7YXfnv02o9Lt1eMs42fkTXK2maqTQJ21uLUdkdYtFaMXEloz8A5kKM/YB9lZLo+vX2lW15DEBKk8QRO9OREQdmGQenT4VrmqrYG2lMwiM08DxpkjiOVPL6awWKVhEmSd1H3V1fA3BpmXPppo9LkkEsWPUk5NK4eEb1yXePPWvIxcDJrfRnCtPc4li3w2GHypyQFccXXlQ9qyx3SE5KnY4p24fikbr8KF9l/CR0Bgt3IW5CM/eKmpHK4Cnl15Zqu6c/C8hGRlcZ8qlYeOROJ/oxSMnYcUX26dpMd0zcPUtsaDmjkA4i4VBuSzVJuEjiMkrKiKMlm5CqR2l1W41OP2ezburfPjVj45B6+Q9K0ZIYl29i4830RPaDV/bneG2c+zK25/jP9KgVJJ9KcdcZHIdasHZfs1LqTpc3CNHZg78Wxl9APL1qRXxEf7I7QFePWGZlP6OIkjyzjH2GpdLjj1dmY4CIAKRcqbbXNVZVwGlVQOnCFFR8NzxXs7FcgkAHyxWbJFuTY+DpF4t7x1AAmQKOeRudqRNrIiIOcgHO1QEDxlCXRmOR4RXZO8uFYQxbL5HNYvUr2aOWtFvu1sXaK+umUmEloy74AzWR3yhby6AGAJ5AAOgDGr5C8dxaJFfAsq7EZxy5cqqPadEGoPLAo7qZQysOWRsfuH01p8T+LaEZtqyI4zjFLRgEGKZHPBp5gPnW8znUY94uOeaKblgeeaGtE45x5KMmiJcDkdqFlhunAMGJIXpucVYwIUA2yCAfCM1UIXIGR5VNWd4e5AZc4HpWfLfwbjr6T93qCX0bC6zwBumVGfTHOoG8Dd4EQ8YI8BAyT/vSdYuGs7u0uWb2iEZMsL7g/L4E/RUnBbRWc5uEZijjwk/u58qFY2thyyRb0OaX2dgilFzqvDLITlYSfCp8zjmfTlVkk1KC2XPIKPoFU+bVUiDKnE56EED7aEvNQTunVQThSSeLnT4Sa6ESVsbvr17m7nuHAHeOWxywPL6MU3pkLcBaQKOM5JJ3+ioxb5ZUw6lWJGRnIIqRa5dYcoCu3vYzj4CgmmHGiQlmsrSNe94icghUJyd6PefghVrdVVW3yV3qEtYY0VnlUvKQCXcb8s/KptHW4tYskZxisuSKQ+MrGY5HYvx8HCw/d2OfhQGuL7TYAKvigPGoHlyI+jf5UbcDukDBJCw6qhIpu2m72VURc96cHI39dqKD2miSSaor+h6S2sXbwrMIuFQeIrkZ6fcac1PQ9Q0/iM0IdF96SFg6j49R8xVjhtIdEmmjg7xElOVcjY9MZprWHWO1dlYmSf3iDTXmn7KXQtYlxtla0wL3UuR43HCM+m9MSn90/umiFmV4RweFlPOhpnDMSK0IT0dSXAA54omK8ZRjl8DQHEAciuh8kmo0VZL3bzXpVW8WDsM/wDvma9FPPGyQz94CilOHpjGOfLyoL2plVGThznc+VP3QI7q5MjSB14mBOKVu6YaSodeQY6H4cqEurlVV0K5JUj4VxpUeJ4w53PnQsi4XBOT0piiC2Ji2NSyTcMQznBGNqjYAC5PTFPpKCnCedW1ZE6DY50jQouRxcwTTlrfttEMjDDBz61GSHbnypEEvBMpPmKBwTRaky6d+AuTknoPOg9YgmubTMMhjfI4iDjw53pu0lyO8kO/QeVFm7kEMjiEMFGQ2xz8Qax04y0aE7WyTEipYRwZDxpEAA2+2NqqevyiMBY/0bYPh5j5Vz+185MpIJUg46eVRN9ee1TF8EdcGtGPG07ZWXInGkMxOVyPOlO3Ec9aazvmlMa0GUSxrykUkmvKRUIKEpUnhHOlPdSGMRkDhFW3+wdM/lz9a/8AWnPzf0sj9mP1r/1qUSyl95np9tdzkir1D2b0hvetSf8Aqv8A1p/82NHwf1Q/XP8AiqyFE2CeHma8hwCDWgL2X0b+Ub6+T8VPr2T0Q/4Nvr5PxVRDODnG1IBPGPMEVpf5p6Jj9jb6+T8VdHZHQ9v1Jvr5PxVCFSt3YLvv60qZpOAlWIGOYODV/tuy+jogC2rfOeQ/6qXJ2Z0dwQ1q2D/zpB/qrPWxt6MilUIDgHFDMpBrWH7H6Fg5s3O/8zL+KuHsboHCv6i3/cS/ip6FGTdaUTWpnsdoGf2E/Xyfirp7G6Bj9hP18n4qIhlBO9eFam3Y/QR/gT9fJ+KvfmfoOP2E/XyfiqiH/9k="/>
          <p:cNvSpPr>
            <a:spLocks noChangeAspect="1" noChangeArrowheads="1"/>
          </p:cNvSpPr>
          <p:nvPr/>
        </p:nvSpPr>
        <p:spPr bwMode="auto">
          <a:xfrm>
            <a:off x="63500" y="-684213"/>
            <a:ext cx="1143000" cy="1409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s://encrypted-tbn3.google.com/images?q=tbn:ANd9GcRS6sXG92NJettYTiQHv17VOXFVg2t2i4SLBxzujSfiAtz194y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371600"/>
            <a:ext cx="3352800" cy="48768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</p:spTree>
    <p:extLst>
      <p:ext uri="{BB962C8B-B14F-4D97-AF65-F5344CB8AC3E}">
        <p14:creationId xmlns:p14="http://schemas.microsoft.com/office/powerpoint/2010/main" val="386796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Financial Instability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32004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High inflation in the colonies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States </a:t>
            </a:r>
            <a:r>
              <a:rPr lang="en-US" b="1" i="1" dirty="0" smtClean="0">
                <a:solidFill>
                  <a:schemeClr val="bg1"/>
                </a:solidFill>
              </a:rPr>
              <a:t>and</a:t>
            </a:r>
            <a:r>
              <a:rPr lang="en-US" b="1" dirty="0" smtClean="0">
                <a:solidFill>
                  <a:schemeClr val="bg1"/>
                </a:solidFill>
              </a:rPr>
              <a:t> U.S. printed their own money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Soldiers paid in I.O.U.s &amp; Land Certificates</a:t>
            </a:r>
          </a:p>
        </p:txBody>
      </p:sp>
      <p:pic>
        <p:nvPicPr>
          <p:cNvPr id="3074" name="Picture 2" descr="C:\Users\sabrina\Desktop\146 pictures\146 powerpoint images0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316" y="4060208"/>
            <a:ext cx="2514600" cy="2324207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59338"/>
            <a:ext cx="3886200" cy="3052134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634581"/>
            <a:ext cx="1901516" cy="2672225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8804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France’s Role in the War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4415"/>
            <a:ext cx="38100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France recognized U.S. as a country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Official alliance = Feb. 1778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Gave supplies, soldiers, naval power to block Britain from shipping supplies</a:t>
            </a:r>
          </a:p>
        </p:txBody>
      </p:sp>
      <p:pic>
        <p:nvPicPr>
          <p:cNvPr id="5" name="Picture 2" descr="https://encrypted-tbn2.google.com/images?q=tbn:ANd9GcQPoa8-nHHwElNEF8IMeRbaUpB2eXApzS2RZficYUwwc3h5o0A46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371600"/>
            <a:ext cx="3886200" cy="4495800"/>
          </a:xfrm>
          <a:prstGeom prst="rect">
            <a:avLst/>
          </a:prstGeom>
          <a:noFill/>
          <a:ln w="76200">
            <a:solidFill>
              <a:srgbClr val="CC00FF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791200" y="5955268"/>
            <a:ext cx="215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Marquis of Lafayette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Surrender at Yorktown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37338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French navy blocked coastline of Virginia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16,000 French and American troops vs. 7,500 British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12 day battle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General Cornwallis surrendered in October 1781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876402"/>
            <a:ext cx="4191000" cy="2752998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  <p:pic>
        <p:nvPicPr>
          <p:cNvPr id="1026" name="Picture 2" descr="C:\Users\sabrina\Desktop\146 pictures\146 powerpoint images0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219201"/>
            <a:ext cx="3886200" cy="3048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3509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99FF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Surrender Scene from </a:t>
            </a:r>
            <a:r>
              <a:rPr lang="en-US" b="1" i="1" dirty="0" smtClean="0">
                <a:solidFill>
                  <a:srgbClr val="FFFF00"/>
                </a:solidFill>
              </a:rPr>
              <a:t>The Patriot</a:t>
            </a:r>
            <a:endParaRPr lang="en-US" b="1" i="1" dirty="0">
              <a:solidFill>
                <a:srgbClr val="FFFF00"/>
              </a:solidFill>
            </a:endParaRPr>
          </a:p>
        </p:txBody>
      </p:sp>
      <p:pic>
        <p:nvPicPr>
          <p:cNvPr id="4" name="rq49Nxr9j7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2866" y="1524000"/>
            <a:ext cx="729826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5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668"/>
            <a:ext cx="9144000" cy="943171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Treaty of Paris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Not signed until 1783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Ben Franklin, John Adams, John Jay negotiated for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got all land up to Mississippi River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British withdrew troops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Allowed to collect debts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06450" y="5819971"/>
            <a:ext cx="1912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Benjamin Franklin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50" name="Picture 6" descr="https://encrypted-tbn3.google.com/images?q=tbn:ANd9GcRyGgsWEcuw7XR_FnyNSniSL2IXIKINeEYiARvC6ucS1vIyWiP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7233" y="4745516"/>
            <a:ext cx="2514600" cy="188595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869902" y="6293637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John Adams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253" y="1219200"/>
            <a:ext cx="3017520" cy="3183652"/>
          </a:xfrm>
          <a:prstGeom prst="rect">
            <a:avLst/>
          </a:prstGeom>
          <a:ln w="76200">
            <a:solidFill>
              <a:srgbClr val="CC00FF"/>
            </a:solidFill>
          </a:ln>
        </p:spPr>
      </p:pic>
      <p:pic>
        <p:nvPicPr>
          <p:cNvPr id="6148" name="Picture 4" descr="https://encrypted-tbn0.google.com/images?q=tbn:ANd9GcRr36O5w1rRUZ9zbLt84XxKaPqWH9zFcc2augfq5a0t871z5YASU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6450" y="3952343"/>
            <a:ext cx="2202902" cy="1763295"/>
          </a:xfrm>
          <a:prstGeom prst="rect">
            <a:avLst/>
          </a:prstGeom>
          <a:noFill/>
          <a:ln w="76200">
            <a:solidFill>
              <a:srgbClr val="0099FF"/>
            </a:solidFill>
          </a:ln>
        </p:spPr>
      </p:pic>
    </p:spTree>
    <p:extLst>
      <p:ext uri="{BB962C8B-B14F-4D97-AF65-F5344CB8AC3E}">
        <p14:creationId xmlns:p14="http://schemas.microsoft.com/office/powerpoint/2010/main" val="199326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  <a:ln>
            <a:noFill/>
          </a:ln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Why did the British lose?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3810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Logistical Issues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Too worried about food to fight aggressively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Inability to rule the areas captured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French assistance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00200"/>
            <a:ext cx="4359729" cy="2743200"/>
          </a:xfrm>
          <a:prstGeom prst="rect">
            <a:avLst/>
          </a:prstGeom>
          <a:ln w="76200">
            <a:solidFill>
              <a:srgbClr val="CC00FF"/>
            </a:solidFill>
            <a:rou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14800"/>
            <a:ext cx="2575560" cy="21336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89578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887</Words>
  <Application>Microsoft Office PowerPoint</Application>
  <PresentationFormat>On-screen Show (4:3)</PresentationFormat>
  <Paragraphs>192</Paragraphs>
  <Slides>32</Slides>
  <Notes>30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The Road to Revolution</vt:lpstr>
      <vt:lpstr>French &amp; Indian War/7 Years War</vt:lpstr>
      <vt:lpstr>Results of The Peace of Paris, 1763</vt:lpstr>
      <vt:lpstr>Map of America in 1763</vt:lpstr>
      <vt:lpstr>England in 1763</vt:lpstr>
      <vt:lpstr>Plantation Act/Sugar Act, 1764</vt:lpstr>
      <vt:lpstr>Stamp Act, 1765</vt:lpstr>
      <vt:lpstr>Which Representation?</vt:lpstr>
      <vt:lpstr>Sons of Liberty</vt:lpstr>
      <vt:lpstr>A Loyalist being tarred and feathered, scene from HBO’s John Adams miniseries  *Warning:  this is a graphic scene with brief nudity</vt:lpstr>
      <vt:lpstr>Quartering Act</vt:lpstr>
      <vt:lpstr>How Effective Was Non-Importation?</vt:lpstr>
      <vt:lpstr>Boston Massacre, 1770</vt:lpstr>
      <vt:lpstr>Dumping of the Tea</vt:lpstr>
      <vt:lpstr>Dumping of the Tea</vt:lpstr>
      <vt:lpstr>The Coercive Acts/Intolerable Acts, 1774</vt:lpstr>
      <vt:lpstr>First Continental Congress</vt:lpstr>
      <vt:lpstr> Lexington &amp; Concord, 1775</vt:lpstr>
      <vt:lpstr>Important Events in 1775</vt:lpstr>
      <vt:lpstr>Declaration of Independence, 1776</vt:lpstr>
      <vt:lpstr>Declaring Independence, from HBO’s John Adams miniseries</vt:lpstr>
      <vt:lpstr>British Disadvantages</vt:lpstr>
      <vt:lpstr>Lessons Learned from The War</vt:lpstr>
      <vt:lpstr>Battle of Saratoga, NY  </vt:lpstr>
      <vt:lpstr>Valley Forge, Winter of 1777 – 1778</vt:lpstr>
      <vt:lpstr>Supply Shortage</vt:lpstr>
      <vt:lpstr>Financial Instability</vt:lpstr>
      <vt:lpstr>France’s Role in the War</vt:lpstr>
      <vt:lpstr>Surrender at Yorktown</vt:lpstr>
      <vt:lpstr>Surrender Scene from The Patriot</vt:lpstr>
      <vt:lpstr>Treaty of Paris</vt:lpstr>
      <vt:lpstr>Why did the British lose?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Declaring Independence</dc:title>
  <dc:creator>sabrina</dc:creator>
  <cp:lastModifiedBy>Sabrina Sanchez</cp:lastModifiedBy>
  <cp:revision>40</cp:revision>
  <dcterms:created xsi:type="dcterms:W3CDTF">2012-08-13T01:20:33Z</dcterms:created>
  <dcterms:modified xsi:type="dcterms:W3CDTF">2014-07-10T00:41:03Z</dcterms:modified>
</cp:coreProperties>
</file>