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68" r:id="rId3"/>
    <p:sldId id="269" r:id="rId4"/>
    <p:sldId id="270" r:id="rId5"/>
    <p:sldId id="271" r:id="rId6"/>
    <p:sldId id="262" r:id="rId7"/>
    <p:sldId id="272" r:id="rId8"/>
    <p:sldId id="258" r:id="rId9"/>
    <p:sldId id="259" r:id="rId10"/>
    <p:sldId id="263" r:id="rId11"/>
    <p:sldId id="273" r:id="rId12"/>
    <p:sldId id="260" r:id="rId13"/>
    <p:sldId id="265" r:id="rId14"/>
    <p:sldId id="266" r:id="rId15"/>
    <p:sldId id="267" r:id="rId16"/>
    <p:sldId id="278" r:id="rId17"/>
    <p:sldId id="274" r:id="rId18"/>
    <p:sldId id="275" r:id="rId19"/>
    <p:sldId id="276" r:id="rId20"/>
    <p:sldId id="277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66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D9FD72-5166-45F1-BC6B-434CDEFF584B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E1E8D0-3175-4673-BCD9-F83B6B0C4D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800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1E8D0-3175-4673-BCD9-F83B6B0C4DA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347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FC3A6-6A16-4DD4-8E26-D97C5AEB0E4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802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FC3A6-6A16-4DD4-8E26-D97C5AEB0E4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7073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FC3A6-6A16-4DD4-8E26-D97C5AEB0E4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1694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156E6-18E2-4E7C-9658-BA38EB725CC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6412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1E8D0-3175-4673-BCD9-F83B6B0C4DA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514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1E8D0-3175-4673-BCD9-F83B6B0C4DA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8968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1E8D0-3175-4673-BCD9-F83B6B0C4DA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3908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156E6-18E2-4E7C-9658-BA38EB725CC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7711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156E6-18E2-4E7C-9658-BA38EB725CC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6471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1E8D0-3175-4673-BCD9-F83B6B0C4DA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6335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156E6-18E2-4E7C-9658-BA38EB725CC8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898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156E6-18E2-4E7C-9658-BA38EB725CC8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0674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156E6-18E2-4E7C-9658-BA38EB725CC8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744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62F500-9159-491B-AD9E-ACCB7C66D5AD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9891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62F500-9159-491B-AD9E-ACCB7C66D5AD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2572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62F500-9159-491B-AD9E-ACCB7C66D5AD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2614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62F500-9159-491B-AD9E-ACCB7C66D5AD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92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5DA5C-1FBC-4DD1-BF4D-460CF7661D4D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67EC2-DB23-4D70-A987-8E81DA8624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5DA5C-1FBC-4DD1-BF4D-460CF7661D4D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67EC2-DB23-4D70-A987-8E81DA8624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5DA5C-1FBC-4DD1-BF4D-460CF7661D4D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67EC2-DB23-4D70-A987-8E81DA8624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5DA5C-1FBC-4DD1-BF4D-460CF7661D4D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67EC2-DB23-4D70-A987-8E81DA8624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5DA5C-1FBC-4DD1-BF4D-460CF7661D4D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67EC2-DB23-4D70-A987-8E81DA8624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5DA5C-1FBC-4DD1-BF4D-460CF7661D4D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67EC2-DB23-4D70-A987-8E81DA8624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5DA5C-1FBC-4DD1-BF4D-460CF7661D4D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67EC2-DB23-4D70-A987-8E81DA8624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5DA5C-1FBC-4DD1-BF4D-460CF7661D4D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67EC2-DB23-4D70-A987-8E81DA8624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5DA5C-1FBC-4DD1-BF4D-460CF7661D4D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67EC2-DB23-4D70-A987-8E81DA8624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5DA5C-1FBC-4DD1-BF4D-460CF7661D4D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67EC2-DB23-4D70-A987-8E81DA8624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5DA5C-1FBC-4DD1-BF4D-460CF7661D4D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67EC2-DB23-4D70-A987-8E81DA8624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65DA5C-1FBC-4DD1-BF4D-460CF7661D4D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667EC2-DB23-4D70-A987-8E81DA8624A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GUwfnC0jaDs?rel=0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nrvpZxMfKaU?rel=0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3iu_-0DjIJc?rel=0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rq49Nxr9j7w?rel=0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14399"/>
          </a:xfrm>
          <a:solidFill>
            <a:srgbClr val="CC00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The American Revolution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0242" name="Picture 2" descr="https://encrypted-tbn1.google.com/images?q=tbn:ANd9GcT8Pm47KIn9rHEUXMd34ONY9SAIqkes_FTUegOmfkNmd16rXSy3F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219200"/>
            <a:ext cx="4953000" cy="33528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9531" y="3076574"/>
            <a:ext cx="4143375" cy="3295650"/>
          </a:xfrm>
          <a:prstGeom prst="rect">
            <a:avLst/>
          </a:prstGeom>
          <a:ln w="76200">
            <a:solidFill>
              <a:srgbClr val="CC0000"/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CC0000"/>
          </a:solidFill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 </a:t>
            </a:r>
            <a:r>
              <a:rPr lang="en-US" b="1" dirty="0" smtClean="0">
                <a:solidFill>
                  <a:schemeClr val="bg1"/>
                </a:solidFill>
              </a:rPr>
              <a:t>Lexington &amp; Concord, 1775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3200400" cy="5257800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April 17, 1775 = British troops march to two towns to remove stockpile of weapons</a:t>
            </a:r>
          </a:p>
          <a:p>
            <a:pPr marL="0" indent="0"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Paul Revere, “The British are Coming!”</a:t>
            </a:r>
          </a:p>
          <a:p>
            <a:pPr marL="0" indent="0"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70 British killed, over 170 wounded</a:t>
            </a:r>
          </a:p>
        </p:txBody>
      </p:sp>
      <p:pic>
        <p:nvPicPr>
          <p:cNvPr id="2050" name="Picture 2" descr="C:\Users\sabrina\Desktop\146 pictures\146 powerpoint images003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0" y="1143000"/>
            <a:ext cx="3962400" cy="2438400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</p:pic>
      <p:pic>
        <p:nvPicPr>
          <p:cNvPr id="5" name="GUwfnC0jaDs"/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4419600" y="3810000"/>
            <a:ext cx="4572000" cy="283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167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CC00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Important Events in 1775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3581400" cy="5334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2</a:t>
            </a:r>
            <a:r>
              <a:rPr lang="en-US" b="1" baseline="30000" dirty="0" smtClean="0">
                <a:solidFill>
                  <a:schemeClr val="bg1"/>
                </a:solidFill>
              </a:rPr>
              <a:t>nd</a:t>
            </a:r>
            <a:r>
              <a:rPr lang="en-US" b="1" dirty="0" smtClean="0">
                <a:solidFill>
                  <a:schemeClr val="bg1"/>
                </a:solidFill>
              </a:rPr>
              <a:t> Continental Congress met in Philadelphia</a:t>
            </a:r>
          </a:p>
          <a:p>
            <a:pPr marL="0" indent="0"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Rejection of “Olive Branch Petition”</a:t>
            </a:r>
          </a:p>
        </p:txBody>
      </p:sp>
      <p:pic>
        <p:nvPicPr>
          <p:cNvPr id="4098" name="Picture 2" descr="https://encrypted-tbn1.google.com/images?q=tbn:ANd9GcShZnFDqBAPHk-BYxwMbhd35aUk8yp8G3ZkUCl6KnUMKZ-LO0D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066800"/>
            <a:ext cx="3810000" cy="4572000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3733800"/>
            <a:ext cx="2286000" cy="2701120"/>
          </a:xfrm>
          <a:prstGeom prst="rect">
            <a:avLst/>
          </a:prstGeom>
          <a:ln w="76200">
            <a:solidFill>
              <a:srgbClr val="CC0000"/>
            </a:solidFill>
          </a:ln>
        </p:spPr>
      </p:pic>
    </p:spTree>
    <p:extLst>
      <p:ext uri="{BB962C8B-B14F-4D97-AF65-F5344CB8AC3E}">
        <p14:creationId xmlns:p14="http://schemas.microsoft.com/office/powerpoint/2010/main" val="2463254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CC0000"/>
          </a:solidFill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Declaration of Independence, 1776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0" y="1438701"/>
            <a:ext cx="4191000" cy="56388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90 towns drafted declarations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June 1776 – August 1776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Thomas Jefferson inspired by John Locke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King referred to as “He”</a:t>
            </a:r>
          </a:p>
        </p:txBody>
      </p:sp>
      <p:pic>
        <p:nvPicPr>
          <p:cNvPr id="3074" name="Picture 2" descr="C:\Users\sabrina\Desktop\146 pictures\146 powerpoint images006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447800"/>
            <a:ext cx="4038600" cy="4800600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1457797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257800"/>
            <a:ext cx="9144000" cy="1143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Declaring Independence, from HBO’s </a:t>
            </a:r>
            <a:r>
              <a:rPr lang="en-US" sz="2800" b="1" i="1" dirty="0" smtClean="0">
                <a:solidFill>
                  <a:schemeClr val="bg1"/>
                </a:solidFill>
              </a:rPr>
              <a:t>John Adams </a:t>
            </a:r>
            <a:r>
              <a:rPr lang="en-US" sz="2800" b="1" dirty="0" smtClean="0">
                <a:solidFill>
                  <a:schemeClr val="bg1"/>
                </a:solidFill>
              </a:rPr>
              <a:t>miniseries</a:t>
            </a:r>
            <a:endParaRPr lang="en-US" sz="2800" b="1" dirty="0">
              <a:solidFill>
                <a:schemeClr val="bg1"/>
              </a:solidFill>
            </a:endParaRPr>
          </a:p>
        </p:txBody>
      </p:sp>
      <p:pic>
        <p:nvPicPr>
          <p:cNvPr id="5" name="nrvpZxMfKaU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09600" y="533400"/>
            <a:ext cx="8077200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36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CC0000"/>
          </a:solidFill>
          <a:ln>
            <a:noFill/>
          </a:ln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British Disadvantages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Lack of supplies in the colonies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Larger span of land to fight (Canada to Florida)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Lack of British soldiers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Hessians hired to fight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French entered war in 1778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Fought against an American guerilla army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Assumed Loyalists would help fight the war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516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CC0000"/>
          </a:solidFill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Lessons Learned from The War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8600" y="1295400"/>
            <a:ext cx="5105400" cy="5257800"/>
          </a:xfrm>
        </p:spPr>
        <p:txBody>
          <a:bodyPr>
            <a:normAutofit fontScale="925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U.S. needed a more centralized government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U.S. needed to overcome regionalism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Continental Congress had to:</a:t>
            </a:r>
          </a:p>
          <a:p>
            <a:pPr>
              <a:buNone/>
            </a:pPr>
            <a:r>
              <a:rPr lang="en-US" b="1" dirty="0" smtClean="0">
                <a:solidFill>
                  <a:schemeClr val="bg1"/>
                </a:solidFill>
              </a:rPr>
              <a:t> 		Govern 13 states</a:t>
            </a:r>
          </a:p>
          <a:p>
            <a:pPr>
              <a:buNone/>
            </a:pPr>
            <a:r>
              <a:rPr lang="en-US" b="1" dirty="0">
                <a:solidFill>
                  <a:schemeClr val="bg1"/>
                </a:solidFill>
              </a:rPr>
              <a:t>	</a:t>
            </a:r>
            <a:r>
              <a:rPr lang="en-US" b="1" dirty="0" smtClean="0">
                <a:solidFill>
                  <a:schemeClr val="bg1"/>
                </a:solidFill>
              </a:rPr>
              <a:t>	Worry about finances</a:t>
            </a:r>
          </a:p>
          <a:p>
            <a:pPr>
              <a:buNone/>
            </a:pPr>
            <a:r>
              <a:rPr lang="en-US" b="1" dirty="0">
                <a:solidFill>
                  <a:schemeClr val="bg1"/>
                </a:solidFill>
              </a:rPr>
              <a:t>	</a:t>
            </a:r>
            <a:r>
              <a:rPr lang="en-US" b="1" dirty="0" smtClean="0">
                <a:solidFill>
                  <a:schemeClr val="bg1"/>
                </a:solidFill>
              </a:rPr>
              <a:t>	Conduct diplomacy</a:t>
            </a:r>
            <a:r>
              <a:rPr lang="en-US" b="1" dirty="0">
                <a:solidFill>
                  <a:schemeClr val="bg1"/>
                </a:solidFill>
              </a:rPr>
              <a:t>	</a:t>
            </a:r>
            <a:r>
              <a:rPr lang="en-US" b="1" dirty="0" smtClean="0">
                <a:solidFill>
                  <a:schemeClr val="bg1"/>
                </a:solidFill>
              </a:rPr>
              <a:t>	Create &amp; Supply an Army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	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3987990"/>
            <a:ext cx="3200400" cy="2488442"/>
          </a:xfrm>
          <a:prstGeom prst="rect">
            <a:avLst/>
          </a:prstGeom>
          <a:ln w="76200">
            <a:solidFill>
              <a:srgbClr val="CC0000"/>
            </a:solidFill>
          </a:ln>
        </p:spPr>
      </p:pic>
      <p:pic>
        <p:nvPicPr>
          <p:cNvPr id="4" name="Picture 2" descr="https://encrypted-tbn1.google.com/images?q=tbn:ANd9GcT8Pm47KIn9rHEUXMd34ONY9SAIqkes_FTUegOmfkNmd16rXSy3F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1320988"/>
            <a:ext cx="3358668" cy="3098611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292032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236"/>
            <a:ext cx="9144000" cy="980364"/>
          </a:xfrm>
          <a:solidFill>
            <a:srgbClr val="CC00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Picking a Commander-in-Chief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8399" y="1223749"/>
            <a:ext cx="3810000" cy="4525963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Could  New England militia men trust a Southern officer?</a:t>
            </a:r>
          </a:p>
          <a:p>
            <a:pPr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John Hancock vs. George Washington</a:t>
            </a:r>
          </a:p>
        </p:txBody>
      </p:sp>
      <p:pic>
        <p:nvPicPr>
          <p:cNvPr id="6146" name="Picture 2" descr="https://encrypted-tbn0.google.com/images?q=tbn:ANd9GcT2cjffGfNy8Zma99TPpKbypJGq52lNo0L5ToyE-bG1zwi3b88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223749"/>
            <a:ext cx="3048000" cy="3043451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355640" y="4474236"/>
            <a:ext cx="1493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John Hancock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2514" y="5749712"/>
            <a:ext cx="2066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George Washington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223" y="3200401"/>
            <a:ext cx="2591753" cy="3124199"/>
          </a:xfrm>
          <a:prstGeom prst="rect">
            <a:avLst/>
          </a:prstGeom>
          <a:ln w="76200">
            <a:solidFill>
              <a:srgbClr val="CC0000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CC00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George Washington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16274"/>
            <a:ext cx="2667000" cy="4525963"/>
          </a:xfrm>
        </p:spPr>
        <p:txBody>
          <a:bodyPr/>
          <a:lstStyle/>
          <a:p>
            <a:pPr>
              <a:buNone/>
            </a:pPr>
            <a:r>
              <a:rPr lang="en-US" b="1" dirty="0" smtClean="0">
                <a:solidFill>
                  <a:schemeClr val="bg1"/>
                </a:solidFill>
              </a:rPr>
              <a:t>   “New Englanders are an exceedingly dirty &amp; nasty people.”</a:t>
            </a:r>
          </a:p>
        </p:txBody>
      </p:sp>
      <p:pic>
        <p:nvPicPr>
          <p:cNvPr id="4100" name="Picture 4" descr="https://encrypted-tbn0.google.com/images?q=tbn:ANd9GcQ2xBY0j0OLLH73yggb17Z-wMkO8zeHrY44kr678w-4F-yGbll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1295400"/>
            <a:ext cx="4267200" cy="4967712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CC0000"/>
          </a:solidFill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Battle of Saratoga, NY  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4038600" cy="58674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British General Burgoyne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1,200 British men dead or wounded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October 17, 1777 = Burgoyne surrendered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American victory convinced France to join on our side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Users\sabrina\Desktop\146 pictures\146 powerpoint images00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2895600"/>
            <a:ext cx="4057511" cy="3681412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1219200"/>
            <a:ext cx="3524250" cy="2309812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0961558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CC00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Valley Forge, Winter of 1777 – 1778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124200" cy="4800600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2,000 Americans deserted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2,000 died from illness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Army ran out of food and supplies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194" name="Picture 2" descr="http://www.scienceviews.com/parks/images/SIA187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1219200"/>
            <a:ext cx="2971800" cy="21336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1600200"/>
            <a:ext cx="2819400" cy="2209800"/>
          </a:xfrm>
          <a:prstGeom prst="rect">
            <a:avLst/>
          </a:prstGeom>
          <a:ln w="57150">
            <a:solidFill>
              <a:srgbClr val="FFC000"/>
            </a:solidFill>
          </a:ln>
        </p:spPr>
      </p:pic>
      <p:pic>
        <p:nvPicPr>
          <p:cNvPr id="4" name="3iu_-0DjIJc"/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3505200" y="3981450"/>
            <a:ext cx="54102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129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CC00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Supply Shortage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4953000" cy="5638800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Continental Congress could not force states to supply food, soldiers, blankets</a:t>
            </a:r>
          </a:p>
          <a:p>
            <a:pPr marL="0" indent="0">
              <a:buNone/>
            </a:pPr>
            <a:endParaRPr lang="en-US" sz="2400" b="1" dirty="0" smtClean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2 million pounds of beef, 2 million pounds of flour, 2 million tons of hay needed every 3 months</a:t>
            </a:r>
          </a:p>
          <a:p>
            <a:pPr marL="0" indent="0">
              <a:buNone/>
            </a:pPr>
            <a:endParaRPr lang="en-US" sz="2400" b="1" dirty="0" smtClean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Baron von Steuben of Prussia trained the incompetent Patriots</a:t>
            </a:r>
          </a:p>
          <a:p>
            <a:pPr marL="0" indent="0">
              <a:buNone/>
            </a:pPr>
            <a:endParaRPr lang="en-US" sz="2400" b="1" dirty="0" smtClean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Soldiers often deserted before completion of 1 year of service</a:t>
            </a:r>
          </a:p>
        </p:txBody>
      </p:sp>
      <p:sp>
        <p:nvSpPr>
          <p:cNvPr id="2050" name="AutoShape 2" descr="data:image/jpeg;base64,/9j/4AAQSkZJRgABAQAAAQABAAD/2wBDAAkGBwgHBgkIBwgKCgkLDRYPDQwMDRsUFRAWIB0iIiAdHx8kKDQsJCYxJx8fLT0tMTU3Ojo6Iys/RD84QzQ5Ojf/2wBDAQoKCg0MDRoPDxo3JR8lNzc3Nzc3Nzc3Nzc3Nzc3Nzc3Nzc3Nzc3Nzc3Nzc3Nzc3Nzc3Nzc3Nzc3Nzc3Nzc3Nzf/wAARCACbAH0DASIAAhEBAxEB/8QAHAAAAQUBAQEAAAAAAAAAAAAABAIDBQYHAQAI/8QAQhAAAgEDAgMFBAUJBgcAAAAAAQIDAAQRBSESMUEGEyJRYRQycYGRk6Gx0gcWIyQ0QlJU0RUzRILC4WJjg5TB8PH/xAAZAQACAwEAAAAAAAAAAAAAAAACAwABBAX/xAAjEQACAgICAwACAwAAAAAAAAAAAQIRAyESMQQTQUJhIlGR/9oADAMBAAIRAxEAPwCicbRkKFxnr5VxhxEHbnvg7Cjo7Rw2HAIO4zXpbYBVePxM3NF5j4Vlm4xexkbekBxJhxxAnfkKeW4immCruozsdjmiBH+jL8OcAcOdsGg3t1EqycOx6eZqKpKw74uhdw8bIEU4ZTyHWhpsqu43pyTCPggny2pp845jI55qRVEbsCkO9eFLnAG/OmC5HWnoWxwjFdLUjiJA3pSjPOoQcDla5M2RjrXCcHeuSHPBjrVIg2qnJ9KdAI511UORsd+ddI357DnVtkoZk2O3WmuMinXPvHG3T0poYbpUKLuADJ3Z8J33bGPtoe7meCRoYVgJA8TKM5+dFyWzrGxmk2Y/x5Ppzx9lBz2jAs3CFPng1znPnK2aOPFUgPM7Z4pSoJ6f7154jwA5dgerNsKlrDTmdEmcHuiTtzrlxAUHdhSWG46U3k0r+ApK6ISRCM8sgUGXJJVjk5qTuYzgfxHcltqjpoWDZC58yDToNNASTQhLee9u47W1jaSaRgqIo55q/wCmfklne273U7tlnI/uYCOFfixU5+VMfk30+I3Au3U987gIce6PStPvtfGmEJ7MXDEZYtwgZ8tjnn6VopRSbJCPNsxftZ2Ku9AUTxl5rU7EkZKH1IqrLnPOt67b3qto/dtC36RONuLACg4xuepJFYfdwiGdlUkrjKk+VApW2i8mPhQxwk05BEWbf3R9lcU4NH2EAdTnrUboBA4B3JHwppY2duEcjzNHzIsZbG4UYFDSt3MQUjds/RVJlgsqAkjoKYU4ztT8hPAN+fSmxgc9qJFNmlNYgMBKA+PLP011NK76ckt4BgjJPhPwHOpi8buY1ZoizDoB99Q8mqsHKoSrA5ON8elY83qx1ChsOT2LuZoLDFrwSMqDZjgZz5edRlxcW8soCKSeg4udIuXeTEkjNIOQJ6VGzO0ZwjJnG/EM4oHOUlS6CcUnZ26j8bLnfPuk70KFVZ1EhKqDuAd8enriuXMq+EBmyPnQUjszZBOfjTscWDJovmk60i6qLW0s7K1gi8SSh+HiA9P4j5VpVlcd9aBpApYcy3L4188l5OAowPECGX4itaiu7nSbS3F6BNBLEsiknAYYGee2Qen+1MlkaexmHi1Qf2i1kNP3Qtm/RwSd47EcBxgrjB361jd7xSxJlfEGOT/FvtVx7T9oba6V4NJikE03gZmXGF6gVWZYe+XvFwNth5UKyNO2TKk1SIMIe8INTSIVibhODyzQEcWbgjByM/OpQwBUjSSQ8bH3fP501vRmSGFUSIAD4RzFCXagksSWPIZ6Yo8gCRsH0HlQd0oYNjoKpFkXIxdgW+VcVtt664BJA5Cn7e2MykjG3rR3SBN1uYEghaWU8SgYY4yKpGqpbySlrWEiJRg8QAGflVu7TzSw24jiEgZyPEuw+FVCWKZ7ZnLOOFuFiD4c7/8Aiuf5WW58UaYRpESmRMAXJQZLKoxTdzbx94z8LcBPhzuDUva6a86MyYJXHiB5ZprVIO7YxAnIwTnz8qvk0rJRXJo1IJX3uZA5ClaVYDUdRtbIOUNxKsQYLnhLEDOPnUra6bLeXscMY4Q3vHoPU1d9GtNK0TXdMsY7czXdwWZZcDChVyW9N9vmPKieb8V2V672B6F+Tiaz1n2jU5YpbeE5QqNnx1IPLHlvUhqPZmPtRCNQm1e/tbUyhIYIJP0a8EhHGUOxJG2SNtqs+v3XDo1/JCwDdyyqQebHYffTMVqqaPZaarYVAgYrt1z9vOlYsjU3KT+B+u46/sgj2V0TS57aygQvPdT5mnuDxM//AAjYAD0GBvVM7Vw6X2a7UyadeCX2aeETh4t+6LMwxjn+5nrz5Vr0Mcct+Jjnw5KnPKvnjtxenU+1+r3IkeRPamjjLnOFTwgD0yDj09c0zx4vLJuTFzlwSomBorOxm0+Zb23b3Xh3LD4dDSVQmd5JVZDGMBWG/wD9qA7KvKmvWsUcjKsrkSqDtIArHBHXlV41iAXFtI+SHBBLHmTtsaZkn6pqEn2SEPZFyRXeEN4vdQHYZ3PrQd88aARr7x3cj7qk+6QsqKTgbsfPyHwqJ1OMGd2xgHanrsUwJ+Ek461K6ZaZg4iOZ23qKjXxDHSrAvBGO7JUhNhmhyulokNm6y28F2ndXUCypnOGGcHzpMmmW4heNLeMI5ywCAA/Gn4nOck0R3ufhVtK9jdldurKG2iYogRFBZiq1m+ocbzl3ct55++tknhEqMA3AxBAYdKoer9nLm1Kl3eZCrM8gGx+NI8m0lXQUUViDVINLU3UsZzlVbrzPlU52CY6/wBqL7Wjxi2tYFtYOI+HLbn/ADYGf89VDtg8cHc2MeeNB3kuehPuj6PvrS/yaW50/sjZxyKBLMDcPkYOHJK5/wAvCPlS1CMMfN9spzbfFdEj2iHfy2WlQOsQZjcTyNyWOPByfmRTOizzzXsoKq8cX97ImCGbBAxjnsBSLCSa9GtaxAwL8Ps9pxe6Amck+nFnON8DanNEWZtN1E3PtJgkOIxdHMhXhIIO2w/rvWTjFvk2aE2oNIG032rR4u0F/qDcHBHJPEpkyoHiOcA4H7vrWM6P2cvtS0S+1JD4rUKeB88UzHdseuDt5mtVvEth2e1251a6la2KCOQqBlUkZWfGM8w2NugGBQd1cwLYw3kKqYxn2R1Ge9ToxB9MeXWulLyVblFfr/DJjwfi2Y4ks1rdh0LRzxtscbqaMl1zUZQomuWZVOccIGefPA9ab11421WR4jkueJ8DbPpQdaeMZ1JrYq5RuKZbhdL7KssewZA+9Q9xP3hy2SSM48qVY3AOllWGWRih+8ffQ8vvGgUaZG9HRjw5GMkbeYqwxOjIG7snPXFQtjEbm5jTO2Dv5bVLi0eM4hkYqRyK5wflQZY8kXGVG8KVUMzbKoySc7CnlkhKBhIuMZzyqnSXeFwwA4h13pibUAqDjZdzuBsKZKVBp2Wu71W1gyquHONuHzqG1PtSmm6bc3E4jaNFYqrDPEx5L9NV+71iOCMykqkaZLsw5Cs77Q9oJtTkMav+rK2VXhxxHzNLXKcv0W5JIDupZdT1HE7cUtzL4iox7x6eXPb4Vr17rkSdm/aLNFDFTBbqRghvdA+msh0KZF1i3klVisTd63Dz8IyPtFXK41I3F/ZW77xoWlGevLh++k+Wm2kvheH6zQtIeOw0OK370RqkQQyEjY+fxzUtDKDYqjymY8PCzNjLbHniqlDdj2bhWIyksFK7YXfnv02o9Lt1eMs42fkTXK2maqTQJ21uLUdkdYtFaMXEloz8A5kKM/YB9lZLo+vX2lW15DEBKk8QRO9OREQdmGQenT4VrmqrYG2lMwiM08DxpkjiOVPL6awWKVhEmSd1H3V1fA3BpmXPppo9LkkEsWPUk5NK4eEb1yXePPWvIxcDJrfRnCtPc4li3w2GHypyQFccXXlQ9qyx3SE5KnY4p24fikbr8KF9l/CR0Bgt3IW5CM/eKmpHK4Cnl15Zqu6c/C8hGRlcZ8qlYeOROJ/oxSMnYcUX26dpMd0zcPUtsaDmjkA4i4VBuSzVJuEjiMkrKiKMlm5CqR2l1W41OP2ezburfPjVj45B6+Q9K0ZIYl29i4830RPaDV/bneG2c+zK25/jP9KgVJJ9KcdcZHIdasHZfs1LqTpc3CNHZg78Wxl9APL1qRXxEf7I7QFePWGZlP6OIkjyzjH2GpdLjj1dmY4CIAKRcqbbXNVZVwGlVQOnCFFR8NzxXs7FcgkAHyxWbJFuTY+DpF4t7x1AAmQKOeRudqRNrIiIOcgHO1QEDxlCXRmOR4RXZO8uFYQxbL5HNYvUr2aOWtFvu1sXaK+umUmEloy74AzWR3yhby6AGAJ5AAOgDGr5C8dxaJFfAsq7EZxy5cqqPadEGoPLAo7qZQysOWRsfuH01p8T+LaEZtqyI4zjFLRgEGKZHPBp5gPnW8znUY94uOeaKblgeeaGtE45x5KMmiJcDkdqFlhunAMGJIXpucVYwIUA2yCAfCM1UIXIGR5VNWd4e5AZc4HpWfLfwbjr6T93qCX0bC6zwBumVGfTHOoG8Dd4EQ8YI8BAyT/vSdYuGs7u0uWb2iEZMsL7g/L4E/RUnBbRWc5uEZijjwk/u58qFY2thyyRb0OaX2dgilFzqvDLITlYSfCp8zjmfTlVkk1KC2XPIKPoFU+bVUiDKnE56EED7aEvNQTunVQThSSeLnT4Sa6ESVsbvr17m7nuHAHeOWxywPL6MU3pkLcBaQKOM5JJ3+ioxb5ZUw6lWJGRnIIqRa5dYcoCu3vYzj4CgmmHGiQlmsrSNe94icghUJyd6PefghVrdVVW3yV3qEtYY0VnlUvKQCXcb8s/KptHW4tYskZxisuSKQ+MrGY5HYvx8HCw/d2OfhQGuL7TYAKvigPGoHlyI+jf5UbcDukDBJCw6qhIpu2m72VURc96cHI39dqKD2miSSaor+h6S2sXbwrMIuFQeIrkZ6fcac1PQ9Q0/iM0IdF96SFg6j49R8xVjhtIdEmmjg7xElOVcjY9MZprWHWO1dlYmSf3iDTXmn7KXQtYlxtla0wL3UuR43HCM+m9MSn90/umiFmV4RweFlPOhpnDMSK0IT0dSXAA54omK8ZRjl8DQHEAciuh8kmo0VZL3bzXpVW8WDsM/wDvma9FPPGyQz94CilOHpjGOfLyoL2plVGThznc+VP3QI7q5MjSB14mBOKVu6YaSodeQY6H4cqEurlVV0K5JUj4VxpUeJ4w53PnQsi4XBOT0piiC2Ji2NSyTcMQznBGNqjYAC5PTFPpKCnCedW1ZE6DY50jQouRxcwTTlrfttEMjDDBz61GSHbnypEEvBMpPmKBwTRaky6d+AuTknoPOg9YgmubTMMhjfI4iDjw53pu0lyO8kO/QeVFm7kEMjiEMFGQ2xz8Qax04y0aE7WyTEipYRwZDxpEAA2+2NqqevyiMBY/0bYPh5j5Vz+185MpIJUg46eVRN9ee1TF8EdcGtGPG07ZWXInGkMxOVyPOlO3Ec9aazvmlMa0GUSxrykUkmvKRUIKEpUnhHOlPdSGMRkDhFW3+wdM/lz9a/8AWnPzf0sj9mP1r/1qUSyl95np9tdzkir1D2b0hvetSf8Aqv8A1p/82NHwf1Q/XP8AiqyFE2CeHma8hwCDWgL2X0b+Ub6+T8VPr2T0Q/4Nvr5PxVRDODnG1IBPGPMEVpf5p6Jj9jb6+T8VdHZHQ9v1Jvr5PxVCFSt3YLvv60qZpOAlWIGOYODV/tuy+jogC2rfOeQ/6qXJ2Z0dwQ1q2D/zpB/qrPWxt6MilUIDgHFDMpBrWH7H6Fg5s3O/8zL+KuHsboHCv6i3/cS/ip6FGTdaUTWpnsdoGf2E/Xyfirp7G6Bj9hP18n4qIhlBO9eFam3Y/QR/gT9fJ+KvfmfoOP2E/XyfiqiH/9k="/>
          <p:cNvSpPr>
            <a:spLocks noChangeAspect="1" noChangeArrowheads="1"/>
          </p:cNvSpPr>
          <p:nvPr/>
        </p:nvSpPr>
        <p:spPr bwMode="auto">
          <a:xfrm>
            <a:off x="63500" y="-684213"/>
            <a:ext cx="1143000" cy="14097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2" name="Picture 4" descr="https://encrypted-tbn3.google.com/images?q=tbn:ANd9GcRS6sXG92NJettYTiQHv17VOXFVg2t2i4SLBxzujSfiAtz194y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1143000"/>
            <a:ext cx="3352800" cy="4876800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CC00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Financial Instability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3200400" cy="4525963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High inflation in the colonies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States </a:t>
            </a:r>
            <a:r>
              <a:rPr lang="en-US" b="1" i="1" dirty="0" smtClean="0">
                <a:solidFill>
                  <a:schemeClr val="bg1"/>
                </a:solidFill>
              </a:rPr>
              <a:t>and</a:t>
            </a:r>
            <a:r>
              <a:rPr lang="en-US" b="1" dirty="0" smtClean="0">
                <a:solidFill>
                  <a:schemeClr val="bg1"/>
                </a:solidFill>
              </a:rPr>
              <a:t> U.S. printed their own money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Soldiers paid in I.O.U.s &amp; Land Certificates</a:t>
            </a:r>
          </a:p>
        </p:txBody>
      </p:sp>
      <p:pic>
        <p:nvPicPr>
          <p:cNvPr id="3074" name="Picture 2" descr="C:\Users\sabrina\Desktop\146 pictures\146 powerpoint images008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97316" y="4060208"/>
            <a:ext cx="2514600" cy="2324207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1159338"/>
            <a:ext cx="3886200" cy="3052134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3634581"/>
            <a:ext cx="1901516" cy="2672225"/>
          </a:xfrm>
          <a:prstGeom prst="rect">
            <a:avLst/>
          </a:prstGeom>
          <a:ln w="76200">
            <a:solidFill>
              <a:srgbClr val="CC0000"/>
            </a:solidFill>
          </a:ln>
        </p:spPr>
      </p:pic>
    </p:spTree>
    <p:extLst>
      <p:ext uri="{BB962C8B-B14F-4D97-AF65-F5344CB8AC3E}">
        <p14:creationId xmlns:p14="http://schemas.microsoft.com/office/powerpoint/2010/main" val="16182231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CC00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France’s Role in the War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04415"/>
            <a:ext cx="38100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France recognized U.S. as a country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Official alliance = Feb. 1778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Gave supplies, soldiers, naval power to block Britain from shipping supplies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Marquis of Lafayette</a:t>
            </a:r>
          </a:p>
        </p:txBody>
      </p:sp>
      <p:pic>
        <p:nvPicPr>
          <p:cNvPr id="5" name="Picture 2" descr="https://encrypted-tbn2.google.com/images?q=tbn:ANd9GcQPoa8-nHHwElNEF8IMeRbaUpB2eXApzS2RZficYUwwc3h5o0A46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1371600"/>
            <a:ext cx="3886200" cy="4495800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6248400" y="6123046"/>
            <a:ext cx="1065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Lafayette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1404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CC00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Georgia &amp; South Carolina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34290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Britain moved  south towards the end of the war</a:t>
            </a:r>
          </a:p>
          <a:p>
            <a:pPr marL="0" indent="0"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Britain took control of Georgia &amp;  Charleston, South Carolina</a:t>
            </a:r>
          </a:p>
          <a:p>
            <a:pPr marL="0" indent="0"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Worst battles for U.S. in South Carolina</a:t>
            </a:r>
          </a:p>
        </p:txBody>
      </p:sp>
      <p:pic>
        <p:nvPicPr>
          <p:cNvPr id="2050" name="Picture 2" descr="C:\Users\sabrina\Desktop\146 pictures\146 powerpoint images00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1143000"/>
            <a:ext cx="4005072" cy="2895600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3886200"/>
            <a:ext cx="3773424" cy="2743200"/>
          </a:xfrm>
          <a:prstGeom prst="rect">
            <a:avLst/>
          </a:prstGeom>
          <a:ln w="76200">
            <a:solidFill>
              <a:srgbClr val="CC0000"/>
            </a:solidFill>
          </a:ln>
        </p:spPr>
      </p:pic>
    </p:spTree>
    <p:extLst>
      <p:ext uri="{BB962C8B-B14F-4D97-AF65-F5344CB8AC3E}">
        <p14:creationId xmlns:p14="http://schemas.microsoft.com/office/powerpoint/2010/main" val="20936044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CC00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Benedict Arnold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4191000" cy="5334000"/>
          </a:xfrm>
        </p:spPr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1779 = Traded information with British General Clinton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Tried to sell West Point Fort in New York to the British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1780 = Arnold’s plan captured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Treason increased patriotism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1119116"/>
            <a:ext cx="2819400" cy="3175000"/>
          </a:xfrm>
          <a:prstGeom prst="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3733800"/>
            <a:ext cx="2286000" cy="2743200"/>
          </a:xfrm>
          <a:prstGeom prst="rect">
            <a:avLst/>
          </a:prstGeom>
          <a:ln w="76200">
            <a:solidFill>
              <a:srgbClr val="CC0000"/>
            </a:solidFill>
          </a:ln>
        </p:spPr>
      </p:pic>
    </p:spTree>
    <p:extLst>
      <p:ext uri="{BB962C8B-B14F-4D97-AF65-F5344CB8AC3E}">
        <p14:creationId xmlns:p14="http://schemas.microsoft.com/office/powerpoint/2010/main" val="1574687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CC00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Surrender at Yorktown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3733800" cy="56388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French navy blocked coastline of Virginia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16,000 French and American troops vs. 7,500 British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12 day battle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General Cornwallis surrendered in October 1781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3876402"/>
            <a:ext cx="4191000" cy="2752998"/>
          </a:xfrm>
          <a:prstGeom prst="rect">
            <a:avLst/>
          </a:prstGeom>
          <a:ln w="76200">
            <a:solidFill>
              <a:srgbClr val="CC0000"/>
            </a:solidFill>
          </a:ln>
        </p:spPr>
      </p:pic>
      <p:pic>
        <p:nvPicPr>
          <p:cNvPr id="1026" name="Picture 2" descr="C:\Users\sabrina\Desktop\146 pictures\146 powerpoint images004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1219201"/>
            <a:ext cx="3886200" cy="3048000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3216871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CC00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Surrender Scene from </a:t>
            </a:r>
            <a:r>
              <a:rPr lang="en-US" b="1" i="1" dirty="0" smtClean="0">
                <a:solidFill>
                  <a:schemeClr val="bg1"/>
                </a:solidFill>
              </a:rPr>
              <a:t>The Patriot</a:t>
            </a:r>
            <a:endParaRPr lang="en-US" b="1" i="1" dirty="0">
              <a:solidFill>
                <a:schemeClr val="bg1"/>
              </a:solidFill>
            </a:endParaRPr>
          </a:p>
        </p:txBody>
      </p:sp>
      <p:pic>
        <p:nvPicPr>
          <p:cNvPr id="4" name="rq49Nxr9j7w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922866" y="1524000"/>
            <a:ext cx="7298268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838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1668"/>
            <a:ext cx="9144000" cy="943171"/>
          </a:xfrm>
          <a:solidFill>
            <a:srgbClr val="CC00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Treaty of Paris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4495800" cy="5257800"/>
          </a:xfrm>
        </p:spPr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Not signed until 1783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Ben Franklin, John Adams, John Jay negotiated for U.S.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U.S. got all land up to Mississippi River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British withdrew troops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Allowed to collect debts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06450" y="5819971"/>
            <a:ext cx="1912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Benjamin Franklin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6150" name="Picture 6" descr="https://encrypted-tbn3.google.com/images?q=tbn:ANd9GcRyGgsWEcuw7XR_FnyNSniSL2IXIKINeEYiARvC6ucS1vIyWiPz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67233" y="4745516"/>
            <a:ext cx="2514600" cy="188595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4869902" y="6293637"/>
            <a:ext cx="1340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John Adams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2253" y="1219200"/>
            <a:ext cx="3017520" cy="3183652"/>
          </a:xfrm>
          <a:prstGeom prst="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6148" name="Picture 4" descr="https://encrypted-tbn0.google.com/images?q=tbn:ANd9GcRr36O5w1rRUZ9zbLt84XxKaPqWH9zFcc2augfq5a0t871z5YASUw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6450" y="3952343"/>
            <a:ext cx="2202902" cy="1763295"/>
          </a:xfrm>
          <a:prstGeom prst="rect">
            <a:avLst/>
          </a:prstGeom>
          <a:noFill/>
          <a:ln w="76200">
            <a:solidFill>
              <a:srgbClr val="CC0000"/>
            </a:solidFill>
          </a:ln>
        </p:spPr>
      </p:pic>
    </p:spTree>
    <p:extLst>
      <p:ext uri="{BB962C8B-B14F-4D97-AF65-F5344CB8AC3E}">
        <p14:creationId xmlns:p14="http://schemas.microsoft.com/office/powerpoint/2010/main" val="3903036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CC0000"/>
          </a:solidFill>
          <a:ln>
            <a:noFill/>
          </a:ln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Why did the British lose?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38100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Logistical Issues</a:t>
            </a:r>
          </a:p>
          <a:p>
            <a:pPr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Too worried about food to fight aggressively</a:t>
            </a:r>
          </a:p>
          <a:p>
            <a:pPr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Inability to rule the areas captured</a:t>
            </a:r>
          </a:p>
          <a:p>
            <a:pPr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French assistance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1600200"/>
            <a:ext cx="4359729" cy="2743200"/>
          </a:xfrm>
          <a:prstGeom prst="rect">
            <a:avLst/>
          </a:prstGeom>
          <a:ln w="76200">
            <a:solidFill>
              <a:schemeClr val="bg1"/>
            </a:solidFill>
            <a:rou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4114800"/>
            <a:ext cx="2575560" cy="2133600"/>
          </a:xfrm>
          <a:prstGeom prst="rect">
            <a:avLst/>
          </a:prstGeom>
          <a:ln w="7620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2590397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536</Words>
  <Application>Microsoft Office PowerPoint</Application>
  <PresentationFormat>On-screen Show (4:3)</PresentationFormat>
  <Paragraphs>119</Paragraphs>
  <Slides>20</Slides>
  <Notes>18</Notes>
  <HiddenSlides>0</HiddenSlides>
  <MMClips>4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The American Revolution</vt:lpstr>
      <vt:lpstr> Lexington &amp; Concord, 1775</vt:lpstr>
      <vt:lpstr>Important Events in 1775</vt:lpstr>
      <vt:lpstr>Declaration of Independence, 1776</vt:lpstr>
      <vt:lpstr>Declaring Independence, from HBO’s John Adams miniseries</vt:lpstr>
      <vt:lpstr>British Disadvantages</vt:lpstr>
      <vt:lpstr>Lessons Learned from The War</vt:lpstr>
      <vt:lpstr>Picking a Commander-in-Chief</vt:lpstr>
      <vt:lpstr>George Washington</vt:lpstr>
      <vt:lpstr>Battle of Saratoga, NY  </vt:lpstr>
      <vt:lpstr>Valley Forge, Winter of 1777 – 1778</vt:lpstr>
      <vt:lpstr>Supply Shortage</vt:lpstr>
      <vt:lpstr>Financial Instability</vt:lpstr>
      <vt:lpstr>France’s Role in the War</vt:lpstr>
      <vt:lpstr>Georgia &amp; South Carolina</vt:lpstr>
      <vt:lpstr>Benedict Arnold</vt:lpstr>
      <vt:lpstr>Surrender at Yorktown</vt:lpstr>
      <vt:lpstr>Surrender Scene from The Patriot</vt:lpstr>
      <vt:lpstr>Treaty of Paris</vt:lpstr>
      <vt:lpstr>Why did the British lose?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Organizing a Revolution</dc:title>
  <dc:creator>sabrina</dc:creator>
  <cp:lastModifiedBy>Sabrina Sanchez</cp:lastModifiedBy>
  <cp:revision>13</cp:revision>
  <dcterms:created xsi:type="dcterms:W3CDTF">2012-08-13T01:33:01Z</dcterms:created>
  <dcterms:modified xsi:type="dcterms:W3CDTF">2014-07-10T00:57:30Z</dcterms:modified>
</cp:coreProperties>
</file>