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3" r:id="rId2"/>
    <p:sldId id="282" r:id="rId3"/>
    <p:sldId id="260" r:id="rId4"/>
    <p:sldId id="261" r:id="rId5"/>
    <p:sldId id="263" r:id="rId6"/>
    <p:sldId id="264" r:id="rId7"/>
    <p:sldId id="265" r:id="rId8"/>
    <p:sldId id="268" r:id="rId9"/>
    <p:sldId id="267" r:id="rId10"/>
    <p:sldId id="271" r:id="rId11"/>
    <p:sldId id="270" r:id="rId12"/>
    <p:sldId id="272" r:id="rId13"/>
    <p:sldId id="273" r:id="rId14"/>
    <p:sldId id="274" r:id="rId15"/>
    <p:sldId id="285" r:id="rId16"/>
    <p:sldId id="278" r:id="rId17"/>
    <p:sldId id="279" r:id="rId18"/>
    <p:sldId id="284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DB9"/>
    <a:srgbClr val="D60093"/>
    <a:srgbClr val="0066FF"/>
    <a:srgbClr val="EA00A2"/>
    <a:srgbClr val="FF33CC"/>
    <a:srgbClr val="CC00CC"/>
    <a:srgbClr val="CC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ACAAE-D37B-482E-824D-8D24DB176CC4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844AC-F43E-4ECB-B57E-B7680DCCA3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2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90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2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29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13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8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62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08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82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8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844AC-F43E-4ECB-B57E-B7680DCCA3D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62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47307-F564-4CEA-8B47-BD5765C24BB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44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47307-F564-4CEA-8B47-BD5765C24BB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47307-F564-4CEA-8B47-BD5765C24BB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78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908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80FF8-9F6B-4A72-A584-3681A4A4A6C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83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47307-F564-4CEA-8B47-BD5765C24BB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67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47307-F564-4CEA-8B47-BD5765C24BB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4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53D28-D310-4BB5-A544-8FD4B4A3809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40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47307-F564-4CEA-8B47-BD5765C24BB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6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51A16-F029-46B4-9ECF-98AB3C6F5672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D3E94-D1DB-4E51-9588-175D0B423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olmec&amp;source=images&amp;cd=&amp;cad=rja&amp;docid=jTWtKWhVTxYGXM&amp;tbnid=7lPlQHPdqUbQiM:&amp;ved=0CAUQjRw&amp;url=http://hope-of-israel.org/olmec.htm&amp;ei=lhwYUvqEFMWIiwL914GgAg&amp;bvm=bv.51156542,d.cGE&amp;psig=AFQjCNHxdpguBuHEMTiAlorlJZ_d1-eVDA&amp;ust=137739828429408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olmec&amp;source=images&amp;cd=&amp;cad=rja&amp;docid=ylHoTrWNxnJQ4M&amp;tbnid=rlceMzgjOXewMM:&amp;ved=0CAUQjRw&amp;url=http://www.museumsyndicate.com/item.php?item=54268&amp;tag=134&amp;ei=lR0YUvWPIoeGiQK2q4CICA&amp;bvm=bv.51156542,d.cGE&amp;psig=AFQjCNHxdpguBuHEMTiAlorlJZ_d1-eVDA&amp;ust=137739828429408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comal&amp;source=images&amp;cd=&amp;cad=rja&amp;docid=V3cRub6-wH45DM&amp;tbnid=D5FVOHwXoCWHmM:&amp;ved=0CAUQjRw&amp;url=http://antiguadailyphoto.com/2006/12/19/making-tortillas-in-guatemala/&amp;ei=QiAYUuTBB-aEiwK7loGgAQ&amp;psig=AFQjCNFjs_COebBQ8gaLNH9yAdZ4Gmhf5w&amp;ust=137739914759548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ul8w1RYypk?rel=0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source=images&amp;cd=&amp;cad=rja&amp;docid=lVz2SwiDPzlVrM&amp;tbnid=QRjrH2XF-wU1xM:&amp;ved=0CAgQjRwwAA&amp;url=http://www.div1grade7.com/studentp/karlrick/website/Website%20Pages/Art.html&amp;ei=45gfUtGsLePoigLfiYHoBA&amp;psig=AFQjCNGn55p5nA4-mKF0lQi0XMFFzma86A&amp;ust=137788886780802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weF9lop1HY?rel=0" TargetMode="Externa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maya%20hieroglyphs&amp;source=images&amp;cd=&amp;cad=rja&amp;docid=Dhl9rhxRWeg3DM&amp;tbnid=mH9HozJwLHTA2M:&amp;ved=0CAUQjRw&amp;url=http://www.bmaf.org/node/253&amp;ei=-5cfUr_DL8WdigLU3YHgAQ&amp;psig=AFQjCNH1biMy63Wsj-FrMWFmFokbmZif6g&amp;ust=1377888603444707" TargetMode="External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hyperlink" Target="http://images.google.com/url?sa=i&amp;rct=j&amp;q=maya%20hieroglyphs&amp;source=images&amp;cd=&amp;docid=Dhl9rhxRWeg3DM&amp;tbnid=mH9HozJwLHTA2M:&amp;ved=0CAUQjRw&amp;url=http://www.bmaf.org/node/253&amp;ei=EJgfUufaMamajALg5ICwAw&amp;psig=AFQjCNH1biMy63Wsj-FrMWFmFokbmZif6g&amp;ust=1377888603444707" TargetMode="Externa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"/>
            <a:ext cx="9144000" cy="1219199"/>
          </a:xfrm>
          <a:solidFill>
            <a:srgbClr val="FF1DB9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Ancient Mesoamerican Civilizations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s://encrypted-tbn1.google.com/images?q=tbn:ANd9GcTjCt-QEjcuiRu8qfmLv2YoCfHs4ZJ_MomJFHbS_17tscO2CFw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0"/>
            <a:ext cx="8001000" cy="489011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835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tx1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Olmec, 1500 BCE – 400 BCE</a:t>
            </a:r>
            <a:endParaRPr lang="en-US" dirty="0"/>
          </a:p>
        </p:txBody>
      </p:sp>
      <p:pic>
        <p:nvPicPr>
          <p:cNvPr id="4" name="Picture 2" descr="http://hope-of-israel.org/img/olmec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143000"/>
            <a:ext cx="7620000" cy="51816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1DB9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What is a “civilization”?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Dependent upon agriculture</a:t>
            </a:r>
          </a:p>
          <a:p>
            <a:r>
              <a:rPr lang="en-US" b="1" dirty="0" smtClean="0"/>
              <a:t>Large and dense populations</a:t>
            </a:r>
          </a:p>
          <a:p>
            <a:r>
              <a:rPr lang="en-US" b="1" dirty="0" smtClean="0"/>
              <a:t>Trade</a:t>
            </a:r>
          </a:p>
          <a:p>
            <a:r>
              <a:rPr lang="en-US" b="1" dirty="0" smtClean="0"/>
              <a:t>Range of settlements (rural – urban)</a:t>
            </a:r>
          </a:p>
          <a:p>
            <a:r>
              <a:rPr lang="en-US" b="1" dirty="0" smtClean="0"/>
              <a:t>Central </a:t>
            </a:r>
            <a:r>
              <a:rPr lang="en-US" b="1" dirty="0" smtClean="0"/>
              <a:t>governments</a:t>
            </a:r>
            <a:endParaRPr lang="en-US" b="1" dirty="0" smtClean="0"/>
          </a:p>
          <a:p>
            <a:r>
              <a:rPr lang="en-US" b="1" dirty="0" smtClean="0"/>
              <a:t>Social stratification</a:t>
            </a:r>
          </a:p>
          <a:p>
            <a:r>
              <a:rPr lang="en-US" b="1" dirty="0" smtClean="0"/>
              <a:t>Specialized occupations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  <a:ln>
            <a:noFill/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Who are the </a:t>
            </a:r>
            <a:r>
              <a:rPr lang="en-US" b="1" dirty="0" err="1" smtClean="0">
                <a:solidFill>
                  <a:schemeClr val="bg1"/>
                </a:solidFill>
              </a:rPr>
              <a:t>Olmec</a:t>
            </a:r>
            <a:r>
              <a:rPr lang="en-US" b="1" dirty="0" smtClean="0">
                <a:solidFill>
                  <a:schemeClr val="bg1"/>
                </a:solidFill>
              </a:rPr>
              <a:t>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295400"/>
            <a:ext cx="4876800" cy="5029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Tropical lowlands of Mexico</a:t>
            </a:r>
          </a:p>
          <a:p>
            <a:r>
              <a:rPr lang="en-US" sz="3600" b="1" dirty="0" smtClean="0"/>
              <a:t>The “mother civilization”</a:t>
            </a:r>
          </a:p>
          <a:p>
            <a:r>
              <a:rPr lang="en-US" sz="3600" b="1" dirty="0" smtClean="0"/>
              <a:t>“People of the land of rubber”</a:t>
            </a:r>
          </a:p>
          <a:p>
            <a:r>
              <a:rPr lang="en-US" sz="3600" b="1" dirty="0" smtClean="0"/>
              <a:t>The </a:t>
            </a:r>
            <a:r>
              <a:rPr lang="en-US" sz="3600" b="1" dirty="0" smtClean="0"/>
              <a:t>rubber ball game</a:t>
            </a:r>
          </a:p>
          <a:p>
            <a:r>
              <a:rPr lang="en-US" sz="3600" b="1" dirty="0" smtClean="0"/>
              <a:t>Trade</a:t>
            </a:r>
          </a:p>
          <a:p>
            <a:endParaRPr lang="en-US" sz="3600" b="1" dirty="0" smtClean="0"/>
          </a:p>
        </p:txBody>
      </p:sp>
      <p:pic>
        <p:nvPicPr>
          <p:cNvPr id="6" name="Picture 4" descr="http://t1.gstatic.com/images?q=tbn:ANd9GcS9AzHQXrv8d3EAKhw5pffWSlXiyQBOkE0fJfUzN1L9Mf22xbQ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295400"/>
            <a:ext cx="3048000" cy="27432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pic>
        <p:nvPicPr>
          <p:cNvPr id="4" name="Picture 6" descr="http://t2.gstatic.com/images?q=tbn:ANd9GcSTc8Wu_LsFb7JCwzVuZu6vk2GAZ15PoYKJ---bE2JQIFXdvEH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0" y="3789218"/>
            <a:ext cx="3276600" cy="26670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1DB9"/>
          </a:solidFill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</a:rPr>
              <a:t>Olmec</a:t>
            </a:r>
            <a:r>
              <a:rPr lang="en-US" sz="4000" b="1" dirty="0" smtClean="0">
                <a:solidFill>
                  <a:schemeClr val="bg1"/>
                </a:solidFill>
              </a:rPr>
              <a:t> Religion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3200400" cy="4525963"/>
          </a:xfrm>
        </p:spPr>
        <p:txBody>
          <a:bodyPr/>
          <a:lstStyle/>
          <a:p>
            <a:r>
              <a:rPr lang="en-US" b="1" dirty="0" smtClean="0"/>
              <a:t>Cult of the Jaguar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Spread of religion as a factor in their rise to power</a:t>
            </a:r>
          </a:p>
        </p:txBody>
      </p:sp>
      <p:pic>
        <p:nvPicPr>
          <p:cNvPr id="12290" name="Picture 2" descr="http://www012.upp.so-net.ne.jp/klivo/majaoj/chijagua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447800"/>
            <a:ext cx="5113038" cy="453390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191000" y="6172200"/>
            <a:ext cx="4427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Toltec depiction of the jaguar at </a:t>
            </a:r>
            <a:r>
              <a:rPr lang="en-US" b="1" dirty="0" err="1" smtClean="0"/>
              <a:t>Chichen</a:t>
            </a:r>
            <a:r>
              <a:rPr lang="en-US" b="1" dirty="0" smtClean="0"/>
              <a:t> Itza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tx1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Olmec</a:t>
            </a:r>
            <a:r>
              <a:rPr lang="en-US" b="1" dirty="0" smtClean="0">
                <a:solidFill>
                  <a:schemeClr val="bg1"/>
                </a:solidFill>
              </a:rPr>
              <a:t> Heads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341437"/>
            <a:ext cx="4648200" cy="5059363"/>
          </a:xfrm>
        </p:spPr>
        <p:txBody>
          <a:bodyPr/>
          <a:lstStyle/>
          <a:p>
            <a:r>
              <a:rPr lang="en-US" b="1" dirty="0" smtClean="0"/>
              <a:t>Basalt stone</a:t>
            </a:r>
          </a:p>
          <a:p>
            <a:r>
              <a:rPr lang="en-US" b="1" dirty="0" smtClean="0"/>
              <a:t>8 statues of rulers or gods?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44" name="Picture 4" descr="http://t3.gstatic.com/images?q=tbn:ANd9GcRroRhkRb_dSCBcAOYMC5UkkzM9p3ptX7jDkhCOs6p4-Hu3nwVs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8700" y="1401763"/>
            <a:ext cx="4114800" cy="47244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pic>
        <p:nvPicPr>
          <p:cNvPr id="10246" name="Picture 6" descr="http://t2.gstatic.com/images?q=tbn:ANd9GcSzlf4e-IhBb4GiZ3a2ij8UsXaPTdTPlpoKFVXbUOP7cJT58gnYv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9740" y="3276600"/>
            <a:ext cx="3376420" cy="30480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1DB9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Olmec</a:t>
            </a:r>
            <a:r>
              <a:rPr lang="en-US" b="1" dirty="0" smtClean="0">
                <a:solidFill>
                  <a:schemeClr val="bg1"/>
                </a:solidFill>
              </a:rPr>
              <a:t> Trade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33500"/>
            <a:ext cx="3657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Jewelry, feathers, cotton, cacao beans, ceramics, jade figurines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Invention of the tortilla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Women and the </a:t>
            </a:r>
            <a:r>
              <a:rPr lang="en-US" b="1" i="1" dirty="0" err="1" smtClean="0"/>
              <a:t>comal</a:t>
            </a:r>
            <a:endParaRPr lang="en-US" b="1" i="1" dirty="0"/>
          </a:p>
        </p:txBody>
      </p:sp>
      <p:pic>
        <p:nvPicPr>
          <p:cNvPr id="8196" name="Picture 4" descr="http://t1.gstatic.com/images?q=tbn:ANd9GcRZQ8VL8yB5S6CeR1Blnx3Cs8fivsJgPq9JZndTC0qWp1IfG2YB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524000"/>
            <a:ext cx="4533900" cy="4343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105400" y="6096000"/>
            <a:ext cx="284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Cooking tortillas on a </a:t>
            </a:r>
            <a:r>
              <a:rPr lang="en-US" b="1" dirty="0" err="1" smtClean="0"/>
              <a:t>comal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encrypted-tbn0.google.com/images?q=tbn:ANd9GcT_RJXU7TnkmYQOLhDj3Lh5xxbKj2dB_tjAD0e0dSwve4G4ped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" y="1066800"/>
            <a:ext cx="4038600" cy="2092917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pic>
        <p:nvPicPr>
          <p:cNvPr id="46084" name="Picture 4" descr="http://www.traveladdicts.connectfree.co.uk/Mexico/Ball_hoo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1066800"/>
            <a:ext cx="3771900" cy="27432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sp>
        <p:nvSpPr>
          <p:cNvPr id="46086" name="AutoShape 6" descr="data:image/jpeg;base64,/9j/4AAQSkZJRgABAQAAAQABAAD/2wBDAAkGBwgHBgkIBwgKCgkLDRYPDQwMDRsUFRAWIB0iIiAdHx8kKDQsJCYxJx8fLT0tMTU3Ojo6Iys/RD84QzQ5Ojf/2wBDAQoKCg0MDRoPDxo3JR8lNzc3Nzc3Nzc3Nzc3Nzc3Nzc3Nzc3Nzc3Nzc3Nzc3Nzc3Nzc3Nzc3Nzc3Nzc3Nzc3Nzf/wAARCACMALoDASIAAhEBAxEB/8QAGwAAAQUBAQAAAAAAAAAAAAAABAIDBQYHAQD/xABAEAACAQIFAQYDBgQEBQUBAAABAgMEEQAFEiExQQYTIlFhcRSBkTKhscHR8CNCUuEHYpLxFRYzgqIkJlNyc9L/xAAZAQADAQEBAAAAAAAAAAAAAAAAAQIDBAX/xAAkEQACAgEEAwEAAwEAAAAAAAAAAQIRAxIhMUETFFEEIjJCcf/aAAwDAQACEQMRAD8Avfd46I8EFPTHVjJIsCcetqPMGBHj3d4K7ux4OPaQcLUFAwix4xYKCY7owawoC7nHu59MGhRjoXBrCgHuvTHu5wcVx4C38t8LWFABh/y3xz4c/wBGJDk7X9hbCWHp+GHrYUBdx6Y58OP8uCyD0BthBXBqYUhpKYcXwsUiA3aS3zvjug+eFiMnr9+E5P6Nf8GzDTqbkFj6Y9piAuIFI/zNh3uGJte2O/CM22oYTku2Uk/g0q95uI1Uf5VvhxacvtZwehJsMOpTuvDH5YU8yRyxwPNEJZFLJGW8TKOSB5C43xEp1wXGLYPHRaheYMT/APY2wo5fAv2YreurBeojhfrhDSedhidci9KAPgEDE3PtfbCvhV/+NP8ARgtnI9PljmpvX/Tg1sVIwkdvczW3dtWWvYa6k/3x1+3OaTII3+ICWsFWsO+42+yP2MQlPklSxU1DClY8K92Y+ukHb647JldLC6xmqrJGbosVkv0u1tuu3I88edcV2dtFhy3t3XUNRH3Ec4R76lknLq23UG/Pnziei/xPrAqmXLoXAFmPe6SfX9+eKGcrIKvHHVleboAW9rGw+84eioo1ZgYcxZgQFZo0Vbdfs3Pnbnc4qOSuGS8afRoif4nBkumSszEeELOASfpxi1wdq8hmWPTVPGXNlE0RUk+W+MYowaeVlpqSukdlspdQoXz+hGHqp6pKbvZaeYTRXSQFCRqG2x2GDzzvbgh4Ys3mF46iFJoXDxuPCw4OFhQTtjNcsmrKWBHOZZjGn8FWYyBYyZgxUKrbncWNwtr3PpzOK8xoYmzCeUv4XQsC77cDcBfVjx5Y2f6KJ9fc0uwAJJFhyb8YCrM1oqQXeUM/RVP5nbGZwZZToDLWVDmZ2OpUr5UVSeF+1v5XI38hxgnMWipqPLqR8vadZKhBBY6glmA1szHUSCwte974n2hr8xd6ztBBRmnBoa2ZZyB3kMRdY97DWeg35xGZx2yiypaVpKYN35bwRygsttt/rivJ2ogqo5xT1kjxRRmSTvaZgoQclQb39ucD0+W0OcyPXjVPIx0sQzRxkgcKNgduv34jzyNPBGifoe39JVuImo5FkbhtYt9cSB7STXuKNdPkSSd/W2KxT9n9AYR0tE17XI0HQPQ2Jt7k+2CUoJ1RBII20gkeMEb9bdenoOgxXtNdWT66JyTtSSNMFGhPQO/6YHl7SVpcCOKKNz/kY/edsRnw1Xu/w4UP/OpG5sQLHqRe4xxaKsVEVQzEW1M8yuWI55P6flifbl1EF+aNkn/zFmhDAR05K8kodvvx4dpcxAOuCmO22xF/vxF/A1asVEZlNwSDKtyd/I8fvzwl46hGZZYVBYGwLi49hxiPcmv8j9eP0sNL2rY3NRRjbgxyAX+uAJM6/wDcqZrJTOaSKjeLSpBa5sTz7YhwKjqG0aiAbXBNrbn+/Trht5Z1cs1mQWsskYsLe3N/X6YT/TKXRawxXZc/+ZYSGBopV0mxBIv14HywPF2sp3QmehqYgGsAAGJ9fuxU71C2fTKCBpAYH7VieenPTDDiokO7EgFgF7lja9rDm3S9rXJPNtsP2JC8MS8P2rylAuuVkZjZVdbXx7/mXJ+sswPl3Z/TFChKxTzTx0+h9xrMdieeCTYdOnzw/wD8QzD+SNwv8tnl4/14fsyF4YlOSpzYWilemja4BDTId/kSMJb45AO/zXLIiDazVJ++yn1xWe7XTcqxNtibG3yOFLFpOq29tyCecTSNNyyzXh1NJn+Vyk7/APp5GkP3qMISemEYD588d/6aN2sfLZhbEDEniBa52t4t8LQXAB2UHYED93wtgonIXoJbpL2ingDdRl0hI8rWfn8xg56jLpFZkzirC9I4qdox6Cxa2wtvbFXVQgVt7A26AgX+/wDtgyJlsx2uNgQNsDY0i2UGbZXSxRjuKmrbv45XMxQtIyxlBfz3sbn188ScPbPL4+8vlulRv4Sg3+mKIHJUmxueDhwS2BsxXoCecS3ZVF0q+3ndw3pssiINwpdwLn5D2xZnzBXyBc3jSOaMwd8iMniHA2PvjH6uUMpbUd72Dfji89k5qheyjUNXTnu5mJQMeIzY2semoHodjia2sLDoK+LMKeQ/8JooYpQQzhN336AdPfnBKS1MUACTGKNVsiqoG4PGFw0kpQbqRy912HSwOESwaD4C5cXDWvuDaxttf54NxDYkn71iZn0832sb4LiqZ4NRkYTl97SAXT6dbnr+uB52VlQx22F/GguW55tc/I48ykpGokB7tToB6Xt087/j1wAEfHPGC3hQoCzKVsffY7YV/wAQnaOy2QNw++31wJKjRlVEbBbfaG3PobjCoozrKu/dru19ZNyOh9egtb5jDAJeeoSNy7gqCQdFtiRtc22v09RgUTRhmBuC7HTqJIJ6783/AAw/GTFMdUwFr2aW5ubdR7X/AA8sM20yFU0aitzIF1fK5PH764QDgAUFVMrqdw6gg23N+u3764TYBu8kmur3sp8Qva4vb9Nr4GhLGVQrsqXLOzEXuL3Atxfn3v8AIinD62ZtQNtZCm5PNjufoPuwAeqCUhlcBHcMQDewPXnythCyMpjc1TtIbFVAFgN/zA3/ALY5Ihkqkl7x9Zj1F2YhQL7AgG2rYb22vtjzpTBX0xJLIq+JgxJY2I3BNtt97XHQ+YA1DPqYkAzX232UH9jk4ISBQigyPcDyH64EqFjd43u6MB4UsNPp4uT744Jaa3/UjHpa9v8AywbAZlW5XVUUHxBAlpCbJUxHVG3uf5TvwflfAqamCqvqSCLY7l+Z1mWNro5HUEFWjbdG91xL0kmRZvIsVYq5VUuy/wAeJrRMb7kg7L8/PG1EWRzq4Ma6d26Y4EdUOvR4SQPGMXan7EZPUUa2r6172OsyLYg9LcWw6vYPI4zZ0qXYDY97a48+MQ5RitxpMzsz6rh2twbA339cOx1ixrYuxJv/ACnrjS4OyWQoATl8cgG3jkY/ng6nyXJqdrw5VRgjqYQfvN8ZvPD4Uoy+mUx18SCwfgfZuLYMp6fMq/xUWWVtQvQxU7v7cA416hmpqBgY6OJGv9qFVQj2tbE3Hm8M0TAVk6MR9iVifuNxhrJFg00ZR2Y7MSzVLVGcxvG0ViKNwbk8eP8Ap42U73G9sXZIGLLo1XXxDUN1A9PK2LQ5jnW00McyBbFgACfMbfTn7sDiky4EOnfwAb+O7L9L/vpguwIWZgE1p3jK52V3sbW8+u37OECSJpQqGY3BJ4Ittte9h7e/OLJHRMNPwdbFKiG+llDE+5O529cB5rR1UzCWQEKoIaMKG1ccHc3seOm9sMCDMUayhFlGuw1kyjYA7ew/HHmJlOkMwIJVSF3I2tbpffEo9JTxRl5WkRFWxNgqIf1tvgNKaOV9UDgoyjUGsDo2I+R/PAAIIjqdi7eEX2J8PW/rt+NsLkjjWNmlVkBNlULsb7kg8bee/liWpaV3Z1khR4nS6pLYg3Bubfvrgioo4p0YBQQPFexBO3Q33OExkDIYYdAY2hLmNibEq2xAIvcH3P8Afz0axBhLICAxN0f18yd/rg2aDQyMsKM6qpiBumiwt045N/fDgNR4QJzKWF0B3uSfM+2JAioqS+uR0kbfngLt1Pz4x5oO8HeU8qBARpKtuLcWN7D2ucS8qRyqTIkSlNrWPTa4It1v7bYCvJrbuVYsf4eoMRYEG9ifvOHYAq0VTZVmSRUAIUKmlivt+l8J+HiVmDRO8dlJJbYEW5B33J623IwaBpBdVnR3F2SNbWHTbjbA9UDNLHTO8huCwd3+z1G3/bzfp54BAc9CCVaRtwSAjix+l7/u+KxVdoxHUypDAWjVyEbzF9jxic7UZ58DT9xHM3xE6BCVUL3SG4J8NueNxjPxTTAAANb/APQDFICGZrggA7db8Hzx1Ld0SVubceeLd2n7IT5VH8TRpNLRAeIHxNGdttuV3+X4VqaIoJI2UiojsNI3sDyLj0xrZFC8qz2uyhleklvHezROSVfpax6b4ueUduKOoCpmXeUkmlR3hXXGTwb23XgdD+eKGANHduCCNyzbMPTCFRrORpNjbxDkYGk0FG2QSxyxRyiVWjlUMjAixHocLjLsPtKw8ht6YxrL8yq8vJFLUyQhjul7ox25U7dBi75N26o59UWbRfDkN9tWYpe/1FvW+MJYUy1It4cKSGADDo1hjwKN167kdThKVMdVC0newsjX7ti2wHTceR/PHmjJe1/Ha5UG4xzzxOPBSkOgBdOl5Ftxa4wRFX1sTixEy3v/ABBc/W9xgEfw95VKt1H98OFkI8HJ64hOSK5JNc5gcD4iAo3AaPcbewB+mJGkrUlBelrEYJYmzhxa/UDje34AHnFbIA2I98NSrGxvezD+YbH6840WaS5FpLlDmk0u2iOSIX1DUOPW+31IwhpMvqZBI1OqOOCEIWw3vdeeb/PFRSrrYDdKnUObSDV9/P34Mhz1w0azQNoBtqjN7c22Pp/a2NFlTFVFhlgElUskE6yG4I1yAgkMDYgb22O3JuMOVve1ESo1DTFr371JLAX62v8Aff64jIamlnKiKqjM5BKn7BW+x2PG2Dw0wZ2WU6b3YMNZH5kfPGiYqBFoDHIZXUhgdR1uCilgBcAfLbe17kdcLWKRkdnjkAO3iSyb9fO344kErgukug0BtwNh6bHjHvjqGdWSRyt7qNYsQb+dsFWIg6yHXNJK6l5CLHciS/QhbkG9rkeVrDDJURU6HukjU8NwT53H39T6YsFVltFURfwq2ZWfbWLSEAeXl74iJ+ztag1JVQTqQFSWSRg4F9xuDc22388JxHZHxzQpMzhpA2/ebhTv5/3AHtgTNaynyjLZquoLrIoES7f9Zv5UubWB3J22FzgutyiqjbwERRRtp1G52+m4t6DFE7RU+c5xWlhleZNFASsIWnlKn/PduSfrbAkBAV9bLV1UtROFeQ3ZtP3AbcDy6YCM6knxJ8/9sTsHZ3PShLZLWaQb6mjFrHzJP44jWyPO0YoKNrKbfaj/AP6xaiFo2ZZoJTs6vfncG/zxQ+1fZN4XOYZHGLkkzQL4rG9yyX+8eu3li9RRsvicKCDcKPywzmSiRSfhWN9g4cXH6c4m3EGYTKXYOZFLHrquTcY9TanKwoocXJUNby9caNmvYiXMKaWSmRoqwkumy6ZD0U9b4z6rpHoamSlqY5IJ4m0yRyLZkPO/p5HGidokQp0IyyRDVbchd9vInDYQNUaY1UbbAew+/HSSwsC3iuLk7Y7IdgQbux8+PbDsKCMvzGuyuoWShqGic+FkG6sNuQdrbD6YtuQ9vJUl7rOYkngvYSCFSIxsPsgXI8zf5YprREPGSCNfFjfD7xppEZChwbMytaxP5DC2YG1ZdmFJnEBmo5o5IeugCy+hBA0+x9cIqMujPijDo19tN9x7HGKrI1NUNJTSSo24WWFyhtYW3Hvix5P24zbLk7qdxXwixtMbMo45HPz+uIeNMaZe5UqIGsygqt7ve17Y5rLCzKCeb4kstzSgzjLhVZe4dQtpAvMTW3Vr45LSQshu6AISTLc77X2A5xhLFT2KUiMPHh2wrQf5rDDjxLrYQyxtbk6rWw2QindiMZuLRViJIy6eKzDix3Bw7T1FRAGENQ8QPKg3X6HHDL4rc++OiVTYMcK64BkhT9oKynQfFQrUi4Bf7LKo8trYVBmNFUsUB+GctsJSF+l/yO3mcRhWNr2+YOENFotsPZt8WskiaJvRrZu5kBjdvtKLBrcEdL8/u2DYpasJGUmlV2K+JrSgDjjj5XHrisR1U1NdIpHA/pU7DfBQzmXUWeiVwL62VivT9j1xayIKJLtD2kkyjKDXSUombVpAExjDEkgdDb6C+M7rf8Su0E6aYFpKOI3t3SamG/8AU304GLD2xqosyyGohpSfiS8ZSBxZ2F99J42xRIOzOYSv/ECQxkjU5YsfkP741Uo0S7Bsw7RZ1mZJq81qZAf5S5UL9LDAGqoO95DfrqG+Lzl3ZEavBTyTyjlpRZR8thibHZupAFqFbehGE8vxE0WKKNpR4rAg2FttVuDz646BpiYRlldlsGYXtfyB64e8Xivvvvvjxc6yp0Jbi56X6/vri2kyyMLNSgtNXyubfzRjb9MQWe5LRZ2As41yKCsNalw8PWxVR4lvbwni5sRfFum0NJpWzXNiLi3GEPQQyFZEjdZbDxK5H1xn/RhVmLZ32frckqxTV8RCtvHKB4ZR5je/1xFPCSD3e7A2sOL/AJHG4ZpRT5pStR18EUtM53JiDOLnazA3B35ttjMO0fZ+fJZXaJzVUDJriqFWxRfJ9ravby4HGNIyTE9iAF1Oli21iLHjHmDKhsQwY7ht/rgpxIj65EBFtwTx52+7HHmFyFTSqdTigBJQh7x28IZha/TbcYbln1lLvchbMANj88JqqlTcghwenQYDRjqJBxSX0lsm8mzKuyipM9DKqsRZ0Zbq48mH6HGmHtRlb5XDUVNdFSPIpLU4u7ID1Kp7c7e+MdRmt9r64UpvqAN+NhhSimCZqGY/4hZdHqjoEragLuCwEasfUsWP/jiu13bzMqguKVYacE7EL3jfVvD9EGKqVIvc2v8Ayk3J+WCocrrXXUlLLuf5ksfpziGorkasunZ7tPHWgU9YVjq7bH7KSDzHkfT/AGFhgk70W1XF7A28uh63xn1J2drZipdQlyL94bWA6i2/4Yu2T0VekMcDSPUybAbeK31/HHPkUbuJab7JHVY7fLxcfLC1kdfssbnBtDkFVVv/ABRFCqfaN7kD0HU78XxLVdLk2QUyy1lPVVZkYKoVdW56WHA98THHJg2QNPQ1GYVIjp0SQqLseLD1NtsEVmXDLljfMKmlp4iSSzEkCw3vbnn54mMrzmonhX4PJhQQvKQjVN1JUEi+kC/T+a173G2IrOMpy7McxRs+zMlT4xS98YVHmxt4h9cbRxKtxWx/MsrpYoA0AqqmRhZEhKvruPM2A9ycLWn+DdRSZTA05AtLUGRQinkkk79dgPa3INgakgozS5SkNoo10rTt4ALbC/6eeBMwpqvMMjnp6iWOkqZFRRKg16DffSNjvxv+WKUEuAtiKcaq0STVjvWRIP4KVLJEL7E93c/K5JHng16R2dm75tzf/r2wLl1IaanjinkikqEv3kkcegsSeSN9/ngxo1LE7c/0NihHmiDlkDaix8SlzcHnbHdKxWbT4ASQdPWx2353wmN1m1MjP4P6VKA/XDvfKIxISFYmy3cXNzYC/Hl89uuGMUsSPEFkUMpsFF7/AHDCpKdgu51G10uOOoI6DHkAUAKSSLaiLm2HCxDAXuSTz+nriWrGiIkpJmYhZgvUEgufkT12PGIDN8qqJ7qiyMjswsCUK352/P164tsrNo8KHUBYK1gf0xHVq1bwAwPZi19Wjw7c3J9fQYycWnsDMrz3s+8chNEZFUqR3cjavHxdT1Fx78YptWkqzskrEspII1cWNvxBxuzUYdv4rokgIvpsN9/1G37Na7V9kanMo5Hy4xvOWDqi6VMhAtYk2HA23/LG0J9MhxfRlA28/nhSC5JJFvfBNZQVVDUvT11PLBMp3SVbEdPxwzpI6Y1vYg4pA2VcODWx0KCSeANyflhABxP9ksterzCOqKMIKdrmRSANe1hv6XJ9MTOWlWNclnyjLaahpUCJd2UFyQbk28vyxKC1roi/S4/tgijpfiJo0jDMz72Uarj2sfriRqqBlkZIacOVG4cgkHoGuQPlzxjh/lPc2SBIKKpqImkjjFgAQx21egxPUNFTU9LJHURghrGR45m9dtQGxwzQfFCAJXQRd4jg/wAFhYgbjbzFuo9r2xIUih4GMULCzFiVNwQTzf5+eNYxSArs1HmVR38WWT1NPGCqqs0/eam2LWLAsq6egPJ9Tif7OZeKTJbVgUValtUjeI3PDC+1yTzbEglOqoFUC/RiTffnj2HTDU6RVEQhkaQXuGNrex9fljTcRGxZnJPLNR01QEq4Yj3btbUQCRuBsSQOOl/LDuU5QtHGfiZ2qnZi7S1Kq19hsdvl8hhVPBDHVGUlftCwvbzHn1+uDFN4iTa+4A1bX6D2xQh4LHFYKoHQEHi3TDEgZnurtb0c8f7YUrL3ZCoLXuSNz8/ux0kFLFWB87cXt+/rgAb02ddgij7JH3/u+GlmjRQuljpFtrYII2KHUCegO7fphIgUgEs1zzzgEIYK66pJDdVBALEW8tsOLLqbVGC12A3W3nv683wC0pEaNZST5i/+2CqhyspUW2RjfrsoNva+GxjxlZQdOo35W3BwnR3iI8jtdfMjfp+n0wunQMNy3J6+Rx1SXUOxOxYBRsBhDOGO7hQygjddPHF+mBjB3iagpuw8QDagD1vggsSWJ3CgkA/XHYwFuF2ux4wgIxqJTL3j6QwFtgeL4V8MSArBVYHcE/TBckQDxkMwIGom/NgTY+mOgWpkcE7rxfbi+FVjIDtD2ay/PIoYq7v1mjc6amMksARupvtbj7vLGQdpsmOR59V5aZu97gjx20kggHcfPG69+/xcMIsFkBJO9xYdDgfMaGkrJI3rKWnqDG2pe+hR7H/uB8sUtiGjEMryHNc2UtltDNOg37xQFU+xYgH5Y1rs72OhyvIqdq+Yx1MxuYYrE6rHkjnYcYs1MBFSxzoo7x42uTva1rW+uFyoBGsm5b19TbBJWCQ3lojyyKRqWFO8ZSO/diX9vTDTUpPiAGrgvYgt79ep+WFwzM0jDZQupQF98KkbvJLNwOl8TpRQ1DAhj0qx8LA+Hg4d7pNaKZJCqjgLYev+2PJ4aRZByzlbdAL9Prh5bk8m9/P1w6QxWoCwUi44uMNs+42e/mOLfPCqpjBIAlvABa4vzthQAtbpYHnAIYBZ31N9gbgg8E/vjCQA5Otrgi425HphFdUNE1JTqq6ZpHDMb6gBo2H+o4VIW8J1nxMlwbW3uNvLjDAeRl1B9Icq4NmFwcJTWqASXsQbsvBNvu64bb+FEjA6mO5LdTY/oMIkkYaDc2dtJBNwB6X9zgEECwW692rHxC4vcH8/XCTLY2Avb/KccZd1a53BJHywOlioJUXI8z+uCwP/2Q=="/>
          <p:cNvSpPr>
            <a:spLocks noChangeAspect="1" noChangeArrowheads="1"/>
          </p:cNvSpPr>
          <p:nvPr/>
        </p:nvSpPr>
        <p:spPr bwMode="auto">
          <a:xfrm>
            <a:off x="63500" y="-638175"/>
            <a:ext cx="1743075" cy="1314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088" name="Picture 8" descr="https://encrypted-tbn2.google.com/images?q=tbn:ANd9GcS-ltISQUbWNlXdxSXjiOV9cVSSLvANhAwwILpz-iOrudhO0jQ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4107359"/>
            <a:ext cx="3390900" cy="2522041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-19050" y="0"/>
            <a:ext cx="9163050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The Rubber Ball Game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7" name="Zul8w1RYypk"/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28600" y="3421559"/>
            <a:ext cx="4572000" cy="3195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0968"/>
          </a:xfrm>
          <a:solidFill>
            <a:srgbClr val="FF1DB9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Olmec’s</a:t>
            </a:r>
            <a:r>
              <a:rPr lang="en-US" b="1" dirty="0" smtClean="0">
                <a:solidFill>
                  <a:schemeClr val="bg1"/>
                </a:solidFill>
              </a:rPr>
              <a:t> Legacy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657600" cy="4983163"/>
          </a:xfrm>
        </p:spPr>
        <p:txBody>
          <a:bodyPr/>
          <a:lstStyle/>
          <a:p>
            <a:r>
              <a:rPr lang="en-US" b="1" dirty="0" smtClean="0"/>
              <a:t>Cult of the jaguar</a:t>
            </a:r>
          </a:p>
          <a:p>
            <a:r>
              <a:rPr lang="en-US" b="1" dirty="0" smtClean="0"/>
              <a:t>Religious calendar</a:t>
            </a:r>
          </a:p>
          <a:p>
            <a:r>
              <a:rPr lang="en-US" b="1" dirty="0" smtClean="0"/>
              <a:t>Astronomy</a:t>
            </a:r>
          </a:p>
          <a:p>
            <a:r>
              <a:rPr lang="en-US" b="1" dirty="0" smtClean="0"/>
              <a:t>Trade </a:t>
            </a:r>
          </a:p>
          <a:p>
            <a:r>
              <a:rPr lang="en-US" b="1" dirty="0" smtClean="0"/>
              <a:t>Agriculture/Food technologies</a:t>
            </a:r>
          </a:p>
          <a:p>
            <a:r>
              <a:rPr lang="en-US" b="1" dirty="0" smtClean="0"/>
              <a:t>Hieroglyphic writing</a:t>
            </a:r>
            <a:endParaRPr lang="en-US" b="1" dirty="0"/>
          </a:p>
        </p:txBody>
      </p:sp>
      <p:pic>
        <p:nvPicPr>
          <p:cNvPr id="2050" name="Picture 2" descr="Olmec Rain God Evolu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143000"/>
            <a:ext cx="4276725" cy="463867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4114800" y="6003708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Olmec</a:t>
            </a:r>
            <a:r>
              <a:rPr lang="en-US" b="1" dirty="0" smtClean="0"/>
              <a:t> rain god at A.  Oaxaca, Central Mexico, and Maya regions from left to right.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 Maya, 200 BCE – 900 CE</a:t>
            </a:r>
            <a:endParaRPr lang="en-US" dirty="0"/>
          </a:p>
        </p:txBody>
      </p:sp>
      <p:pic>
        <p:nvPicPr>
          <p:cNvPr id="4" name="Picture 4" descr="https://encrypted-tbn0.google.com/images?q=tbn:ANd9GcSmTBx11kbmFG1FoHP5POEE_dydL9s6RgaSBGiM1Xw2Gj8FIsqq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8229600" cy="48768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1DB9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Regions of the Maya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Chiapas, Campeche, Tabasco, Quintana </a:t>
            </a:r>
            <a:r>
              <a:rPr lang="en-US" b="1" dirty="0" err="1" smtClean="0"/>
              <a:t>Roo</a:t>
            </a:r>
            <a:r>
              <a:rPr lang="en-US" b="1" dirty="0" smtClean="0"/>
              <a:t>, Yucatan peninsula (Southern Mexico)</a:t>
            </a:r>
          </a:p>
          <a:p>
            <a:r>
              <a:rPr lang="en-US" b="1" dirty="0" smtClean="0"/>
              <a:t>Guatemala</a:t>
            </a:r>
          </a:p>
          <a:p>
            <a:r>
              <a:rPr lang="en-US" b="1" dirty="0" smtClean="0"/>
              <a:t>Honduras</a:t>
            </a:r>
          </a:p>
          <a:p>
            <a:r>
              <a:rPr lang="en-US" b="1" dirty="0" smtClean="0"/>
              <a:t>Belize</a:t>
            </a:r>
          </a:p>
          <a:p>
            <a:r>
              <a:rPr lang="en-US" b="1" dirty="0" smtClean="0"/>
              <a:t>El Salvador</a:t>
            </a:r>
            <a:endParaRPr lang="en-US" b="1" dirty="0"/>
          </a:p>
        </p:txBody>
      </p:sp>
      <p:pic>
        <p:nvPicPr>
          <p:cNvPr id="4" name="Picture 8" descr="https://encrypted-tbn3.google.com/images?q=tbn:ANd9GcSE8uoBUny7MT5gUcNAp42KrIPnWVVkK6Qg40q2tedjUXno-I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581400"/>
            <a:ext cx="2628900" cy="281054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5" name="Picture 6" descr="https://encrypted-tbn2.google.com/images?q=tbn:ANd9GcQ0KBQLKv4dyTE0T6HzIQwM0I7uDKCm_AwPITUTA-Z0zGbitOG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5550" y="2993064"/>
            <a:ext cx="2533650" cy="249333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Characteristics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914400"/>
            <a:ext cx="8229600" cy="4525963"/>
          </a:xfrm>
        </p:spPr>
        <p:txBody>
          <a:bodyPr/>
          <a:lstStyle/>
          <a:p>
            <a:r>
              <a:rPr lang="en-US" b="1" dirty="0" smtClean="0"/>
              <a:t>No central government</a:t>
            </a:r>
          </a:p>
          <a:p>
            <a:r>
              <a:rPr lang="en-US" b="1" dirty="0" smtClean="0"/>
              <a:t>Roughly 50 independent city-states in </a:t>
            </a:r>
            <a:r>
              <a:rPr lang="en-US" b="1" dirty="0"/>
              <a:t>c</a:t>
            </a:r>
            <a:r>
              <a:rPr lang="en-US" b="1" dirty="0" smtClean="0"/>
              <a:t>onstant competition</a:t>
            </a:r>
          </a:p>
        </p:txBody>
      </p:sp>
      <p:pic>
        <p:nvPicPr>
          <p:cNvPr id="22530" name="Picture 2" descr="http://www.div1grade7.com/studentp/karlrick/website/Pictures/artworks%20and%20sculpture/2.8mill%20maya%20art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2975" y="2887663"/>
            <a:ext cx="7239000" cy="34671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1DB9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Tikal, 250 – 900 C.E.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9718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Guatemala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Established around </a:t>
            </a:r>
            <a:r>
              <a:rPr lang="en-US" b="1" dirty="0" smtClean="0"/>
              <a:t>250 </a:t>
            </a:r>
            <a:r>
              <a:rPr lang="en-US" b="1" dirty="0" smtClean="0"/>
              <a:t>CE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50,000 – 100,000</a:t>
            </a:r>
            <a:r>
              <a:rPr lang="en-US" b="1" dirty="0" smtClean="0"/>
              <a:t> </a:t>
            </a:r>
            <a:r>
              <a:rPr lang="en-US" b="1" dirty="0" smtClean="0"/>
              <a:t>people </a:t>
            </a:r>
            <a:endParaRPr lang="en-US" b="1" dirty="0"/>
          </a:p>
        </p:txBody>
      </p:sp>
      <p:pic>
        <p:nvPicPr>
          <p:cNvPr id="4" name="Picture 4" descr="https://encrypted-tbn1.google.com/images?q=tbn:ANd9GcSkd39UYpZ_n6KgHiFFgyPX7Gbhkm8GbuRnIvyahEkXl5rwjjJ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554163"/>
            <a:ext cx="5029200" cy="4572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t0.gstatic.com/images?q=tbn:ANd9GcR6BnRnGVgs1JZCJSiDalreML5DSeTnV-t8ol1jJyTz-f3Jh-1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87482"/>
            <a:ext cx="3200400" cy="31242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pic>
        <p:nvPicPr>
          <p:cNvPr id="16388" name="Picture 4" descr="http://t3.gstatic.com/images?q=tbn:ANd9GcRw-uENz0IUQG4vLF8WSFVBclceiAOrbPz_pKkeNkQrZDmE6uk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455" y="3886200"/>
            <a:ext cx="4114800" cy="2667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16390" name="Picture 6" descr="http://t1.gstatic.com/images?q=tbn:ANd9GcTxZULTocPa8W8jvRmnXA3S8bP6fT9qsvUUekKTvNdt381iIYuRvQ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3055" y="4000500"/>
            <a:ext cx="3695700" cy="24384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pic>
        <p:nvPicPr>
          <p:cNvPr id="5" name="jweF9lop1HY"/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904329" y="363682"/>
            <a:ext cx="4929369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1DB9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Climbing a Temple in </a:t>
            </a:r>
            <a:r>
              <a:rPr lang="en-US" b="1" dirty="0" err="1" smtClean="0">
                <a:solidFill>
                  <a:schemeClr val="bg1"/>
                </a:solidFill>
              </a:rPr>
              <a:t>Chichen</a:t>
            </a:r>
            <a:r>
              <a:rPr lang="en-US" b="1" dirty="0" smtClean="0">
                <a:solidFill>
                  <a:schemeClr val="bg1"/>
                </a:solidFill>
              </a:rPr>
              <a:t> Itza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19200"/>
            <a:ext cx="6629400" cy="5181600"/>
          </a:xfrm>
          <a:prstGeom prst="rect">
            <a:avLst/>
          </a:prstGeom>
          <a:ln w="76200">
            <a:solidFill>
              <a:srgbClr val="B715A0"/>
            </a:solidFill>
          </a:ln>
        </p:spPr>
      </p:pic>
    </p:spTree>
    <p:extLst>
      <p:ext uri="{BB962C8B-B14F-4D97-AF65-F5344CB8AC3E}">
        <p14:creationId xmlns:p14="http://schemas.microsoft.com/office/powerpoint/2010/main" val="350014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Writing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0818"/>
            <a:ext cx="5334000" cy="20574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90% of the symbols have been defined</a:t>
            </a:r>
          </a:p>
          <a:p>
            <a:r>
              <a:rPr lang="en-US" b="1" dirty="0"/>
              <a:t>B</a:t>
            </a:r>
            <a:r>
              <a:rPr lang="en-US" b="1" dirty="0" smtClean="0"/>
              <a:t>ark paper books</a:t>
            </a:r>
          </a:p>
          <a:p>
            <a:r>
              <a:rPr lang="en-US" b="1" dirty="0" smtClean="0"/>
              <a:t>Most destroyed during colonial period</a:t>
            </a:r>
            <a:endParaRPr lang="en-US" b="1" dirty="0"/>
          </a:p>
        </p:txBody>
      </p:sp>
      <p:pic>
        <p:nvPicPr>
          <p:cNvPr id="10244" name="Picture 4" descr="http://www.bmaf.org/files/image/Screen%20shot%202009-12-10%20at%201_30_00%20PM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581400"/>
            <a:ext cx="4114800" cy="2905125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pic>
        <p:nvPicPr>
          <p:cNvPr id="10248" name="Picture 8" descr="http://t1.gstatic.com/images?q=tbn:ANd9GcSn0HaOx21x1s5fRLZD1o1IMHW8JSpzTlqHCYph0CIV2fFI9mw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05500" y="1524000"/>
            <a:ext cx="2933700" cy="2514600"/>
          </a:xfrm>
          <a:prstGeom prst="rect">
            <a:avLst/>
          </a:prstGeom>
          <a:noFill/>
          <a:ln w="76200">
            <a:solidFill>
              <a:srgbClr val="D60093"/>
            </a:solidFill>
          </a:ln>
        </p:spPr>
      </p:pic>
      <p:pic>
        <p:nvPicPr>
          <p:cNvPr id="6" name="Picture 2" descr="http://4.bp.blogspot.com/-u7CXuK-09IY/T8E2f0q3rnI/AAAAAAAANNw/INhvFe64Lh8/s320/Eclipse+Tables+du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81400"/>
            <a:ext cx="3276600" cy="2938534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FF1DB9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Mayan Society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b="1" dirty="0" err="1" smtClean="0"/>
              <a:t>Ahau</a:t>
            </a:r>
            <a:r>
              <a:rPr lang="en-US" b="1" dirty="0" smtClean="0"/>
              <a:t> (king)</a:t>
            </a:r>
          </a:p>
          <a:p>
            <a:r>
              <a:rPr lang="en-US" b="1" dirty="0" smtClean="0"/>
              <a:t>Tribute system</a:t>
            </a:r>
          </a:p>
          <a:p>
            <a:r>
              <a:rPr lang="en-US" b="1" dirty="0" smtClean="0"/>
              <a:t>Strict gender roles</a:t>
            </a:r>
          </a:p>
          <a:p>
            <a:r>
              <a:rPr lang="en-US" b="1" dirty="0" smtClean="0"/>
              <a:t>Monogamy vs. 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plural marriages</a:t>
            </a:r>
          </a:p>
          <a:p>
            <a:r>
              <a:rPr lang="en-US" b="1" dirty="0" smtClean="0"/>
              <a:t>Extended families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1371600"/>
            <a:ext cx="2333625" cy="196215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75" y="3634581"/>
            <a:ext cx="4038600" cy="2743200"/>
          </a:xfrm>
          <a:prstGeom prst="rect">
            <a:avLst/>
          </a:prstGeom>
          <a:ln w="76200">
            <a:solidFill>
              <a:srgbClr val="FF1DB9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Mayan Bloodletting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590800" cy="4525963"/>
          </a:xfrm>
        </p:spPr>
        <p:txBody>
          <a:bodyPr/>
          <a:lstStyle/>
          <a:p>
            <a:r>
              <a:rPr lang="en-US" b="1" dirty="0" smtClean="0"/>
              <a:t>Each day + special occasions</a:t>
            </a:r>
          </a:p>
          <a:p>
            <a:r>
              <a:rPr lang="en-US" b="1" dirty="0" err="1" smtClean="0"/>
              <a:t>Cenote</a:t>
            </a:r>
            <a:endParaRPr lang="en-US" b="1" dirty="0" smtClean="0"/>
          </a:p>
          <a:p>
            <a:r>
              <a:rPr lang="en-US" b="1" dirty="0" smtClean="0"/>
              <a:t>Ear piercings</a:t>
            </a:r>
            <a:endParaRPr lang="en-US" b="1" dirty="0"/>
          </a:p>
        </p:txBody>
      </p:sp>
      <p:pic>
        <p:nvPicPr>
          <p:cNvPr id="5" name="Picture 2" descr="http://kyle-history.wikispaces.com/file/view/mayan_riviera_cave_diving.jpg/295681696/mayan_riviera_cave_div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881" y="1295400"/>
            <a:ext cx="4191000" cy="2895600"/>
          </a:xfrm>
          <a:prstGeom prst="rect">
            <a:avLst/>
          </a:prstGeom>
          <a:noFill/>
          <a:ln w="76200">
            <a:solidFill>
              <a:srgbClr val="FF1DB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encrypted-tbn3.google.com/images?q=tbn:ANd9GcTieAqSBcdIKuYdwXCDOvya5OD_JpWfZHefnDKiEbTDCKqru-Ke5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3339528"/>
            <a:ext cx="3028133" cy="318220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7" name="Picture 2" descr="http://farm1.static.flickr.com/160/384734527_4d5eec7e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321" y="3792668"/>
            <a:ext cx="2570186" cy="25527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34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1DB9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What happened?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928" y="1447800"/>
            <a:ext cx="8229600" cy="4525963"/>
          </a:xfrm>
        </p:spPr>
        <p:txBody>
          <a:bodyPr/>
          <a:lstStyle/>
          <a:p>
            <a:r>
              <a:rPr lang="en-US" b="1" dirty="0" smtClean="0"/>
              <a:t>Collapse of city-states began in 800 CE</a:t>
            </a:r>
          </a:p>
          <a:p>
            <a:r>
              <a:rPr lang="en-US" b="1" dirty="0" smtClean="0"/>
              <a:t>12 million people in 700 CE</a:t>
            </a:r>
          </a:p>
          <a:p>
            <a:r>
              <a:rPr lang="en-US" b="1" dirty="0" smtClean="0"/>
              <a:t>Population drops to 2 million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581399"/>
            <a:ext cx="7010400" cy="300196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317</Words>
  <Application>Microsoft Office PowerPoint</Application>
  <PresentationFormat>On-screen Show (4:3)</PresentationFormat>
  <Paragraphs>95</Paragraphs>
  <Slides>19</Slides>
  <Notes>19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Ancient Mesoamerican Civilizations</vt:lpstr>
      <vt:lpstr>Olmec, 1500 BCE – 400 BCE</vt:lpstr>
      <vt:lpstr>What is a “civilization”?</vt:lpstr>
      <vt:lpstr>Who are the Olmec?</vt:lpstr>
      <vt:lpstr>Olmec Religion</vt:lpstr>
      <vt:lpstr>Olmec Heads</vt:lpstr>
      <vt:lpstr>Olmec Trade</vt:lpstr>
      <vt:lpstr>PowerPoint Presentation</vt:lpstr>
      <vt:lpstr>Olmec’s Legacy </vt:lpstr>
      <vt:lpstr>The Maya, 200 BCE – 900 CE</vt:lpstr>
      <vt:lpstr>Regions of the Maya</vt:lpstr>
      <vt:lpstr>Characteristics</vt:lpstr>
      <vt:lpstr>Tikal, 250 – 900 C.E.</vt:lpstr>
      <vt:lpstr>PowerPoint Presentation</vt:lpstr>
      <vt:lpstr>Climbing a Temple in Chichen Itza</vt:lpstr>
      <vt:lpstr>Writing</vt:lpstr>
      <vt:lpstr>Mayan Society</vt:lpstr>
      <vt:lpstr>Mayan Bloodletting</vt:lpstr>
      <vt:lpstr>What happened?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Olmec, 1500 BCE – 400 BCE</dc:title>
  <dc:creator>sabrina</dc:creator>
  <cp:lastModifiedBy>Sabrina Sanchez</cp:lastModifiedBy>
  <cp:revision>24</cp:revision>
  <dcterms:created xsi:type="dcterms:W3CDTF">2013-07-08T03:31:12Z</dcterms:created>
  <dcterms:modified xsi:type="dcterms:W3CDTF">2014-07-09T20:51:40Z</dcterms:modified>
</cp:coreProperties>
</file>