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6" r:id="rId9"/>
    <p:sldId id="264" r:id="rId10"/>
    <p:sldId id="265" r:id="rId11"/>
    <p:sldId id="262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5FF35F"/>
    <a:srgbClr val="48FAFA"/>
    <a:srgbClr val="FF8447"/>
    <a:srgbClr val="FF6147"/>
    <a:srgbClr val="FF725B"/>
    <a:srgbClr val="FF9583"/>
    <a:srgbClr val="FF99CC"/>
    <a:srgbClr val="4DD9F5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6" d="100"/>
          <a:sy n="36" d="100"/>
        </p:scale>
        <p:origin x="60" y="7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26941E-0DFD-473A-8490-23FFD71ADF65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E32FED-9BD1-47A7-8BEC-2A2D44A3A5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002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32FED-9BD1-47A7-8BEC-2A2D44A3A57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329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32FED-9BD1-47A7-8BEC-2A2D44A3A57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799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32FED-9BD1-47A7-8BEC-2A2D44A3A57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551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32FED-9BD1-47A7-8BEC-2A2D44A3A57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0925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32FED-9BD1-47A7-8BEC-2A2D44A3A57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4016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ACEC0-19D9-4168-A995-EC9B104A879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045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32FED-9BD1-47A7-8BEC-2A2D44A3A57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0936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ACEC0-19D9-4168-A995-EC9B104A879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8150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ACEC0-19D9-4168-A995-EC9B104A879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0921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ACEC0-19D9-4168-A995-EC9B104A879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8590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32FED-9BD1-47A7-8BEC-2A2D44A3A57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070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FDA8C-8097-40C3-A1DC-0BF01EE40F3E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4268C-EDD7-4543-96E1-1E0A80D25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FDA8C-8097-40C3-A1DC-0BF01EE40F3E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4268C-EDD7-4543-96E1-1E0A80D25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FDA8C-8097-40C3-A1DC-0BF01EE40F3E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4268C-EDD7-4543-96E1-1E0A80D25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FDA8C-8097-40C3-A1DC-0BF01EE40F3E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4268C-EDD7-4543-96E1-1E0A80D25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FDA8C-8097-40C3-A1DC-0BF01EE40F3E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4268C-EDD7-4543-96E1-1E0A80D25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FDA8C-8097-40C3-A1DC-0BF01EE40F3E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4268C-EDD7-4543-96E1-1E0A80D25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FDA8C-8097-40C3-A1DC-0BF01EE40F3E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4268C-EDD7-4543-96E1-1E0A80D25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FDA8C-8097-40C3-A1DC-0BF01EE40F3E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4268C-EDD7-4543-96E1-1E0A80D25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FDA8C-8097-40C3-A1DC-0BF01EE40F3E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4268C-EDD7-4543-96E1-1E0A80D25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FDA8C-8097-40C3-A1DC-0BF01EE40F3E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4268C-EDD7-4543-96E1-1E0A80D25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FDA8C-8097-40C3-A1DC-0BF01EE40F3E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4268C-EDD7-4543-96E1-1E0A80D25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FDA8C-8097-40C3-A1DC-0BF01EE40F3E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74268C-EDD7-4543-96E1-1E0A80D25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le:De_Bry_1c.JP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hyperlink" Target="http://en.wikipedia.org/wiki/File:Bartolomedelascasas.jpg" TargetMode="Externa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90600"/>
          </a:xfrm>
          <a:solidFill>
            <a:srgbClr val="48FAFA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Columbus &amp; the Caribbean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4340" name="Picture 4" descr="https://encrypted-tbn1.google.com/images?q=tbn:ANd9GcR6LzC7Ok0rI6hE94ATIgzz1mO0c9alXgMN5LOz0Nr_o5XlpbINW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447800"/>
            <a:ext cx="3810000" cy="4953000"/>
          </a:xfrm>
          <a:prstGeom prst="rect">
            <a:avLst/>
          </a:prstGeom>
          <a:noFill/>
          <a:ln w="76200">
            <a:solidFill>
              <a:srgbClr val="FFFF66"/>
            </a:solidFill>
          </a:ln>
        </p:spPr>
      </p:pic>
      <p:pic>
        <p:nvPicPr>
          <p:cNvPr id="4" name="Picture 4" descr="https://encrypted-tbn1.google.com/images?q=tbn:ANd9GcSRNO6UA8JGM0BcSUAPEz1bdY0QyvSJrJ8PWtkLtDOqeQ9w-zEk0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399" y="1447800"/>
            <a:ext cx="4114801" cy="49530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48FAFA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Who was Columbus?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6926"/>
            <a:ext cx="3886200" cy="4525963"/>
          </a:xfrm>
        </p:spPr>
        <p:txBody>
          <a:bodyPr/>
          <a:lstStyle/>
          <a:p>
            <a:r>
              <a:rPr lang="en-US" b="1" dirty="0" smtClean="0"/>
              <a:t>Born in Genoa, Italy around 1451</a:t>
            </a:r>
          </a:p>
          <a:p>
            <a:r>
              <a:rPr lang="en-US" b="1" dirty="0" smtClean="0"/>
              <a:t>Experienced sailor who worked with Portuguese traders</a:t>
            </a:r>
          </a:p>
          <a:p>
            <a:r>
              <a:rPr lang="en-US" b="1" dirty="0" smtClean="0"/>
              <a:t>May have been Jewish</a:t>
            </a:r>
          </a:p>
          <a:p>
            <a:r>
              <a:rPr lang="en-US" b="1" dirty="0" smtClean="0"/>
              <a:t>Devout Catholic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12290" name="Picture 2" descr="https://encrypted-tbn3.google.com/images?q=tbn:ANd9GcT0zpOPwTDy26dWzP1qkl8TygTdtKNBy3PKeOiSfCJR0ZeYwWEQ3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199866"/>
            <a:ext cx="3733800" cy="25908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  <p:pic>
        <p:nvPicPr>
          <p:cNvPr id="12292" name="Picture 4" descr="https://encrypted-tbn1.google.com/images?q=tbn:ANd9GcTDjHgl5jmDA9CiLOkLskHrgz1k5H-mfnzP-C-IaKlDikXIx2p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71975" y="4114800"/>
            <a:ext cx="3781425" cy="2447926"/>
          </a:xfrm>
          <a:prstGeom prst="rect">
            <a:avLst/>
          </a:prstGeom>
          <a:noFill/>
          <a:ln w="76200">
            <a:solidFill>
              <a:srgbClr val="FFFF66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48FAFA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Marco Polo’s Image of Asia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242" name="Picture 2" descr="https://encrypted-tbn3.google.com/images?q=tbn:ANd9GcRYNg1QOx7tqFIjAFw_-A5g4xrFNLsDinDAZjwtbWMU9eQyhTS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219200"/>
            <a:ext cx="5105400" cy="51816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  <p:pic>
        <p:nvPicPr>
          <p:cNvPr id="10244" name="Picture 4" descr="https://encrypted-tbn2.google.com/images?q=tbn:ANd9GcS2aXy44E15LPHM78x3Zez9ov_mQUGRxvW0rfLohMK-f3AHRNvvl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1676400"/>
            <a:ext cx="2971800" cy="4267200"/>
          </a:xfrm>
          <a:prstGeom prst="rect">
            <a:avLst/>
          </a:prstGeom>
          <a:noFill/>
          <a:ln w="76200">
            <a:solidFill>
              <a:srgbClr val="FFFF66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48FAFA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Columbus Sets Sail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23951"/>
            <a:ext cx="4495800" cy="54864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Denied funding by Portugal, France, &amp; England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Queen Isabel and King Ferdinand had the right to rule any land found by Columbus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3 ships funded for exploratory mission to find a faster route to Asia</a:t>
            </a:r>
          </a:p>
        </p:txBody>
      </p:sp>
      <p:pic>
        <p:nvPicPr>
          <p:cNvPr id="8196" name="Picture 4" descr="https://encrypted-tbn1.google.com/images?q=tbn:ANd9GcRWiDJ4eis2VdhmGDjhErF_cLwLhrh4qc04V4Do81UwR_NlVNz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219200"/>
            <a:ext cx="3276600" cy="25146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  <p:pic>
        <p:nvPicPr>
          <p:cNvPr id="8198" name="Picture 6" descr="https://encrypted-tbn0.google.com/images?q=tbn:ANd9GcSG-QeX0-nxiYsa6nXT0ASzVZcJJNY_yfsJW9roGpFwsqTFOyn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42285" y="4191000"/>
            <a:ext cx="3396865" cy="2419351"/>
          </a:xfrm>
          <a:prstGeom prst="rect">
            <a:avLst/>
          </a:prstGeom>
          <a:noFill/>
          <a:ln w="76200">
            <a:solidFill>
              <a:srgbClr val="FFFF66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rgbClr val="48FAFA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Niña, </a:t>
            </a:r>
            <a:r>
              <a:rPr lang="en-US" b="1" dirty="0" err="1" smtClean="0">
                <a:solidFill>
                  <a:schemeClr val="bg1"/>
                </a:solidFill>
              </a:rPr>
              <a:t>Pinta</a:t>
            </a:r>
            <a:r>
              <a:rPr lang="en-US" b="1" dirty="0" smtClean="0">
                <a:solidFill>
                  <a:schemeClr val="bg1"/>
                </a:solidFill>
              </a:rPr>
              <a:t>, Santa Maria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6146" name="Picture 2" descr="https://encrypted-tbn2.google.com/images?q=tbn:ANd9GcRTb4S6_zkI3TX6Dpm26ivLfA6erEdXNkcaPAG9JGOh3gX6EAY23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752600"/>
            <a:ext cx="2724150" cy="373380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  <p:pic>
        <p:nvPicPr>
          <p:cNvPr id="6148" name="Picture 4" descr="https://encrypted-tbn3.google.com/images?q=tbn:ANd9GcS2M7_bo_5qxXUkS8DC8_NBuzJTP_7PSpYl9zBO3AP80vEZjZp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1524000"/>
            <a:ext cx="5238748" cy="5029201"/>
          </a:xfrm>
          <a:prstGeom prst="rect">
            <a:avLst/>
          </a:prstGeom>
          <a:noFill/>
          <a:ln w="76200">
            <a:solidFill>
              <a:srgbClr val="FFFF66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48FAFA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Who did Columbus Encounter?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4191000" cy="4221163"/>
          </a:xfrm>
        </p:spPr>
        <p:txBody>
          <a:bodyPr/>
          <a:lstStyle/>
          <a:p>
            <a:r>
              <a:rPr lang="en-US" b="1" dirty="0" err="1" smtClean="0"/>
              <a:t>Taino</a:t>
            </a:r>
            <a:r>
              <a:rPr lang="en-US" b="1" dirty="0" smtClean="0"/>
              <a:t> and the </a:t>
            </a:r>
            <a:r>
              <a:rPr lang="en-US" b="1" dirty="0" err="1" smtClean="0"/>
              <a:t>Carib</a:t>
            </a:r>
            <a:endParaRPr lang="en-US" b="1" dirty="0" smtClean="0"/>
          </a:p>
          <a:p>
            <a:r>
              <a:rPr lang="en-US" b="1" dirty="0" smtClean="0"/>
              <a:t>Landed first in the Bahamas</a:t>
            </a:r>
            <a:endParaRPr lang="en-US" b="1" dirty="0" smtClean="0"/>
          </a:p>
          <a:p>
            <a:r>
              <a:rPr lang="en-US" b="1" dirty="0" smtClean="0"/>
              <a:t>Noticed the </a:t>
            </a:r>
            <a:r>
              <a:rPr lang="en-US" b="1" dirty="0" err="1" smtClean="0"/>
              <a:t>Taino’s</a:t>
            </a:r>
            <a:r>
              <a:rPr lang="en-US" b="1" dirty="0" smtClean="0"/>
              <a:t> gold jewelry on Hispaniola</a:t>
            </a:r>
            <a:endParaRPr lang="en-US" b="1" dirty="0" smtClean="0"/>
          </a:p>
        </p:txBody>
      </p:sp>
      <p:pic>
        <p:nvPicPr>
          <p:cNvPr id="10256" name="Picture 16" descr="http://www.flmnh.ufl.edu/caribarch/images/fa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219200"/>
            <a:ext cx="3562350" cy="2971800"/>
          </a:xfrm>
          <a:prstGeom prst="rect">
            <a:avLst/>
          </a:prstGeom>
          <a:noFill/>
          <a:ln w="57150">
            <a:solidFill>
              <a:srgbClr val="FFFF66"/>
            </a:solidFill>
          </a:ln>
        </p:spPr>
      </p:pic>
      <p:pic>
        <p:nvPicPr>
          <p:cNvPr id="10258" name="Picture 18" descr="https://encrypted-tbn2.google.com/images?q=tbn:ANd9GcRXA4UgrjQTusQzoQY0gYji20xtNbM2xRk_DDPHWJdu_S-jRDELD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4572000"/>
            <a:ext cx="3733800" cy="1981200"/>
          </a:xfrm>
          <a:prstGeom prst="rect">
            <a:avLst/>
          </a:prstGeom>
          <a:noFill/>
          <a:ln w="57150">
            <a:solidFill>
              <a:srgbClr val="FFFF66"/>
            </a:solidFill>
          </a:ln>
        </p:spPr>
      </p:pic>
      <p:pic>
        <p:nvPicPr>
          <p:cNvPr id="10260" name="Picture 20" descr="https://encrypted-tbn1.google.com/images?q=tbn:ANd9GcSnxAHKSNCxsABSdbPEZ08asL86S1Bp-3_DLzpYn44Dfr4pquApOQ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4572000"/>
            <a:ext cx="3657600" cy="20574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encrypted-tbn3.google.com/images?q=tbn:ANd9GcR8cGBBGnQBfNtQVQJ0FHcvuCwWaQTcp2BlWVrkTHG6DE4lU_w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457200"/>
            <a:ext cx="3886200" cy="4191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</p:pic>
      <p:pic>
        <p:nvPicPr>
          <p:cNvPr id="6" name="Picture 5" descr="https://encrypted-tbn1.google.com/images?q=tbn:ANd9GcR6LzC7Ok0rI6hE94ATIgzz1mO0c9alXgMN5LOz0Nr_o5XlpbINW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0400" y="2895600"/>
            <a:ext cx="4419600" cy="35052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pic>
        <p:nvPicPr>
          <p:cNvPr id="4100" name="Picture 4" descr="https://encrypted-tbn1.google.com/images?q=tbn:ANd9GcQ39CbxAGWYiJEBbL3lHqeCQwQPfFWBhKu4iH8sYnzlXPQP8vk5i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838200"/>
            <a:ext cx="4114800" cy="2543735"/>
          </a:xfrm>
          <a:prstGeom prst="rect">
            <a:avLst/>
          </a:prstGeom>
          <a:noFill/>
          <a:ln w="57150">
            <a:solidFill>
              <a:srgbClr val="FFFF66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48FAFA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The Columbian Exchange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43000"/>
            <a:ext cx="8305800" cy="5410200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48FAFA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The “Great Dying”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r>
              <a:rPr lang="en-US" b="1" dirty="0" smtClean="0"/>
              <a:t>About 95% of the Caribbean Indians died in the first 25 years of Spanish contact</a:t>
            </a:r>
            <a:endParaRPr lang="en-US" b="1" dirty="0"/>
          </a:p>
        </p:txBody>
      </p:sp>
      <p:pic>
        <p:nvPicPr>
          <p:cNvPr id="6146" name="Picture 2" descr="https://encrypted-tbn0.google.com/images?q=tbn:ANd9GcSnnfxV8SROCA8dS2TWBJcRmLwZpXfnRbzRFhjzzSSO0qZerX8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438400"/>
            <a:ext cx="4114800" cy="37338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57200" y="6248400"/>
            <a:ext cx="2970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Illustration by Theodor de </a:t>
            </a:r>
            <a:r>
              <a:rPr lang="en-US" dirty="0" err="1" smtClean="0"/>
              <a:t>Bry</a:t>
            </a:r>
            <a:endParaRPr lang="en-US" dirty="0"/>
          </a:p>
        </p:txBody>
      </p:sp>
      <p:pic>
        <p:nvPicPr>
          <p:cNvPr id="1026" name="Picture 2" descr="C:\Users\sabrina\Desktop\220px-FlorentineCodex_BK12_F54_smallpox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2438400"/>
            <a:ext cx="3990447" cy="3733800"/>
          </a:xfrm>
          <a:prstGeom prst="rect">
            <a:avLst/>
          </a:prstGeom>
          <a:noFill/>
          <a:ln w="76200">
            <a:solidFill>
              <a:srgbClr val="FFFF66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5486400" y="6248400"/>
            <a:ext cx="1775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Florentine Codex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6068"/>
          </a:xfrm>
          <a:solidFill>
            <a:srgbClr val="48FAFA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Changes in Hispaniola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5334000" cy="5410200"/>
          </a:xfrm>
        </p:spPr>
        <p:txBody>
          <a:bodyPr>
            <a:normAutofit/>
          </a:bodyPr>
          <a:lstStyle/>
          <a:p>
            <a:r>
              <a:rPr lang="en-US" b="1" dirty="0" smtClean="0"/>
              <a:t>First Royal Governor Fray </a:t>
            </a:r>
            <a:r>
              <a:rPr lang="en-US" b="1" dirty="0" err="1" smtClean="0"/>
              <a:t>Ovando</a:t>
            </a:r>
            <a:r>
              <a:rPr lang="en-US" b="1" dirty="0" smtClean="0"/>
              <a:t> established </a:t>
            </a:r>
            <a:r>
              <a:rPr lang="en-US" b="1" i="1" dirty="0" err="1" smtClean="0"/>
              <a:t>repartimiento</a:t>
            </a:r>
            <a:r>
              <a:rPr lang="en-US" b="1" dirty="0" smtClean="0"/>
              <a:t> system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African slaves brought for labor in 1505 &amp; 1518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Bartolome de </a:t>
            </a:r>
            <a:r>
              <a:rPr lang="en-US" b="1" dirty="0" err="1" smtClean="0"/>
              <a:t>las</a:t>
            </a:r>
            <a:r>
              <a:rPr lang="en-US" b="1" dirty="0" smtClean="0"/>
              <a:t> Casas, </a:t>
            </a:r>
            <a:r>
              <a:rPr lang="en-US" b="1" i="1" dirty="0" smtClean="0"/>
              <a:t>The Destruction of the Indies</a:t>
            </a:r>
            <a:r>
              <a:rPr lang="en-US" b="1" dirty="0"/>
              <a:t>,</a:t>
            </a:r>
            <a:r>
              <a:rPr lang="en-US" b="1" dirty="0" smtClean="0"/>
              <a:t> 1552</a:t>
            </a:r>
            <a:endParaRPr lang="en-US" b="1" i="1" dirty="0"/>
          </a:p>
        </p:txBody>
      </p:sp>
      <p:pic>
        <p:nvPicPr>
          <p:cNvPr id="2050" name="Picture 2" descr="http://upload.wikimedia.org/wikipedia/commons/thumb/1/16/De_Bry_1c.JPG/250px-De_Bry_1c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199" y="4160308"/>
            <a:ext cx="3111689" cy="2134177"/>
          </a:xfrm>
          <a:prstGeom prst="rect">
            <a:avLst/>
          </a:prstGeom>
          <a:noFill/>
          <a:ln w="57150">
            <a:solidFill>
              <a:srgbClr val="FFFF66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876800" y="6372803"/>
            <a:ext cx="3955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Theodor de </a:t>
            </a:r>
            <a:r>
              <a:rPr lang="en-US" dirty="0" err="1" smtClean="0"/>
              <a:t>Bry’s</a:t>
            </a:r>
            <a:r>
              <a:rPr lang="en-US" dirty="0" smtClean="0"/>
              <a:t> Depiction of the Indies</a:t>
            </a:r>
            <a:endParaRPr lang="en-US" dirty="0"/>
          </a:p>
        </p:txBody>
      </p:sp>
      <p:pic>
        <p:nvPicPr>
          <p:cNvPr id="2052" name="Picture 4" descr="http://upload.wikimedia.org/wikipedia/commons/thumb/d/db/Bartolomedelascasas.jpg/220px-Bartolomedelascasas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50089" y="1168452"/>
            <a:ext cx="3352800" cy="240982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6054052" y="3684627"/>
            <a:ext cx="2344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Bartolome</a:t>
            </a:r>
            <a:r>
              <a:rPr lang="en-US" dirty="0" smtClean="0"/>
              <a:t> de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Casas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rgbClr val="48FAFA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End of Columbus’ Life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5814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Returned to Spain before his death in 1506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Conflict with his sailors &amp; arrest for  mismanagement of Hispaniola harmed his reputation</a:t>
            </a:r>
          </a:p>
        </p:txBody>
      </p:sp>
      <p:pic>
        <p:nvPicPr>
          <p:cNvPr id="2050" name="Picture 2" descr="https://encrypted-tbn3.google.com/images?q=tbn:ANd9GcToTMbfgEHBRHyEeKX6BiPg6-cx-xSqesC7E9ZUzz40-23MOcK8y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95925" y="4114800"/>
            <a:ext cx="3371850" cy="231457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  <p:pic>
        <p:nvPicPr>
          <p:cNvPr id="2052" name="Picture 4" descr="https://encrypted-tbn2.google.com/images?q=tbn:ANd9GcSC_z7rxc_L9h6fgbC1geXZcHlYSWRzzJc7-1pvj6MLIVFK5eF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1296986"/>
            <a:ext cx="2971800" cy="2055814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525" y="2514600"/>
            <a:ext cx="2819400" cy="2206968"/>
          </a:xfrm>
          <a:prstGeom prst="rect">
            <a:avLst/>
          </a:prstGeom>
          <a:ln w="76200">
            <a:solidFill>
              <a:srgbClr val="FFFF66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211</Words>
  <Application>Microsoft Office PowerPoint</Application>
  <PresentationFormat>On-screen Show (4:3)</PresentationFormat>
  <Paragraphs>46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Columbus &amp; the Caribbean</vt:lpstr>
      <vt:lpstr>Who was Columbus?</vt:lpstr>
      <vt:lpstr>Marco Polo’s Image of Asia</vt:lpstr>
      <vt:lpstr>Columbus Sets Sail</vt:lpstr>
      <vt:lpstr>Niña, Pinta, Santa Maria</vt:lpstr>
      <vt:lpstr>Who did Columbus Encounter?</vt:lpstr>
      <vt:lpstr>PowerPoint Presentation</vt:lpstr>
      <vt:lpstr>The Columbian Exchange</vt:lpstr>
      <vt:lpstr>The “Great Dying”</vt:lpstr>
      <vt:lpstr>Changes in Hispaniola</vt:lpstr>
      <vt:lpstr>End of Columbus’ Life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Columbus &amp; the Caribbean</dc:title>
  <dc:creator>sabrina</dc:creator>
  <cp:lastModifiedBy>Sabrina Sanchez</cp:lastModifiedBy>
  <cp:revision>13</cp:revision>
  <dcterms:created xsi:type="dcterms:W3CDTF">2012-07-06T03:09:59Z</dcterms:created>
  <dcterms:modified xsi:type="dcterms:W3CDTF">2014-07-09T21:04:31Z</dcterms:modified>
</cp:coreProperties>
</file>