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F6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3A39C-4083-4B08-B191-060DE7202649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08CDB-1AAE-435D-97DF-D14348226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2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31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11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63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50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87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46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5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06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08CDB-1AAE-435D-97DF-D143482269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05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6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txlOHmlYzX9cIM&amp;tbnid=fgCRDPnalDyD6M:&amp;ved=0CAUQjRw&amp;url=http://truenewsfromchangenyc.blogspot.com/2011/03/fifty-years-ago-area-consisted-of.html&amp;ei=d33DUubfMoTmoASpj4GACA&amp;bvm=bv.58187178,d.cGU&amp;psig=AFQjCNGAtG6i2omlnAuBDDGgQiRd-_iVFQ&amp;ust=138862964634335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00HUHik7fLVT0M&amp;tbnid=rxmdgajVaS3yYM:&amp;ved=0CAUQjRw&amp;url=http://wirednewyork.com/forum/showthread.php?t=23448&amp;ei=FX3DUr2sBtTpoAT8iICAAg&amp;bvm=bv.58187178,d.cGU&amp;psig=AFQjCNGAtG6i2omlnAuBDDGgQiRd-_iVFQ&amp;ust=138862964634335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www.google.com/url?sa=i&amp;rct=j&amp;q=&amp;esrc=s&amp;source=images&amp;cd=&amp;cad=rja&amp;docid=16x_zGQ7USqccM&amp;tbnid=gWKBEpGFqTM5xM:&amp;ved=0CAUQjRw&amp;url=http://www.maggieblanck.com/NewYork/Life.html&amp;ei=g33DUuH8G8X2oAS6hICADg&amp;bvm=bv.58187178,d.cGU&amp;psig=AFQjCNGAtG6i2omlnAuBDDGgQiRd-_iVFQ&amp;ust=1388629646343355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txK4vpKdSUPVcM&amp;tbnid=xWNk9Y8x1rz5GM:&amp;ved=0CAUQjRw&amp;url=http://fineartamerica.com/featured/london-omnibus-1860-granger.html&amp;ei=uYDDUvTPBs_aoATZ8ILQDw&amp;psig=AFQjCNHRV2-xKBqw8IalJfSjKujoug08Sw&amp;ust=138863056360221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google.com/url?sa=i&amp;rct=j&amp;q=&amp;esrc=s&amp;source=images&amp;cd=&amp;cad=rja&amp;docid=QRf7Fy3QdXTjpM&amp;tbnid=srdHtpczBcNm8M:&amp;ved=0CAUQjRw&amp;url=http://westerntrips.blogspot.com/2011/05/city-grew-from-horse-power-to-electric.html&amp;ei=L4HDUozBF5D2oAST-oHIAg&amp;psig=AFQjCNEnM2pSUYfLqlx-PIQi2rpZPKjCgw&amp;ust=1388630694118319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www.google.com/url?sa=i&amp;rct=j&amp;q=&amp;esrc=s&amp;source=images&amp;cd=&amp;cad=rja&amp;docid=Wr8XXGTFFuI-xM&amp;tbnid=l_a3giuvaZ1jRM:&amp;ved=0CAUQjRw&amp;url=http://en.wikipedia.org/wiki/Homelessness&amp;ei=QX7DUt_QI8nhoAS01IKIDQ&amp;bvm=bv.58187178,d.cGU&amp;psig=AFQjCNGAtG6i2omlnAuBDDGgQiRd-_iVFQ&amp;ust=1388629646343355" TargetMode="External"/><Relationship Id="rId7" Type="http://schemas.openxmlformats.org/officeDocument/2006/relationships/hyperlink" Target="http://www.google.com/url?sa=i&amp;rct=j&amp;q=&amp;esrc=s&amp;source=images&amp;cd=&amp;cad=rja&amp;docid=zE0d9hE66SUopM&amp;tbnid=EHG1QVBIQgi2cM:&amp;ved=0CAUQjRw&amp;url=http://www.murderbygaslight.com/2011/01/sleepwalking-defense.html&amp;ei=ZIDDUo-xA434oAT08oDIDw&amp;psig=AFQjCNEDicSxXNdEs20Q8oEIrxo5idQp-Q&amp;ust=138863030268396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hyperlink" Target="http://www.google.com/url?sa=i&amp;rct=j&amp;q=&amp;esrc=s&amp;source=images&amp;cd=&amp;cad=rja&amp;docid=CBvsd9I7mFivDM&amp;tbnid=-bas8CQYrgfeWM:&amp;ved=0CAUQjRw&amp;url=http://antebellumperiod.wordpress.com/moral-reform/&amp;ei=Y3rDUoK8BYvfoASalYLoBw&amp;bvm=bv.58187178,d.cGU&amp;psig=AFQjCNGSPmqrSfpSNgZH3iUoi0pJTQuvvQ&amp;ust=1388628955663242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://www.google.com/url?sa=i&amp;rct=j&amp;q=&amp;esrc=s&amp;source=images&amp;cd=&amp;cad=rja&amp;docid=xzBFewG1Nnm0hM&amp;tbnid=Tnz-MoM3017hJM:&amp;ved=0CAUQjRw&amp;url=http://historymatters.gmu.edu/d/6780/&amp;ei=0XXDUrGyMILZoASKqoLoBg&amp;psig=AFQjCNHd_cHv4bSmSEq5FD3eUAyQ1lx9fg&amp;ust=1388627691937471" TargetMode="External"/><Relationship Id="rId7" Type="http://schemas.openxmlformats.org/officeDocument/2006/relationships/hyperlink" Target="http://www.google.com/url?sa=i&amp;rct=j&amp;q=&amp;esrc=s&amp;source=images&amp;cd=&amp;cad=rja&amp;docid=Zsk4BXJjVZh4NM&amp;tbnid=-idnW1Cx0x8f0M:&amp;ved=0CAUQjRw&amp;url=http://velvet-frayed.livejournal.com/19367.html&amp;ei=FIDDUud4xsCgBIztgdgO&amp;psig=AFQjCNEDicSxXNdEs20Q8oEIrxo5idQp-Q&amp;ust=138863030268396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://www.google.com/url?sa=i&amp;rct=j&amp;q=&amp;esrc=s&amp;source=images&amp;cd=&amp;cad=rja&amp;docid=xcOK4g62eeQ5cM&amp;tbnid=pfGCSdffGk_rKM:&amp;ved=0CAUQjRw&amp;url=http://www.murderbygaslight.com/2010/10/axe-murder.html&amp;ei=tH_DUtjIOoz1oATf6YCgAw&amp;bvm=bv.58187178,d.cGU&amp;psig=AFQjCNEDicSxXNdEs20Q8oEIrxo5idQp-Q&amp;ust=1388630302683963" TargetMode="Externa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tzat1qWl7xNRVM&amp;tbnid=eri0i94jhbOUoM:&amp;ved=0CAUQjRw&amp;url=http://artofneed.wordpress.com/2013/10/18/801/&amp;ei=mX7DUu6KJZH9oATT04CABA&amp;bvm=bv.58187178,d.cGU&amp;psig=AFQjCNGAtG6i2omlnAuBDDGgQiRd-_iVFQ&amp;ust=138862964634335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hyperlink" Target="http://www.google.com/url?sa=i&amp;rct=j&amp;q=&amp;esrc=s&amp;source=images&amp;cd=&amp;cad=rja&amp;docid=Xynv6p_uI58NsM&amp;tbnid=GKpc9Wxg2_XyyM:&amp;ved=0CAUQjRw&amp;url=http://americasdog.blogspot.com/2013_08_01_archive.html&amp;ei=4H7DUsXkMYf3oASMlIHYAg&amp;bvm=bv.58187178,d.cGU&amp;psig=AFQjCNHAXvlliI0HDVeqQuvngyfoClEXbw&amp;ust=1388630108406132" TargetMode="Externa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://www.google.com/url?sa=i&amp;rct=j&amp;q=&amp;esrc=s&amp;source=images&amp;cd=&amp;cad=rja&amp;docid=ix6IYfleXlOlcM&amp;tbnid=_X4cEh-_QTG-4M:&amp;ved=0CAUQjRw&amp;url=http://promptguides.com/boston/attractions/mount_auburn_cemetery.htm&amp;ei=dH_DUuC_DJCCogSr-oLwBQ&amp;bvm=bv.58187178,d.cGU&amp;psig=AFQjCNF9VheBqSVkzp2NLn0kPTxznFg_rg&amp;ust=138863024573852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3236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Antebellum City Life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" name="Picture 2" descr="https://lh6.googleusercontent.com/-hguApsDS17g/TW0qHVyvf6I/AAAAAAAAF84/gwMrZeCJPMA/s1600/new-york-draft-riot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00400"/>
            <a:ext cx="5343525" cy="3333750"/>
          </a:xfrm>
          <a:prstGeom prst="rect">
            <a:avLst/>
          </a:prstGeom>
          <a:noFill/>
          <a:ln w="762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Sanchez Family\Desktop\antebellum america\ante america med pics00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4267200" cy="30480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66F"/>
          </a:solidFill>
        </p:spPr>
        <p:txBody>
          <a:bodyPr/>
          <a:lstStyle/>
          <a:p>
            <a:r>
              <a:rPr lang="en-US" b="1" dirty="0" smtClean="0">
                <a:solidFill>
                  <a:srgbClr val="660066"/>
                </a:solidFill>
              </a:rPr>
              <a:t>Quick Facts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1820 = Less than 10% of U.S. population lived in cities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1860 = 20% lived in cities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Immigration from abroad &amp; migration from rural America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Irish, Scottish, Welsh, English, Scandinavian, German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" y="-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660066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New York City’s Five Points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Multicultural, multiethnic neighborhood</a:t>
            </a:r>
          </a:p>
          <a:p>
            <a:r>
              <a:rPr lang="en-US" b="1" dirty="0" smtClean="0"/>
              <a:t>Notorious symbol of urban decay for New York’s middle class</a:t>
            </a:r>
            <a:endParaRPr lang="en-US" b="1" dirty="0"/>
          </a:p>
        </p:txBody>
      </p:sp>
      <p:pic>
        <p:nvPicPr>
          <p:cNvPr id="2050" name="Picture 2" descr="https://encrypted-tbn1.gstatic.com/images?q=tbn:ANd9GcTKuHxK5tu1V7jYYuaGGaJ6s-VJgkdx4pOJ4RHl5NUXn63PKUNb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34711"/>
            <a:ext cx="4343400" cy="3514725"/>
          </a:xfrm>
          <a:prstGeom prst="rect">
            <a:avLst/>
          </a:prstGeom>
          <a:noFill/>
          <a:ln w="762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1.gstatic.com/images?q=tbn:ANd9GcRlE25dskoaKax6inKOsQE9SBdVphkd0e6qpJ6o7ScJvb6nBWM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674518"/>
            <a:ext cx="3200400" cy="3745348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F66F"/>
          </a:solidFill>
        </p:spPr>
        <p:txBody>
          <a:bodyPr/>
          <a:lstStyle/>
          <a:p>
            <a:r>
              <a:rPr lang="en-US" b="1" dirty="0" smtClean="0">
                <a:solidFill>
                  <a:srgbClr val="660066"/>
                </a:solidFill>
              </a:rPr>
              <a:t>Transportation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74" y="9144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“Walking Cities”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1827 = Omnibus stagecoach covered 80 miles in NY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1840s = Streetcar ran on tracks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http://images.fineartamerica.com/images-medium-large/london-omnibus-1860-grange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4191000" cy="32766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2.bp.blogspot.com/-_mV1s1v5jrE/TcXWFBreoFI/AAAAAAAAALY/W7kiSFJBW1c/s1600/HorseStreetcarSanDiego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34" y="3581400"/>
            <a:ext cx="4010025" cy="2819400"/>
          </a:xfrm>
          <a:prstGeom prst="rect">
            <a:avLst/>
          </a:prstGeom>
          <a:noFill/>
          <a:ln w="76200">
            <a:solidFill>
              <a:srgbClr val="00F66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Urban Immigration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11763"/>
          </a:xfrm>
        </p:spPr>
        <p:txBody>
          <a:bodyPr/>
          <a:lstStyle/>
          <a:p>
            <a:r>
              <a:rPr lang="en-US" b="1" dirty="0" smtClean="0"/>
              <a:t>1830 = 23,000 immigrants</a:t>
            </a:r>
          </a:p>
          <a:p>
            <a:r>
              <a:rPr lang="en-US" b="1" dirty="0" smtClean="0"/>
              <a:t>1854 = 428,000 immigrants</a:t>
            </a:r>
          </a:p>
          <a:p>
            <a:r>
              <a:rPr lang="en-US" b="1" dirty="0" smtClean="0"/>
              <a:t>1845 = Ireland’s potato famine killed over 1 million and inspired 1 million to immigrate to the U.S.</a:t>
            </a:r>
          </a:p>
          <a:p>
            <a:r>
              <a:rPr lang="en-US" b="1" dirty="0" smtClean="0"/>
              <a:t>Irish in NY &amp; Massachusetts = Low-skilled factory jobs &amp; domestic servants</a:t>
            </a:r>
          </a:p>
          <a:p>
            <a:r>
              <a:rPr lang="en-US" b="1" dirty="0" smtClean="0"/>
              <a:t>Germans = inland farmers, skilled artisans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66F"/>
          </a:solidFill>
        </p:spPr>
        <p:txBody>
          <a:bodyPr/>
          <a:lstStyle/>
          <a:p>
            <a:r>
              <a:rPr lang="en-US" b="1" dirty="0" smtClean="0">
                <a:solidFill>
                  <a:srgbClr val="660066"/>
                </a:solidFill>
              </a:rPr>
              <a:t>Free Black Communities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Segregated neighborhoods in Boston, NY, Chicago, Philadelphia</a:t>
            </a:r>
          </a:p>
          <a:p>
            <a:pPr marL="0" indent="0">
              <a:buNone/>
            </a:pPr>
            <a:endParaRPr lang="en-US" sz="3600" b="1" dirty="0" smtClean="0">
              <a:solidFill>
                <a:srgbClr val="FFFF00"/>
              </a:solidFill>
            </a:endParaRPr>
          </a:p>
          <a:p>
            <a:r>
              <a:rPr lang="en-US" sz="3600" b="1" dirty="0" smtClean="0">
                <a:solidFill>
                  <a:srgbClr val="FFFF00"/>
                </a:solidFill>
              </a:rPr>
              <a:t>Excluded from most professions</a:t>
            </a:r>
          </a:p>
          <a:p>
            <a:pPr marL="0" indent="0">
              <a:buNone/>
            </a:pPr>
            <a:endParaRPr lang="en-US" sz="3600" b="1" dirty="0" smtClean="0">
              <a:solidFill>
                <a:srgbClr val="FFFF00"/>
              </a:solidFill>
            </a:endParaRPr>
          </a:p>
          <a:p>
            <a:r>
              <a:rPr lang="en-US" sz="3600" b="1" dirty="0" smtClean="0">
                <a:solidFill>
                  <a:srgbClr val="FFFF00"/>
                </a:solidFill>
              </a:rPr>
              <a:t>Pro-slavery population in North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thumb/e/e9/Boweryrm.jpg/170px-Boweryrm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558796"/>
            <a:ext cx="1619250" cy="2943225"/>
          </a:xfrm>
          <a:prstGeom prst="rect">
            <a:avLst/>
          </a:prstGeom>
          <a:noFill/>
          <a:ln w="762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62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Crime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4191000" cy="58674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Mob and gang violence</a:t>
            </a:r>
          </a:p>
          <a:p>
            <a:r>
              <a:rPr lang="en-US" b="1" dirty="0" smtClean="0"/>
              <a:t>1830s &amp; 1840s = Anti-Catholicism</a:t>
            </a:r>
          </a:p>
          <a:p>
            <a:r>
              <a:rPr lang="en-US" b="1" dirty="0" smtClean="0"/>
              <a:t>Masculine subculture &amp; poor young women</a:t>
            </a:r>
          </a:p>
          <a:p>
            <a:r>
              <a:rPr lang="en-US" b="1" dirty="0" smtClean="0"/>
              <a:t>1845 = 1</a:t>
            </a:r>
            <a:r>
              <a:rPr lang="en-US" b="1" baseline="30000" dirty="0" smtClean="0"/>
              <a:t>st</a:t>
            </a:r>
            <a:r>
              <a:rPr lang="en-US" b="1" dirty="0" smtClean="0"/>
              <a:t> modern professional police force in NY</a:t>
            </a:r>
          </a:p>
          <a:p>
            <a:r>
              <a:rPr lang="en-US" b="1" dirty="0" smtClean="0"/>
              <a:t>“Young people are thrown upon the bosom of our city and corrupted by sensuality” </a:t>
            </a:r>
          </a:p>
          <a:p>
            <a:pPr>
              <a:buNone/>
            </a:pPr>
            <a:r>
              <a:rPr lang="en-US" b="1" dirty="0" smtClean="0"/>
              <a:t>     --Reverend Lyman     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   Beecher</a:t>
            </a:r>
            <a:endParaRPr lang="en-US" b="1" dirty="0"/>
          </a:p>
        </p:txBody>
      </p:sp>
      <p:pic>
        <p:nvPicPr>
          <p:cNvPr id="2050" name="Picture 2" descr="http://antebellumperiod.files.wordpress.com/2011/09/ft8199p209_000031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95090"/>
            <a:ext cx="3577284" cy="2809876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3.bp.blogspot.com/_RHk5fP6iA9w/TSoM1jlYGmI/AAAAAAAAAs0/37Z3BM_tDbo/s1600/Tirrell-Murders-Bickford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722" y="3582822"/>
            <a:ext cx="2000967" cy="2971800"/>
          </a:xfrm>
          <a:prstGeom prst="rect">
            <a:avLst/>
          </a:prstGeom>
          <a:noFill/>
          <a:ln w="762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nchez Family\Desktop\antebellum america\antebellum america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5791200"/>
          </a:xfrm>
          <a:prstGeom prst="rect">
            <a:avLst/>
          </a:prstGeom>
          <a:noFill/>
          <a:ln w="76200">
            <a:solidFill>
              <a:srgbClr val="00F66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50140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Murder of Helen Jewett, 1836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1066800"/>
            <a:ext cx="3119507" cy="5638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1830s = Rise of Penny Papers</a:t>
            </a:r>
          </a:p>
          <a:p>
            <a:r>
              <a:rPr lang="en-US" b="1" dirty="0" smtClean="0"/>
              <a:t>NY prostitute murdered by drugstore clerk Richard Robinson</a:t>
            </a:r>
          </a:p>
          <a:p>
            <a:r>
              <a:rPr lang="en-US" b="1" dirty="0" smtClean="0"/>
              <a:t>Antebellum America= Change in meaning of freedom of the press</a:t>
            </a:r>
            <a:endParaRPr lang="en-US" b="1" dirty="0"/>
          </a:p>
        </p:txBody>
      </p:sp>
      <p:pic>
        <p:nvPicPr>
          <p:cNvPr id="1026" name="Picture 2" descr="http://historymatters.gmu.edu/mpimages/mp13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283" y="3606663"/>
            <a:ext cx="4800317" cy="2705101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4.bp.blogspot.com/_RHk5fP6iA9w/TK_rIGAAnbI/AAAAAAAAAoQ/w6OrkIRZcFw/s1600/Jewett1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46132"/>
            <a:ext cx="3048000" cy="2438400"/>
          </a:xfrm>
          <a:prstGeom prst="rect">
            <a:avLst/>
          </a:prstGeom>
          <a:noFill/>
          <a:ln w="762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photos.streamphoto.ru/8/5/a/62e773c26818c1f7d20e5efd4e405a58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907" y="1524000"/>
            <a:ext cx="2290693" cy="2746235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F66F"/>
          </a:solidFill>
        </p:spPr>
        <p:txBody>
          <a:bodyPr/>
          <a:lstStyle/>
          <a:p>
            <a:r>
              <a:rPr lang="en-US" b="1" dirty="0" smtClean="0">
                <a:solidFill>
                  <a:srgbClr val="660066"/>
                </a:solidFill>
              </a:rPr>
              <a:t>Sporting Men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Gamblers, confidence men, fight organizers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Resisted pressure to conform to middle class standards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“Frail ones” &amp; “nymphs”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http://artofneed.files.wordpress.com/2013/10/five-point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276600"/>
            <a:ext cx="4391025" cy="33528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4.bp.blogspot.com/-LhEYtGqIC60/Ufygwq4TC9I/AAAAAAAANG0/9e8IJc9OM1U/s1600/dogfight_2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3654206"/>
            <a:ext cx="4038600" cy="2597588"/>
          </a:xfrm>
          <a:prstGeom prst="rect">
            <a:avLst/>
          </a:prstGeom>
          <a:noFill/>
          <a:ln w="76200">
            <a:solidFill>
              <a:srgbClr val="00F66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Parks &amp; Cemeteries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Central Park, Frederick Law Olmstead, 1858</a:t>
            </a:r>
          </a:p>
          <a:p>
            <a:r>
              <a:rPr lang="en-US" b="1" dirty="0" smtClean="0"/>
              <a:t>Rural Cemetery Movement = 1830s</a:t>
            </a:r>
          </a:p>
          <a:p>
            <a:r>
              <a:rPr lang="en-US" b="1" dirty="0" smtClean="0"/>
              <a:t>Mount Auburn Cemetery in Cambridge</a:t>
            </a:r>
          </a:p>
          <a:p>
            <a:r>
              <a:rPr lang="en-US" b="1" dirty="0" smtClean="0"/>
              <a:t>30,000 visitors annually in 1830s</a:t>
            </a:r>
            <a:endParaRPr lang="en-US" b="1" dirty="0"/>
          </a:p>
        </p:txBody>
      </p:sp>
      <p:pic>
        <p:nvPicPr>
          <p:cNvPr id="6146" name="Picture 2" descr="https://encrypted-tbn2.gstatic.com/images?q=tbn:ANd9GcTv0nW1btqPuBhePw1iN2_lrORrnSCeQ52MgLpORtFNtnpthvdx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6" y="3581399"/>
            <a:ext cx="3733800" cy="2925763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promptguides.com/boston/_photos/mount_auburn_cemetery/mount_auburn_cemetery_00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776" y="3581399"/>
            <a:ext cx="4267200" cy="2925764"/>
          </a:xfrm>
          <a:prstGeom prst="rect">
            <a:avLst/>
          </a:prstGeom>
          <a:noFill/>
          <a:ln w="76200">
            <a:solidFill>
              <a:srgbClr val="66006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292</Words>
  <Application>Microsoft Office PowerPoint</Application>
  <PresentationFormat>On-screen Show (4:3)</PresentationFormat>
  <Paragraphs>57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Antebellum City Life</vt:lpstr>
      <vt:lpstr>Quick Facts</vt:lpstr>
      <vt:lpstr>New York City’s Five Points</vt:lpstr>
      <vt:lpstr>Transportation</vt:lpstr>
      <vt:lpstr>Urban Immigration</vt:lpstr>
      <vt:lpstr>Free Black Communities</vt:lpstr>
      <vt:lpstr>Crime</vt:lpstr>
      <vt:lpstr>PowerPoint Presentation</vt:lpstr>
      <vt:lpstr>Murder of Helen Jewett, 1836</vt:lpstr>
      <vt:lpstr>Sporting Men</vt:lpstr>
      <vt:lpstr>Parks &amp; Cemeteries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Antebellum City Life</dc:title>
  <dc:creator>sabrina</dc:creator>
  <cp:lastModifiedBy>Sabrina Sanchez</cp:lastModifiedBy>
  <cp:revision>11</cp:revision>
  <dcterms:created xsi:type="dcterms:W3CDTF">2006-08-16T00:00:00Z</dcterms:created>
  <dcterms:modified xsi:type="dcterms:W3CDTF">2014-03-27T23:50:32Z</dcterms:modified>
</cp:coreProperties>
</file>