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5" r:id="rId2"/>
    <p:sldId id="266" r:id="rId3"/>
    <p:sldId id="267" r:id="rId4"/>
    <p:sldId id="268" r:id="rId5"/>
    <p:sldId id="269" r:id="rId6"/>
    <p:sldId id="270" r:id="rId7"/>
    <p:sldId id="271" r:id="rId8"/>
    <p:sldId id="272" r:id="rId9"/>
    <p:sldId id="273" r:id="rId10"/>
    <p:sldId id="274" r:id="rId11"/>
    <p:sldId id="275" r:id="rId12"/>
    <p:sldId id="276" r:id="rId13"/>
    <p:sldId id="277" r:id="rId14"/>
    <p:sldId id="281" r:id="rId15"/>
    <p:sldId id="278" r:id="rId16"/>
    <p:sldId id="279" r:id="rId17"/>
    <p:sldId id="280" r:id="rId18"/>
    <p:sldId id="256" r:id="rId19"/>
    <p:sldId id="257" r:id="rId20"/>
    <p:sldId id="258" r:id="rId21"/>
    <p:sldId id="259" r:id="rId22"/>
    <p:sldId id="260" r:id="rId23"/>
    <p:sldId id="261" r:id="rId24"/>
    <p:sldId id="262" r:id="rId25"/>
    <p:sldId id="263" r:id="rId26"/>
    <p:sldId id="26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FFFF37"/>
    <a:srgbClr val="FFFF66"/>
    <a:srgbClr val="FD610B"/>
    <a:srgbClr val="FD640F"/>
    <a:srgbClr val="FD5C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6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139595-9AB6-4BDE-AF18-980ED7092D38}" type="datetimeFigureOut">
              <a:rPr lang="en-US" smtClean="0"/>
              <a:pPr/>
              <a:t>2/18/2015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A47931-1574-428D-B999-66CDA82E4780}" type="slidenum">
              <a:rPr lang="en-US" smtClean="0"/>
              <a:pPr/>
              <a:t>‹#›</a:t>
            </a:fld>
            <a:endParaRPr lang="en-US"/>
          </a:p>
        </p:txBody>
      </p:sp>
    </p:spTree>
    <p:extLst>
      <p:ext uri="{BB962C8B-B14F-4D97-AF65-F5344CB8AC3E}">
        <p14:creationId xmlns:p14="http://schemas.microsoft.com/office/powerpoint/2010/main" val="297983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a:t>
            </a:fld>
            <a:endParaRPr lang="en-US"/>
          </a:p>
        </p:txBody>
      </p:sp>
    </p:spTree>
    <p:extLst>
      <p:ext uri="{BB962C8B-B14F-4D97-AF65-F5344CB8AC3E}">
        <p14:creationId xmlns:p14="http://schemas.microsoft.com/office/powerpoint/2010/main" val="509434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2</a:t>
            </a:fld>
            <a:endParaRPr lang="en-US"/>
          </a:p>
        </p:txBody>
      </p:sp>
    </p:spTree>
    <p:extLst>
      <p:ext uri="{BB962C8B-B14F-4D97-AF65-F5344CB8AC3E}">
        <p14:creationId xmlns:p14="http://schemas.microsoft.com/office/powerpoint/2010/main" val="374183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3</a:t>
            </a:fld>
            <a:endParaRPr lang="en-US"/>
          </a:p>
        </p:txBody>
      </p:sp>
    </p:spTree>
    <p:extLst>
      <p:ext uri="{BB962C8B-B14F-4D97-AF65-F5344CB8AC3E}">
        <p14:creationId xmlns:p14="http://schemas.microsoft.com/office/powerpoint/2010/main" val="3767513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4</a:t>
            </a:fld>
            <a:endParaRPr lang="en-US"/>
          </a:p>
        </p:txBody>
      </p:sp>
    </p:spTree>
    <p:extLst>
      <p:ext uri="{BB962C8B-B14F-4D97-AF65-F5344CB8AC3E}">
        <p14:creationId xmlns:p14="http://schemas.microsoft.com/office/powerpoint/2010/main" val="122723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5</a:t>
            </a:fld>
            <a:endParaRPr lang="en-US"/>
          </a:p>
        </p:txBody>
      </p:sp>
    </p:spTree>
    <p:extLst>
      <p:ext uri="{BB962C8B-B14F-4D97-AF65-F5344CB8AC3E}">
        <p14:creationId xmlns:p14="http://schemas.microsoft.com/office/powerpoint/2010/main" val="23106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6</a:t>
            </a:fld>
            <a:endParaRPr lang="en-US"/>
          </a:p>
        </p:txBody>
      </p:sp>
    </p:spTree>
    <p:extLst>
      <p:ext uri="{BB962C8B-B14F-4D97-AF65-F5344CB8AC3E}">
        <p14:creationId xmlns:p14="http://schemas.microsoft.com/office/powerpoint/2010/main" val="3634841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7</a:t>
            </a:fld>
            <a:endParaRPr lang="en-US"/>
          </a:p>
        </p:txBody>
      </p:sp>
    </p:spTree>
    <p:extLst>
      <p:ext uri="{BB962C8B-B14F-4D97-AF65-F5344CB8AC3E}">
        <p14:creationId xmlns:p14="http://schemas.microsoft.com/office/powerpoint/2010/main" val="2014988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8</a:t>
            </a:fld>
            <a:endParaRPr lang="en-US"/>
          </a:p>
        </p:txBody>
      </p:sp>
    </p:spTree>
    <p:extLst>
      <p:ext uri="{BB962C8B-B14F-4D97-AF65-F5344CB8AC3E}">
        <p14:creationId xmlns:p14="http://schemas.microsoft.com/office/powerpoint/2010/main" val="1569087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9</a:t>
            </a:fld>
            <a:endParaRPr lang="en-US"/>
          </a:p>
        </p:txBody>
      </p:sp>
    </p:spTree>
    <p:extLst>
      <p:ext uri="{BB962C8B-B14F-4D97-AF65-F5344CB8AC3E}">
        <p14:creationId xmlns:p14="http://schemas.microsoft.com/office/powerpoint/2010/main" val="592472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10</a:t>
            </a:fld>
            <a:endParaRPr lang="en-US"/>
          </a:p>
        </p:txBody>
      </p:sp>
    </p:spTree>
    <p:extLst>
      <p:ext uri="{BB962C8B-B14F-4D97-AF65-F5344CB8AC3E}">
        <p14:creationId xmlns:p14="http://schemas.microsoft.com/office/powerpoint/2010/main" val="90895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11</a:t>
            </a:fld>
            <a:endParaRPr lang="en-US"/>
          </a:p>
        </p:txBody>
      </p:sp>
    </p:spTree>
    <p:extLst>
      <p:ext uri="{BB962C8B-B14F-4D97-AF65-F5344CB8AC3E}">
        <p14:creationId xmlns:p14="http://schemas.microsoft.com/office/powerpoint/2010/main" val="3334322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12</a:t>
            </a:fld>
            <a:endParaRPr lang="en-US"/>
          </a:p>
        </p:txBody>
      </p:sp>
    </p:spTree>
    <p:extLst>
      <p:ext uri="{BB962C8B-B14F-4D97-AF65-F5344CB8AC3E}">
        <p14:creationId xmlns:p14="http://schemas.microsoft.com/office/powerpoint/2010/main" val="2337055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13</a:t>
            </a:fld>
            <a:endParaRPr lang="en-US"/>
          </a:p>
        </p:txBody>
      </p:sp>
    </p:spTree>
    <p:extLst>
      <p:ext uri="{BB962C8B-B14F-4D97-AF65-F5344CB8AC3E}">
        <p14:creationId xmlns:p14="http://schemas.microsoft.com/office/powerpoint/2010/main" val="320083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15</a:t>
            </a:fld>
            <a:endParaRPr lang="en-US"/>
          </a:p>
        </p:txBody>
      </p:sp>
    </p:spTree>
    <p:extLst>
      <p:ext uri="{BB962C8B-B14F-4D97-AF65-F5344CB8AC3E}">
        <p14:creationId xmlns:p14="http://schemas.microsoft.com/office/powerpoint/2010/main" val="2798569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16</a:t>
            </a:fld>
            <a:endParaRPr lang="en-US"/>
          </a:p>
        </p:txBody>
      </p:sp>
    </p:spTree>
    <p:extLst>
      <p:ext uri="{BB962C8B-B14F-4D97-AF65-F5344CB8AC3E}">
        <p14:creationId xmlns:p14="http://schemas.microsoft.com/office/powerpoint/2010/main" val="359043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2F010C-B935-482E-B7D9-515C80FFCED3}" type="slidenum">
              <a:rPr lang="en-US" smtClean="0"/>
              <a:pPr/>
              <a:t>17</a:t>
            </a:fld>
            <a:endParaRPr lang="en-US"/>
          </a:p>
        </p:txBody>
      </p:sp>
    </p:spTree>
    <p:extLst>
      <p:ext uri="{BB962C8B-B14F-4D97-AF65-F5344CB8AC3E}">
        <p14:creationId xmlns:p14="http://schemas.microsoft.com/office/powerpoint/2010/main" val="66483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18</a:t>
            </a:fld>
            <a:endParaRPr lang="en-US"/>
          </a:p>
        </p:txBody>
      </p:sp>
    </p:spTree>
    <p:extLst>
      <p:ext uri="{BB962C8B-B14F-4D97-AF65-F5344CB8AC3E}">
        <p14:creationId xmlns:p14="http://schemas.microsoft.com/office/powerpoint/2010/main" val="2391935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19</a:t>
            </a:fld>
            <a:endParaRPr lang="en-US"/>
          </a:p>
        </p:txBody>
      </p:sp>
    </p:spTree>
    <p:extLst>
      <p:ext uri="{BB962C8B-B14F-4D97-AF65-F5344CB8AC3E}">
        <p14:creationId xmlns:p14="http://schemas.microsoft.com/office/powerpoint/2010/main" val="4145640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20</a:t>
            </a:fld>
            <a:endParaRPr lang="en-US"/>
          </a:p>
        </p:txBody>
      </p:sp>
    </p:spTree>
    <p:extLst>
      <p:ext uri="{BB962C8B-B14F-4D97-AF65-F5344CB8AC3E}">
        <p14:creationId xmlns:p14="http://schemas.microsoft.com/office/powerpoint/2010/main" val="2269883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21</a:t>
            </a:fld>
            <a:endParaRPr lang="en-US"/>
          </a:p>
        </p:txBody>
      </p:sp>
    </p:spTree>
    <p:extLst>
      <p:ext uri="{BB962C8B-B14F-4D97-AF65-F5344CB8AC3E}">
        <p14:creationId xmlns:p14="http://schemas.microsoft.com/office/powerpoint/2010/main" val="862041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22</a:t>
            </a:fld>
            <a:endParaRPr lang="en-US"/>
          </a:p>
        </p:txBody>
      </p:sp>
    </p:spTree>
    <p:extLst>
      <p:ext uri="{BB962C8B-B14F-4D97-AF65-F5344CB8AC3E}">
        <p14:creationId xmlns:p14="http://schemas.microsoft.com/office/powerpoint/2010/main" val="2417901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23</a:t>
            </a:fld>
            <a:endParaRPr lang="en-US"/>
          </a:p>
        </p:txBody>
      </p:sp>
    </p:spTree>
    <p:extLst>
      <p:ext uri="{BB962C8B-B14F-4D97-AF65-F5344CB8AC3E}">
        <p14:creationId xmlns:p14="http://schemas.microsoft.com/office/powerpoint/2010/main" val="34939829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24</a:t>
            </a:fld>
            <a:endParaRPr lang="en-US"/>
          </a:p>
        </p:txBody>
      </p:sp>
    </p:spTree>
    <p:extLst>
      <p:ext uri="{BB962C8B-B14F-4D97-AF65-F5344CB8AC3E}">
        <p14:creationId xmlns:p14="http://schemas.microsoft.com/office/powerpoint/2010/main" val="3307998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25</a:t>
            </a:fld>
            <a:endParaRPr lang="en-US"/>
          </a:p>
        </p:txBody>
      </p:sp>
    </p:spTree>
    <p:extLst>
      <p:ext uri="{BB962C8B-B14F-4D97-AF65-F5344CB8AC3E}">
        <p14:creationId xmlns:p14="http://schemas.microsoft.com/office/powerpoint/2010/main" val="4218375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A47931-1574-428D-B999-66CDA82E4780}" type="slidenum">
              <a:rPr lang="en-US" smtClean="0"/>
              <a:pPr/>
              <a:t>26</a:t>
            </a:fld>
            <a:endParaRPr lang="en-US"/>
          </a:p>
        </p:txBody>
      </p:sp>
    </p:spTree>
    <p:extLst>
      <p:ext uri="{BB962C8B-B14F-4D97-AF65-F5344CB8AC3E}">
        <p14:creationId xmlns:p14="http://schemas.microsoft.com/office/powerpoint/2010/main" val="162277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ur5w2IILNCV9SM&amp;tbnid=Qpm3HNVHhrKncM:&amp;ved=0CAUQjRw&amp;url=http://blog.encyclopediavirginia.org/&amp;ei=VsX1UqfRGJfboASm14DgAw&amp;bvm=bv.60983673,d.cGU&amp;psig=AFQjCNFbKEIjt7TT0FGFQcTMN6PmVUAkeA&amp;ust=1391924914028134"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hyperlink" Target="http://www.google.com/url?sa=i&amp;rct=j&amp;q=&amp;esrc=s&amp;frm=1&amp;source=images&amp;cd=&amp;cad=rja&amp;docid=KibOOKyHLu5ndM&amp;tbnid=pavVNzIw53mk1M:&amp;ved=0CAUQjRw&amp;url=http://www.theapricity.com/forum/showthread.php?22555-Post-a-random-picture-about-your-country/page404&amp;ei=icX1UuyRPJHtoATz5YLgBg&amp;bvm=bv.60983673,d.cGU&amp;psig=AFQjCNFbKEIjt7TT0FGFQcTMN6PmVUAkeA&amp;ust=1391924914028134"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google.com/url?sa=i&amp;rct=j&amp;q=&amp;esrc=s&amp;frm=1&amp;source=images&amp;cd=&amp;cad=rja&amp;docid=UCung0jOAKq-zM&amp;tbnid=1WCMo3xfR3Zj6M:&amp;ved=0CAUQjRw&amp;url=http://fredericksburg.com/CivilWar/Education/Definitions/leaders/davis&amp;ei=NGP0Uu-vKsSIogTV0IG4Bw&amp;psig=AFQjCNGrTikaPfAgNy6jmcOmLi6k3P2EFg&amp;ust=1391834251444681" TargetMode="External"/><Relationship Id="rId7" Type="http://schemas.openxmlformats.org/officeDocument/2006/relationships/hyperlink" Target="http://www.google.com/url?sa=i&amp;rct=j&amp;q=&amp;esrc=s&amp;frm=1&amp;source=images&amp;cd=&amp;cad=rja&amp;docid=2pvGCPgbAXnk8M&amp;tbnid=Nw9pN6d3A3_7MM:&amp;ved=0CAUQjRw&amp;url=http://conworld.wikia.com/wiki/Confederate_States_of_America_(IE)&amp;ei=gGL0UuTsNI_yoATyvoDACQ&amp;psig=AFQjCNF9cU9CAlVNivhho1q2UnN-O1fUug&amp;ust=139183407439363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www.google.com/url?sa=i&amp;rct=j&amp;q=&amp;esrc=s&amp;frm=1&amp;source=images&amp;cd=&amp;cad=rja&amp;docid=iW8Qr1nCf2W-ZM&amp;tbnid=2dOnhVK2xrHrUM:&amp;ved=0CAUQjRw&amp;url=http://en.wikipedia.org/wiki/Flags_of_the_Confederate_States_of_America&amp;ei=tGL0UtL3Ksj6oASc9IGACA&amp;psig=AFQjCNF9cU9CAlVNivhho1q2UnN-O1fUug&amp;ust=1391834074393636"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boZ8Z_PGPp_M&amp;tbnid=mf571fzTAEcfvM:&amp;ved=0CAUQjRw&amp;url=http://commons.wikimedia.org/wiki/File:South_Carolina,_Fort_Sumter,_Interior_view_of,_-_NARA_-_533430.jpg&amp;ei=FWT0UrX7GdH9oASznICICA&amp;psig=AFQjCNHZR_xEJPRgZDsCLwWZzNdYVYotPQ&amp;ust=1391834393801889"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www.google.com/url?sa=i&amp;rct=j&amp;q=&amp;esrc=s&amp;frm=1&amp;source=images&amp;cd=&amp;cad=rja&amp;docid=K_Fyk149A-MFvM&amp;tbnid=wqF5uRHxv7YUXM:&amp;ved=0CAUQjRw&amp;url=http://www.etsy.com/listing/113140211/civil-war-print-general-winfield-scott&amp;ei=Smf0UtLSIoXeoATltYE4&amp;psig=AFQjCNEe1cKcmJ2LQIiSiYYFdVdD55djTg&amp;ust=139183530090827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http://www.goldrushgallery.com/confederate-currency/photos/IMG_3921.JP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www.google.com/url?sa=i&amp;rct=j&amp;q=&amp;esrc=s&amp;frm=1&amp;source=images&amp;cd=&amp;cad=rja&amp;docid=gsAOh2Ntw5ctvM&amp;tbnid=qZ8wNFDRUdiZoM:&amp;ved=0CAUQjRw&amp;url=http://www.csanotes.com/&amp;ei=TMr1UrXiGdDzoASPmYGQCw&amp;psig=AFQjCNEeXqV9RY20XaMGaK9uTqQsEjivUQ&amp;ust=1391926036482245" TargetMode="Externa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hyperlink" Target="http://www.google.com/url?sa=i&amp;rct=j&amp;q=&amp;esrc=s&amp;frm=1&amp;source=images&amp;cd=&amp;cad=rja&amp;docid=npp78kjuQZ7tGM&amp;tbnid=kPjEitZRjQgOKM:&amp;ved=0CAUQjRw&amp;url=http://www.neh.gov/divisions/fedstate/resource/making-sense-the-american-civil-war-faqs-program-administrators&amp;ei=Jcb1UpD6EMjioATgioKQDA&amp;psig=AFQjCNFbKEIjt7TT0FGFQcTMN6PmVUAkeA&amp;ust=1391924914028134" TargetMode="Externa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ideo" Target="https://www.youtube.com/embed/08133S2uI5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lstStyle/>
          <a:p>
            <a:r>
              <a:rPr lang="en-US" b="1" dirty="0" smtClean="0"/>
              <a:t>The Civil War, 1861 – 1865</a:t>
            </a:r>
            <a:endParaRPr lang="en-US" b="1" dirty="0"/>
          </a:p>
        </p:txBody>
      </p:sp>
      <p:sp>
        <p:nvSpPr>
          <p:cNvPr id="30722" name="AutoShape 2" descr="data:image/jpeg;base64,/9j/4AAQSkZJRgABAQAAAQABAAD/2wCEAAkGBxQTEhQUExQWFhUXGBwWGBgXGBoYGhkcHRofGhwYHxwaHCggGBwlHBwYITEhJSkrLi4uGCAzODMsNygtLisBCgoKDg0OGxAQGiwkICY0LC0wMiwsLCwsLCwsLCwsLCwsLCwsLCwsLCwsLCwsLCwsLCwsLCwsLCwsLCwsLCwtLP/AABEIAN0A5AMBIgACEQEDEQH/xAAcAAABBQEBAQAAAAAAAAAAAAAGAgMEBQcBAAj/xABBEAACAQIEBAQDBgUCBQMFAAABAhEAAwQSITEFBkFREyJhcTKBkQcUQlKhsSNiwdHwcuEVU4KSsiQzQxY0osLx/8QAGwEAAgMBAQEAAAAAAAAAAAAAAwQAAQIFBgf/xAAwEQABBAEDAwMBCAMBAQAAAAABAAIDEQQSITEFQVETImFxFIGRobHR4fAjMsFSBv/aAAwDAQACEQMRAD8APXuyd6RcuEVDxN/K2tLt4j50SkpqtRbtwlqdV40n9a7iIgkaGmLdmIk1rlY4UgvsKh8Sxq2Ue45yoqyT21j9yB86scFgWutoIUbtG3oO5qVzNy+t7A4jDoIZ0MHclh5lk+4AoetrTRRmRl/0WE8y88X8RKWybNrbKphm/wBTDX5D9aicm4XCXL//AK2+bVlBnIgnxII/h5lOZSZHwgmAdt6oWUjQggjQg6EHqI6V5QJ1MDqe3rXQdG2iEZoA4U3jgtLfuLhy5sq5W2zNmLKDAf4VjNvEabVX5j3NHfNn2frgcIt9sWjuWC+GqHVm8wAMyvlljmA2oDahtaxzbatbq15Y4U2LxNqwHVc7CSz5dJ1AndomANTVnz/yr/w6+trxjczqXHkKlVzQsmYYmDMbR6ihvCYlrTpcQlXRg6sNwQZB+tOY/iF28Qbtx7hEwXYtEmSBO2vQUItN3eyu1HzGizknki5xFL7petp4Q+FicxYiVnTy2zDDNM+U6UIirThXHsRh1K2Lz2wxzMFMAkCNfzaE6HTXatGO+CqUC6sMRIMEiQZBjSQeo9asOXMCl/E2bNx2Rbri2GUZiGbyrodxmInrB9KqzTmHvMjB0YqymVZTBB6EEbH1ormgBUjH7TOWbOAxCW7NwtmtqzIQZSBkzZpg52V2gba+lUfCAQpbv/So+EDXr1hLrsFYque4xhbec5mBb8IPiH3Bq3dFBIScknLO+WdJ9YiudnSaYhHyV3OhQ65y/wD8j8yvC7XfEpMV6uPsvXgu8p/DYt7ZDIzIw6qSD+lX2A57xlsiXFwdnUSfTMADQ1XYqw4jhBlxo5v92grT+G/aNh3hb9lrfcj+IvuQIP6GivA42ziBNi6jAdFIkfLcfMVifC+FXcQ2Szba4fQaD1JOij3NWzphcAQ9/EeNfXaxhn+E9nuj4QOw196PD6jzTQuB1DAw4RevSfHP5LXXssNtf0/emb1wr8WnqdvrtWMt9p2NN4uhRE2FqMwj1YnMW9QR7UY8n/aScXft4e7YKvcMBrZzLIBYyG1UQDtNdEwTMbqI2XmiGko1F/yzNetX+9N8QCr5UG+sCIFQrFwzVMpwtLyEtNK7W4K5URH0r1VpV+oqy9cdPLeAZRtdAiekOo+A+o8p9KSqZTIOh1qwxG5B1H+aVU3cM1vW157Y3t7FfVD06+Q6GTEE0QEgLBpx+VNYqRQxzDzKMPKqQ909J0TTcx+gp3mPi5tWM1kSScpf/lkjQMPwt2nQkGCYrN2kkkkkkySdzS8+SGjS3ld3pHR/tFTSj2jt5+q+kODX1uWLTrGV7asI21E1LrL/ALKuZSGGDuGVMmyT+E7lPYiSPUEdRGo0Jj9YtDzMV2NKYz9R9F83farwb7txG7A8l7+On/UTmHycN9RQca377bOBi7ghiB8eHYHbdHIVh7AlW+RrAiK7cD9cQP3FIHYp20ruci5mLHNlEkkgElo6kCdfeo9Hn2Z81YfBG82Jth4Aa1ltK13OfKwVz8KlCZkx23NC3M2Kt3cVfuWUVLTOfDVUFsBNl8o2Man1JqwXai0DZRVdag3/AApuDSLSjEAeN4PjnxA5YWS2bfJEPkjYD3rL6fwWEe6+S0pd4Zgq7wqlmPyUE/KgvbdWaUTAqXw3h93EXFtWUL3G+FRAJjXqQNqiCpfDMc1i7bvJGe2wdZEiRqDHXWji62UU3mnlu9gb3hXhqQGUiIYRvoTGsjXtVQtTuM8Uu4m61682e4wAZoAnKAo0EDYdBUEVktIq1ETcXvvdxVm62FK2Ftq9qyBAOHUltCO5LEnuYq94nwNfDGJwr+PhjuwHmtH8lxd194/3n8hWWxtxbl1ECrZGFthRlHhqDnO+slhMd6oLnMdvAY1v+HrdFkEpdtXnzJegkEZIlY1AJJP6g86SETEs7hO4Wa/FfqG4PIUL3pYTtufn8qtOO8W4f4f3jDCblzQYZgctlvxMTsyflGxJ7SBS8L5qewjm3bTxyZW8dTbB/IkZQd9elKMwJX/C9A/r0A4aTt+fhXf/ANN4lQGuILSnZrrLbHucxkD5Up8Xw/DCXdsZcjS3alLIMaZrh1YT+X6VG5I4Hd4niicR4l20FYXbpc5llTkhmmWzwQu0TpVtzxyBZ4dgWuqbt+41xUDmFSyszJVTqTosmRrsKa+xwxvDXGyuTN1rKkbTfaPjn8VA4Rx5uIXlwl68+EsXPJbt4ZQLeborj4nnaSflRhzJ9mVkYKzas3bdp7JZmu3fKLmcDNmI+EyqR0AFY9wriL2LqXkyh0MqWGYAxAMHQkbieoFG2F41xPHWLuGuW/vCXoh3UW/DIIZXDqAsAiYIJiY600+MtPsNALk6yTZ5QNi8P4bsmZHymMyHMjeqmBI9a0X7FODXDiWxTIfCS2yqxEAuxA8v5oXPJG0ikYfhfD8Dq5GPxHbbD2/ffxDv322WtK5au3DhEuXiA1wFwAMoRPwKoGgAUDT1+dCyM1rvYzdMnClZGJZBQPF8lPYwzcIGgGm0Um1b9IphLu7MY0LGdIHUk7Aep0pnD45rxizonS8Roe5RW+P/AFHy+jUMHSKXNI1ElW2dRoSB7muV6zg0A1UMerP5mJ7kmvVn3LekJt7fzp7A8O8RtdEG8dfQGh3mvmVcN5VhrpGinZR+Zo6dh19qO+Cx4FojqitPckST8zUdML0jlG+xyBgleKaePmkJfaJgWtWlv2EUBfJeAUea2dBIiGAPRgRr6VmuMwSXbVy/aQoEKh13SWMAoT5l1/A09YYgQN+xNhXRkcBlYEMDsQdCD6VlT4W1h7eOwaXNbrqLZfQGFLZQeuXyqXOmZgKTlZe67XTsxkLQLp1j6OB5v5HYoE4djGs3Uup8SMGHrBmPY7fOvojAYxb1pLqGVdQw9iJr54x+BuWWy3FKtvGhBHcEaEb6jtWj/ZLxqVfDO3w+e2DvBnMo9Adf+qhQuo6Sut1vHbLEJmb1+h/lHXHeHDE4a9YO122yT2JBAPuDBr5Pu2ypKsIZSVI7EGCPrX14Gr5j+0DCC1xLGKNvGZwP9cXP/wBq7nT3G3NXj3IetWmYhVUsx0AUEk+wGpqfxfgGIwyWnvW2QXVzrIIIGYiG08raAx2YVGwGMezdS6hKsjBgQYOhncbdvnRHzvz1f4iLa3FFtEk5EZsrEnRiDuVGn1Ok025r7AHHdZQjFHn2cc3Hh3ihrbXVuFIRbiKF3zvrJzZYAGkxqaBaQXI2JHzoU5aPaRYU37KfxG7cvXbl1gMzsWOVQo36BdBTeCtKbiC5OQsM0EA5Z1IJBA07io1u+41DV3748ROlT7Q0CqKlFaFd5Xw2MxWHsYCcgtjx7o8wUAkZmkD+IYPYGVgQDT32h8o4WzctWsIpW8QMy5y4IMBZkkh2PaB6a17kLmUYLAXCoVr9642UaeVVVVDP/wBWaF6z2qHYuMxa85Z7txiidSzNoz+4kADuR2rlZWa5hDYzwu30zpYlHqyj29u1n9gotzlrEWmsXcBeN8ggA2zD2rnUQY8pJbXQRM96KuBfZ/hbjO2KutfvMS9wJ5Lasxk6rqTM9QPSpfDMCMFYBYjx70TMyq6jKoAMkHcn5TGvMO+KvLkwqLZskw1+4T4j/wAypvG8EwN4qhkylos1+VrnZUcTJXNjNtVbzT9mFvIz4JmDKJ8JzmD/AOliZVvQyD6VlToQSDoRoQdCD1B7GtutYVLMLfxtxyDMEiJ75YI/SqzmrgGExsvZdbd8bkKYf1ePaMwGnrtRoMutn8eUAt8IFtcFvWLNrE+I1t7ozWQjEOU/OSD5Qeg+tHuM5hxGLtK13ELhsI1oW7lvJau3Lzx/EyqVJUZtATERMUE8O4y2GzYTGW2uWQSCkjxLLfmtMdB08vwt85qfxbgrWglxGz2bgm3dUEBx2IPwtG4P61MqWWM2aI7FdPAxYMmmkkO7jz9FYW+O2sOuXA4a3YMQbrAXbxH+tgcs9QKgY/jOIvaXb1xhEZSxy/8AaNP0quVqdQSYGpNcp8j3Hcr12PhY8TfY0f35KlcD4Z49+1ZBjOwUnsN2PyUE/KtY49xNEHg6liAFsoP4n9QiR1b5A0IcjcKkk52tXnVjbfL5kTyjOgYRLZmGaNApj4pBbawCYVAoGa4SSztqzHuSdSSZM0xjsJK8x13Ka+TS3hv6n+hRMPwt7xDYmMu62FPk9C5n+Kw9dN400q9trGg/sB6VCwbE6mrG0tPaaXmtepO5a9TiDSuVm0VYPir7XHZ3JZmMknqa177LeYPGsfd3I8SyAF/mt9D7jb6d6xxqm8E4o+GvJetnzIZjow6qfQjSuTG/SbX0bqGEMmH0wNxx/fyX0cRNA/MX2a4e+/iWi1lz8QTVW11gNoh32012on4Bxq3i7K3bR3+JeqNGqn1qwauhsV4N7HMcWuFELGeY1NhrmHxdqbSqpwxDguq6B4fKDAMzmEEwNap7uAvYXw8XYfPbBDLcX8BI+C4PwmDHYg+tbLzHwizirXh3UB6q0aqe4n/DWUPgr3CXc3LoezMqoWQy7wRmOUTMqQfQ9QJ8YO6exOoy4408t7grT+Aca+8WLd3KyllkiDv1gncTse1Yl9rlqOJXGylRcVG1G5ChTB66ATR3y/xpcW/iI5VSF/8ATg7FSSApEZSRIKkA9QTFEGPs2sUhTEJbynQqxn/dW9VII70zjZHovtyRkAcdtl84ogLAMcokAtE5R1MDUxvFFXM/KVrCYa05xBuXnY6KhCZYXSWIKkTJka5gI0mr3Dci4VMUbd27cuKYa0iBUzqZIzOTA2ZfwybZ11Evcc5cw6DNcweItCdxiFYt6yTcHbX1roSZsWsEE0hCNx4WUu1IDVP4lw17ZJZYBJjWf16/SiK9yxat8OTENma7cUOIaAoZoXTKQRp1InN6RSUmQ27vk7LbYXO28IPmlvaZYLKQDqJBEjuO9TuEJiGz2rEnxgEZQAcwBkD69qvbHL2ILoMSFCrpmxLOLaQNtCC2nQH3rL52t2cQrbE53AVdwbDtkDqQ2ZiuQGCsbMSdNeg3NEi8fTDRcu2x4xSLNtTItJ0uMf8AmNqRoImeopKcMXC27l1blu6bpKIbfw2wBLR6kEbfOgrFY53cuWOY9evYa77AD5Us3TLIXVwuk588OK0Fxo2APjv/AAjHhnFWuMcTevFroByWoAAWQABp8Wp07T7UT4Hi7Mh8ty0mgLBGIC6yc2UBSNBsd6zvl+34l+2l29dCtJOVmnaQNPlWkXOQcNetn41JWUfM5j3DNqNKFNI1rg11/cEuzHJbf/VGt8ewdgHxLlvNOoA8Vz6kLIB9NPeqrF8+2Mw8O3cj8TLCsTOggmI9KD8XwwW77WYJgwI1OnbTWdOnWrPjvBwjWgiwWQu65gR5QDKtl7TP+n1o1ssDyhjHeWl3hE/COM4HH4i0l7BZmuMtpnMqwzZsrBkIGhGUg6kEEHQgm3PQw+EtJduZhaIFjwVUNbuAAlFYfgZQCVcEEeu1Y7wbGXLOoJtkOhFxRoCZy5hHoSDHTarfEcCutZUrjg+DvRcuF2LFLoElTbJm5c1Oqbg+aBR4y12zjQCGWOb7m8/9Um/wcXgt3B5r1lzAEfxLTf8ALuAbHs2xFP4PBJYUuWW9iF2sIYOukh9iVnWNBI1mKhcO5hw+Gs3bNuyVS4sfeIBulxJgjQXFn8Gy9SZrnDETF2yMNmN8A+LaePFuASc6EfGoG9sRHY0q6Gre0HSuyzqEs4ED3hpOxPn6oy5Lwly6xxF2+HuFBbhdfDUQdPzN/PqNTE70UcWtl7uVSGIURrtOv9az/knmMYVxbuABCfjP4TOubqO30mi1uYLNq9ea7cQKWlfxFgAACAJkRG3961HNp9wXOzOnyNf6dH4+VeWuEn8T/TT9Tv8ApXbbqrlMwLgSVnWO8dqDrvPTX76WMOClt3Cm4wBfXqq6hem8n2q04ZwfwcWGEscrZmJkmRt36TrRGTlzuUrPgmCtQruixDpXqQhr1HpLLHudOANg8S9uD4bee0e6npPdTofketUIr6D5y5dXG4dkgC4uttz+Fu3+k7GsExuDezca3cUq6GGB6f3HWa5Usek7cL6B0rPGTHTj7hz8/KsuV+Y7mCvC4mqnR0nRx/cdDW58E4zaxdoXbTSDuPxKfysOhFfOTVa8u8fvYO4Llpu2dD8LgdD/AEPSril07HhY6n0xuV72bO/Vb/iUkaUHcw8RSwLclf4l1UYEaMpYKdSDoMxMbn9KueGcyWsXY8S2wBA86sYKGNj399jVFdxr+E+VTCkyxMKAesfiM7fKmyRVrxzo3NcWuFFC/HeQiL167gmFm4hBFofC56j+UTMT2btNQOE83JdPg45Cl1Wy5wTPs3S4NNjr2Joi4pxi3grCm/ebxrpNw+U52JEDyAnyqANzvWacR41hbxhrTmdS4yq4O8r39jWmRufwFkuAWh8zWAotYuy2ZbQCsogo6AgiNNIaJUwYdttKFvtD5om5YVD5RbDOqE6FoIAJGhgA7dRVZw/jlywGX/7jCsIfMrAEHSHH4WExIPselN4/lpb9s3sE7XToTYJm6iga5T/8ygZQIGYAaioGb05Vq07hNcJwVzF3FzrCQRtOWQIievY/2o+4RdspbfCXwStsfw8wzK1uDoTsCCxEz2oc+zPHhw1ltHTVehK66e6n9xVxzKDlYbHp9Zrm5T3Mk0duy6uM1r2ahz3Q1yjxDwHcgCWeV7gT8IjQa9q0bGML2HZyjKGGpzMp0I2KsNNNQayDBYsW76k6Qf6jf5Uc8Q5guMv8C216ygAdtVtqx1g+oHc9ZqTROMmod1pr26dPhV/H+HLbt2GtCLZzKVE+VwZO/UqV/wC2qvBcNTJcxD2la3aiRlHndtEQdyWj5e9Tkxd/Fm3ZlmZ3LBDBhzI+I6kBepPeofPXFltm3g8M/wDDw5zXHX/5L/VvXLED59qaw4HPeB45XQzckY+IGEDUbr4HlEvLnLy28Raa7mR2QkFQFVWaWK9xEjQRp86suauM/d2FtSAq7tIzHqfl+9ZomPv3y19sQTdTUl3C6aZY/UQP61LvffMa5RVJJgnoB2LGYXbbfWhyYji/3lcj7U0C2hX/ACr4V97169DlUKqogGCddTHQncjc1H4zwS9jL5ui4lpAYGYyfXaJ+VOYfk98OP8A3mzCGZQBDe3pOmtXtjhLLbBS6wj4g0H+lEDA12q0q/IJbpCGMPyS5zKuKRthDW3Ct0XXNMT6aVFt8FxKgW71tnFowqKcyEE5p8pzFSSdBG2vajpcGQhIJuHc65iep6gfKoYwRukstxkYSBDEFesAH9ojetl1hVDNocC4ah4VbgsLgsTfssyLYvWyoa0+uHvKNCkNrafsNtI31q15p4Bh7ODvHBYbw8SGW5ILG8gDAk2iSSm2yxpPtTX38BhbxttHBkC5G/oSPMD7GrXHcGW5aVCTiLJ0RS+W9bnbwr2zDbyPvWo53tIDjsjzMgmOqL2nwePuP7oFwvGrWOgXmSziojxDC2sRA/Gdrd0/n+FuuU1FxOHa2xR1KsNwdx/f361Ku/Z7ca7Fm/baznyl3DK6aiQ6Ro4B+GRPT0XxGw2EvNhMSWNgGMPiXBJVRqsEfEh0DL+HpFFnxo5PdEfuT3T+rvxz6U/+v5j+Enl4xisOYn+Mn/kK2vGMviKANROvy0+VYxwyw1rF2FcQfEtnQ6EFhDKdip3Braseozjo3b0g0pACHbrf/wBA5jnNc3fY/qlptXqRb2rtdA8ry4RIRQrzzygmNt5lhb6jyN+b+Ru4/aiXB4tLqLctsGRgGUjqDTpFLkAiin4pXwPDmmiF8x47CPadrdxSrqYZTuP7+9Mg1vvOXKdrG2/N5LqjyXI1Ho35l9OnSsM4xgHwt1rV4Qy7wQdOhHodOx9qVOO8upotewxOsQyRF0h0kcj9lK4BjGtXDcVoKqWyyB4mo/h66bEt7KY1irLjH2hA2rXgrldZZ0bzKWJHmJ0zkGSI01HsATF41ztoNtOoqBcuk6GupBhBjf8AL+C8v1LNZkT64uPlO8Sxj3bjXbrl3YyzE/5A9OlQ3bWuMaTRZH9gudSIeD8YdYskA24jKQO2Y/UzVfa4g9q61yyckNIAJAGum37japFzE2gHjykuWylJdSRqBcG6gjqAd6qCdCO9BY0OvUtE1wtN4MqY26GuI2GxSGPHUZczEaK408QmN1hv3p7iTXGa5Yxc2ryagxpdQbXF7z1jrQTiOYfFTIwa3oqg22IGnde0xt6b0S8J5wDIuF4ohu2o/h3xPi2wRGYMBJ06jXvNKSxaxTvuTMMpjOpu/wAIGxuj9e4JESOh9tKI+DcwObX3c+RTOqGPwxBj4gdAQf6U9zXyg6D7xh3+9YZl8rqJZEWAJUbgCNVAjqBQbqAG1A6N0n0OxiiOia9tKRZJZIHnytSwt37hgmxMH71iQbWEUCWCnRroEHXXTvA71Zco/Z4l3AgY6yyXTdNwEHLcyEL5W7Aw2h1G+lZnxrj9/Evbu3HgoqomSVFvL+WPhJ30/pRhyNzLjGw2Lso9x7jFAt667MmHUhg7s7TlMAZVGpJ0BimGRmKEBpryVWXkuyZjI7vwnON8DH357CWRh8OoVIAHnRfMH7sWbxNTsF7ijTA4NLC2ltCEIOg6R1k7z3qpwFktYDNffEs13KblzeA2UhRuEkMQJ/FPWrW++W9aXXSB8tZ9+lJPOo2hGxsV3iJkgyfY9fTXX1qGmJUOLTiJEgnt71YKA2YGNDHpG3y2/eq67dtxD6MxKoT0IE7jY6GsKk9YtZWgyDqREnT/AD9hTdm4Q5OhH60rD4oXEVsw8hKt19/aOvtUxrSLrpJ9ZU/PpVKlX8Ts27ttlI1OkjQgjb5zr7ih3lTjDrca05IZGg9mH5iOneKJLtjKWB1nU/3B7f57AfNeCcXlayTmdWDdPh1me8b/AC6VoCxS000jXjfHMK3m8dbV1fKSozZh+RlmHXfynUTpBoJ4/inxdv8AhXXEaHD5iUeDuh6n+VpOmhNFHBeV8IbQQ2lYked31Oo3B6DppFVPMXKq4S3be0WKElWzHUNup020B+nrVNk9M21dDHjbkOET/uPg/sqHlvmFEy2cYGNpGBS4J8WwQZgfmtkjVOm4recahm02aVPl1Guoka/TesJfhT4lRFpidQLqro38rnQMR7z71ruDxmfB2WkZ7dtAwDBtVCyCQdZg/XpTEj2Pp7RR7pXIikicY3m64RDb2r1NI9eo1Lm6lm3IXOBwdzw7hJw7HUanwz+dR27j571tdm+rqHRgysAQRqCDsRXzGxq84fzxfweGuWVaVcQkkzbJ3K9tOnfWufjPLiGL2nW+nNLDks2I5+f5Rh9o/wBpAsl8NhNbuqveJ0tHqFEeZh32HrWJ4i8WYlnLMTJYgkk7yTOtJuXSTMancnWmmbua7rWMYNl4/nldz+pNMO3TenAAe9NOINYlJIVgUkxU7gmGW5fs23kK9xVMbwWAge8x86hVN4JYL4iyo63FHt5hrSpNLauvtDuL44XKqsMzPlESXckA+oH7ihaav+fXB4jio1C3Snp5AFMekg0PxVtNBRLWibFcStYgS2HW3IAXKxgEbsJGnoNtDUO3Y+622N+wGuXVi2twHyCdbh9dgF37xUa05dWzGOs+v+ACskhxB8LVEbK25X4pjcP4qYYl7ajxbiA+UAEAuATo2oGm86g1pHJfGhjbWUKgVWPiWzbU21nUmIAljrrM67VlfJ/E7mHxK3VXMoGW6p0U220IJ6dCPUDetO4hzOqW18AKltxmELln109dKRy3Fu1fROYsXqHZSeN8lYC6xKIbRaMyWYCvBkQuU5DPVfpQVzJxM282Fsp4K2zDAArbtbakbu5EediSfSrPh/NJzkEyxIgjTv8ASKtsdwtuJKtwJqnw3Doreh/MB0OsfpQI5ZCdMlkJl0EbHDcC+6qeSUu/d3yaIr+UswBJiWZsxgTK6ToO5q9OPDspfyup0hlYesMpiD2MGmuUuGXbCXxfUqwvMAN1KhEhh0IMk/5FP4ji6fCypnkgKwHmEaENFMpCfR6h0HZS+GfA4JEmcv8AnT+hFUHMEraFzfJfUn2YAVbWcWMwVkZATlDKMyidiQOhqLxXDDwMRadvM1vMh6GASDPaQPpVhBUDl/GDNfUmA14ga9H836R+pq6t4pbiNbuwDMAzv0+Rnp70AYDGhcQ8ghVYyfWIB9tKMMPiUZAC4D7+YaH6/wCGrc1RRMbg3Rgbd4gA7ESPb1H1qHicbdYX/EUCLDHMplWIgKe4MGI7VbDFIAy3BlGnmOoX0noPXYz02qq4haVcPeKf/K6WtNviBYj6kfWqVtG6IuXsSvjXbRIBtuVH+hgHQ/8AaT81NGGHw6GBcUMB5vMA0HvtuKzzEsLWPzbB7doz3MFD9IWtCw17yZu4n9JoZG6ISQLCkeOrbAAdoA+en16Gq7/g6sZ1A1EDQR69T13pzCL0qyRad9NoXPEzn78J21agV6nFauVdlEAC+emFQeMWcyAj8Jn5Vo/NXK4cm9hx5t2trswj4kHfuP60DsCK4mLlNfT2duy+jn083Hczz+IKFC9e1q3xvCw0smh7dD/aqlpEgiCK78WQJByvEZmBLiup4289j/fHKRm7TXcw6n5Cks1WV3EMlrDlDllXnLEki4dT6xH0FFDu1pMqu8M9NR6a0SfZ1h1fHWg0dSM2wMHKemzQapbuOuN8TsRtE7/IaU5gHKHNbbK4HaR37+gFR0Nj2qg7ymeLXPExF5hrmuu0jaC5M/rV9yGtoXiz5cy5QpPrMkdjAid9dKGLogxBA9evrRFyPfveJcW34DWzbLXUxAzWyF2Mb5gToRt10pPIbcbgTSPC4NeDVov51R8RZy2cO7qWi2yW2OvuBEzPttVNy3ybeJP3nC3mKkZLRlEY9TcMaKNIAMn2k1pFm4ot2b9+0thjbAyKzFRbJ0XKfSCIBgyPShLmvni7iM1jBAhBOZgQpPpJIifygyY3OwVhb6Mehv4o8jjK+yEK8VUWXZDkgEnImiTtoOvUSar7C3VRiTlWJymDlG4JnUb7DXWu2itlluX/ADvEqp2GmhI/F6bD3qBxHiTXSZJgmff3orWk/Pz+y26QM+Pgf9Uzli2b2Ms22aA75SewgyfeK+i8KgVAiKAqDIDpCgD9/wB6+buWr4TFWGOwuL+un9a+hOHOPCg9pPrHX1q5RRSeou5VZhLjZ7quQTmDrvqrBl3Pxar0qv4vwxWhsoYDymffQ6bHWpXErztBQZGN0KpA/KpYz3BACH3rq4yQSI10aDMECdD13Gvb1of0VKlw1o2+pI08p1iTAj+1c5q4w1u0hZR5w9qGAPmGXzDtoxn2qbi7w0IAMfWTsPr+woS544ivh2rTyfxqQZ184bX1lBNaaLKioQAZcaMzGF7htdfTWiHD3bbIiONY09I/z/NKFLWLVgCFAbPIjproPWP6Vb3FAaNCu/UZT39Nf3+misq0v32VPizqJAY65RGqN3X9qUkfd8Gg8oe/njsDJj9vrVHjMc4Qjrqs/m7Bh37Gig2ADgFj4FZo9MkT9WFZdsiRqXzLbHiYZjoCjK3uMpj9/qKNuFnNaA20/SNqFOYrUtYXQnU/IKNf1iaLeFCLYJjaNOlDbuQrk2aUvDoZPvVraFMooqQtO2udG2k+LdepSmvVi0xSpMdw4iXt++Xt7dx6e9CXH+XExBNy3CXeo2Vj/N2bpP1rQfDy+37U3iuHK+ohW7gb+461ycvpZa4y42x8diurh9SfCRZ+9YHi8K1tijqVYbg71DxGGVxDD59RWtca4Wl0m1eWGGiv1A/Mp/EPQ0AcX4FdsasM1s7XF2Pafyn0NAgyrdpd7XDt+y9dDlQ5TNL63/AoNxXCmUkjVep/KO59PWuY+0URbcq2S44DIZBlUOh6ir/iCFcJ4wYq7MMsflMjbYyNZM70M22YkbGIMd4/eY1rvROdXuXisv0TKfSFC/N/0KPNLtN2peNuB7jMECBjIVfhX0HpXcHcCOjESAwY/IzR2yObultIulrfJPLVhLQOJtpeutErcQP4emigEHWTr7UbjB4Syhb7tZQRqVsoYHWYWgCxzZZGVs+hObYz9N6uMXx2UVrbSCAwyt5WQtDSO4nb3rgSSzOeXOvddcQMNBqqufrl+6BdWHsr5RZBbzNplUZdSGUydQYUgUG848RICWgqISo8RUAjQwsDXwzAMqDpPTUVa8xccuGMFhmGa42R9YIyt5VkkAevoPWgHEWyrMrfECQeutdHHbbBr5SORQedHCbp3CWDcdUXdiFE7a01U/gF5ExFprhhQ2p7aGD9YpsJUmgmL1prTkMIZT+o1B9tq2PljmhcRbWCMwUKw666QR1ggQes0O8W5fXEqDMN+BxqI7eooWs8IxmFuhltsSDEp5lYdtDP7Vl8epZY8d1q3E8Rl8ESZDsDt1QmY7kqdf71BcMt2PMfMDl2JWdQP5l8zAerD2d4PxMP4bXVFu/kMo0Mwyk+dY3Gup3Gm29MYrFlrpbrOneNvlpNK0RsUQbq34jgltW2aQdCyr1nbWsv5jbPiAt0SFA1XSCwDER7/vRnxjjCW11YMBq5M6naNd9ZNBXB7b37rvnUEsWhtOug69K000LWmiyncByyrmbV0SDOVwQfaen0p/inB8Ra89y0cgMF08yj1MHQe8aGiAW3TS9ZDDSJEj5Mu1WPA8OMx8O9dU9LbvmU/Np0I6Gax6nla0BZ3iL4JyH4iy+oIkQ3+d60jCWVLIT+G0gPoGJJ/wDEUK8+8BNi9bv21ItFgWH/ACmJ+H/Qen0q3xWJafBtxnuJaKzuUBbP7xoYq371SjBStXPjXxHwW1ifU7+/QfKr3gvEUutetpvZZA3uwJI+RBGlUN4rhcOwQ5rhMKDuzmNf9KjU/wC9Vf2YOVvktqb+eTO+XKyH/wA6qP8A2WZ2/wCMrVLC1JVKZsbVLtLTSUYF1a7XQterCIvMJArwHSllaamDRlE3icIlxcrqD2PUeoPSs6+0S6+Fwl1RH8QeGmuuUwHMdwDH/wDK0tm29axj7YOKE32t7eEqAbbuuafQw1wSOw60rPiRSuD3DcFHimewENOxQVxDF+JYS35ZWOonaIiql7ahRr5t4qfwvGG2pzAG3PmE/EI+ECcu5B2J2pHC+EtcOYjKm4PcfyzuNN6O9waLKprC80OVCtBmIULnP+dav+H8GUee55m6KNh/erjBcOVQMoA/r6kxrUi/bFlC7mAonaSZ/qa5suYX+1my6UeK2P3O5VHxO+tpJ0LHRR09T8qoLXF7qoyK5AYzvqJ3jtMU9xxLxyXbqlVujNamIK9wAdO+u81E4c38VPLm1iImSdBp11g/KnIYw1lndKyzOc/bZctYa60squx3JAJPeZ3+dRyZJnfrNaEvEEtFlNtWCwMrLBUjUj3YzOu1CPMOMW7czKoUwA0dSP8AN6qGd0jqLdvKzNCGNsG1VV6vCu02OEstM+zu/wCLhipOtt4H+k+YfrIorvYQQe/tWZ8gcZtYW67XWyoyRsTJBECBJO5rSuG8Zw2KkWLoLDXLqD7wwBq3bFKSNIOyFObMEMttyxUqWCkbyRI275Y+ZpH/AB1JVrl64li6rrmQAsHRoBMgmCv60ScycJa4LcDRbqO3sp1/pWbHBuMNdtXVy3EYXQpid8r9exU0rKNwb/pTmNToyPqonMV5DcIt32vWxsShT9D+9NcLvMGAUwZ3plcG0TCkerp+2aTUrh3CblwoLcFnbJlJywZgSTAAnrNEIFLQKNeD8x3UOVwxHcDMv+/tRMGs3gCA1p99iAfkdP2oDx3B8RYdbeJU2zGuV1Y6aTKMf6VSY7iTBotvcAG/8RiD8iTS+izsi2jvjvGYt3MLf/ihk8rWz5h2JnYTBg9qHsPzU9o7KYUJOhIAnYnXczpVDYF25cCoGLtppqT/AINaPuV+SLcC5cci+rTBy3LY00VlKwfXX22moWgcreoDsqvGcXe8PHuuomLaBNAq9dyYJ1JPoKveT+F3Di7JBixbtlw0g5viQAR3J1n8p70QC7YxINnEWlDW2ySy5jZeNNT+Bhqp2I9ab4FaujiJtPayZLLEXM0+KmbyxGmQHWDqD111zGKKxO7U2hsjnCipqCmMLbgVJimSUmwUvCvUoCu1lbSnFMFd6kxTTLvRbUITMa18+/ariw+PugbBtfU5VT9FRfqa+hG0B9qxr7QeTQivi7l8QC5K7HzXGZVUwZMNGsbdBVEqDlB3BsNaNpzdYCCrDNJXXOFzAAkgBSQNvPqDFXNvDGBcDLcSYzowZQTsDGqn0aKCGxDeaCQDAI7gCAD7CpXBeJtYuqymOhB1Vl6qw6g/770vNAX2bTkE4ZtSPsJcA1YgCOuwoc4013GrduWsvgWNyTGcxMgRqYB3gftUPmDimZVCGFYaiSY1+Gf69aoReZQQGIDbgEgH3HWhY+K4DV3RMjIBOnsuX8Q7xmZmgQMxJgfPakKYII0I1nt6+lcU0/gsQUuBwASuoDCQflXSFVskLTTXWJLEkk6kk7+/em4pTtJJ7ma7UDdlCUgVJxBDIrAQRKtAj/Sf3+lRzVhwsqy3LRUE3AMrEkFWWSAOms6+wqOFKKCNq7YvFWDKSrDUMpgg9welcSrjlbl25jbgRAQoPnufhQf1PYVbzsCqK0hOMPieGLePxi3cJAnzNbkdOhOUkfKqzieGU3cPZCnPAtuBJLFvK2n/AOXSMv0Lm4CqYMYaz+G2yKT1LAyTHUkk+9ZyL94Ym405RbU5QpiSQU1jfWZ/3pKQait47g1TOGcJVh92vMWIuElLZ0naS0amNSqxEb9KveG8DsJc8SwtsFGOVviGg11YH6k6VX8FsKlplbKGumMzER5RJE76np6iirhOHsgZSSYLLpsIBk+hMdOwrBKIqjjnLAvo5W5kuT4oYny5o1G8w09DHlBA0M5bxS84YW3XI1uVIEbzqdK3rCYFUtsA4ZSJ06eXUjXTpp61k3OKqWyi2PEJYl+40Cj5FWP/AFVqN/lXV8KLyzeQAgkK7btPmj8o/wA/aj/gWITKVBnrJMkwQD9KyrABg+2tFPCscUuCZAftO5EdN6j2qAo24+uXLjQAcg8LEptntdGP8ylp66E9qv8AgnEQXVCQSFzW26tbO/zBGoHVfaqDh1+5cW4LaeLI2nIpkHdjv0ECal8h8ngpav3b7uq5vDtAZVQE7FpzPoB1ArDVT+FoS07FIC0ujoACUBXqUDXqitKrlciuTWrUTOJaBWG/bHx3xLy4ZT5bXmf1dgIHyX961/mXiqYaxdvPsizHc7KvuTAr5m4nimvXXuv8dxmdvcmY+W3yrUYLiT2CyRSgTXDSq9FEAtaSST16bUjeuzS1FEazUaVEpBUV4rpSjvTqITsKKI7NLNqPkrvvT9zTYR6mmAs1TmaTQVg2kmuo5BBG41FcOleFAdytK94Jy/dxmIVLawHOdm/CiTqxPuCAOprc+EcEt4a0tq0IVfqx/MT1JoJ+yG8Ev4iwSNVS4pBmVjMIPaHBrUCs0rI8k14UIUZUFAHN/B1s3RiEAytKMuwDE6EehP0OtaKU+lDHP2GDYTViozgE6HcMPxaab96z2VNsOQZgb9suygyAZWRAzRBBHQGP0q3w/CDbOdHKncidJI6EGO+vrQZwTi6NdRb2W3O90mAAASMwg5+gkwddSam8V4wmdsjlwCQMsZD6g5we/wCGsEEJkNJ4Rbb4n4aFGfM5BXSMoWNyRoW1I00A+UBbfxyWBmNAY3JM77Dv86bGIu3Uyzlt7GJY694Ex8gO86VZAZLb2rOrEDM/VO6DrmYHU9AT1OgZHgbAo8cdblCPExleFMxoT0n+sd6cs3DobhnsDqPXTvUzH4GFAjoTNU4xDqYza9+vaJ3imGEPbshSDSbWr8q8y+IbNkEC4zhQkeZlVQYJJAAgE/2mK1PhmHCIFUQBOg2EmYHoNvlWHfY9wxrmO8YyVsKWJ7s6lFHroXP/AE1vVsaVWkAoLzvSURXq5FdraxSXXq8prlaUpKJpB2pxqi426ERmOyqWPeAJ+tQ7KLH/ALZeOB3GGU6W/O4/nI8q+sKSfdhWWMatuL3rl+9cuujhrjlz5TpJkDboIHyqsNlidAe+xp/QGRUEMGzajV1u1PW8MxJhWMCdFNI8Jvyt9DQrpi0OUxFdCmnPCb8rfQ11WFEhaD3VONJJPcU4WYCBoK9dECTpTlm4G0Xf1ptv+1ErBKbFnqZNPLbFOtZuD8M03nf8h+lFBY1DJJTONs6A/I1Dq2W2WBBBEjsflVYUPUGfakcpoDtQ7osZ2oop+zHGm3xCx/OSn1U/2FfQbrXyrazqwZcykGQRIII2IPQivoX7PuZPv2FzP/71uFujbXo/sw19wa50rN9SLeyIUPTtWL8/8yHE4mLZ/goGtproxYFTc/WB6D1o2+0Xj/hWjh7fx3B5yPwp29229B71j+MQih6t6R4YxpLiunB6svVTl/tSrNnKdQR2YSKVwly1yACc3YEyRr+01eJh8xIIJ+X6GsSvLTSPEARalcNu5VnxCzCR8KnSNCGIkeh701hCAxABAJMa6nXc9z60rDWWXyEaHr2p68OhBzdxSLibKY27JePtq1tTpmG9B/EcMAJG4/z+1EqK06ZvoYqJfwJJ2kHQ+xo0BLEKQBy0j7Gsn3DyxmN1/EjedIn/AKMn+E1oymsT+yDHNZxL4Zwct3VSds6T+6T/ANoraUanQueRTk8ork16a8oq1F0V6ugV6rUUqKQTTlNGrJUSWcVy3H5RSGWlotUSVKSgB2H0rq2x2H0r1KFSyrISfDHYfSk+Cv5R9BTtJq7VJBsr+UfQV7wV/KPoKXXqgJUSPCX8o+grgtjsPpTk1ypqPlSgkeGOw+le8Jew+lLr1VaiR4Y7D6V3IOw+lKr1RRNm0vYfSvGyv5R9BSzXJqle64LSjYAewiveGOwpU1yaigXMg7CuZB2FKr1SgpuvACvZRXCa7UUtIvOqAs0BQJJPT1r1q8GmNgSsxpI3juAdJ7iouJQ3HNvMVhA0jU6kgxOxgEA9Mxpm1w5ULQWgKrQTInXWIgGRPvHztUrEsNddtT2Hz2pOHvq4ldRtsR+/+dOlRb/Dc7SXbaABAAnUx6kwST26VKsWMogE99Y/oBUUTsV6vV2orpf/2Q=="/>
          <p:cNvSpPr>
            <a:spLocks noChangeAspect="1" noChangeArrowheads="1"/>
          </p:cNvSpPr>
          <p:nvPr/>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770" name="Picture 2" descr="https://encrypted-tbn1.gstatic.com/images?q=tbn:ANd9GcRmuADfp--W6uiKmqXVsCMvD0DmYzP-n6U79JOorpeSBWrLDrBM">
            <a:hlinkClick r:id="rId3"/>
          </p:cNvPr>
          <p:cNvPicPr>
            <a:picLocks noChangeAspect="1" noChangeArrowheads="1"/>
          </p:cNvPicPr>
          <p:nvPr/>
        </p:nvPicPr>
        <p:blipFill>
          <a:blip r:embed="rId4" cstate="print"/>
          <a:srcRect/>
          <a:stretch>
            <a:fillRect/>
          </a:stretch>
        </p:blipFill>
        <p:spPr bwMode="auto">
          <a:xfrm>
            <a:off x="4953000" y="1447800"/>
            <a:ext cx="3810000" cy="4724400"/>
          </a:xfrm>
          <a:prstGeom prst="rect">
            <a:avLst/>
          </a:prstGeom>
          <a:noFill/>
          <a:ln w="76200">
            <a:solidFill>
              <a:srgbClr val="FFC000"/>
            </a:solidFill>
          </a:ln>
        </p:spPr>
      </p:pic>
      <p:pic>
        <p:nvPicPr>
          <p:cNvPr id="32772" name="Picture 4" descr="http://37degreeriffsdotcom.files.wordpress.com/2012/07/confederate-soldiers-1861-granger.jpg">
            <a:hlinkClick r:id="rId5"/>
          </p:cNvPr>
          <p:cNvPicPr>
            <a:picLocks noChangeAspect="1" noChangeArrowheads="1"/>
          </p:cNvPicPr>
          <p:nvPr/>
        </p:nvPicPr>
        <p:blipFill>
          <a:blip r:embed="rId6" cstate="print"/>
          <a:srcRect/>
          <a:stretch>
            <a:fillRect/>
          </a:stretch>
        </p:blipFill>
        <p:spPr bwMode="auto">
          <a:xfrm>
            <a:off x="533400" y="1447800"/>
            <a:ext cx="3886200" cy="4648200"/>
          </a:xfrm>
          <a:prstGeom prst="rect">
            <a:avLst/>
          </a:prstGeom>
          <a:noFill/>
          <a:ln w="76200">
            <a:solidFill>
              <a:schemeClr val="tx1"/>
            </a:solidFill>
          </a:ln>
        </p:spPr>
      </p:pic>
    </p:spTree>
    <p:extLst>
      <p:ext uri="{BB962C8B-B14F-4D97-AF65-F5344CB8AC3E}">
        <p14:creationId xmlns:p14="http://schemas.microsoft.com/office/powerpoint/2010/main" val="7830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660033"/>
          </a:solidFill>
        </p:spPr>
        <p:txBody>
          <a:bodyPr/>
          <a:lstStyle/>
          <a:p>
            <a:r>
              <a:rPr lang="en-US" b="1" dirty="0" smtClean="0">
                <a:solidFill>
                  <a:schemeClr val="bg1"/>
                </a:solidFill>
              </a:rPr>
              <a:t>        Secession</a:t>
            </a:r>
            <a:r>
              <a:rPr lang="en-US" dirty="0" smtClean="0"/>
              <a:t>	</a:t>
            </a:r>
            <a:endParaRPr lang="en-US" dirty="0"/>
          </a:p>
        </p:txBody>
      </p:sp>
      <p:sp>
        <p:nvSpPr>
          <p:cNvPr id="3" name="Content Placeholder 2"/>
          <p:cNvSpPr>
            <a:spLocks noGrp="1"/>
          </p:cNvSpPr>
          <p:nvPr>
            <p:ph idx="1"/>
          </p:nvPr>
        </p:nvSpPr>
        <p:spPr>
          <a:xfrm>
            <a:off x="304800" y="990600"/>
            <a:ext cx="3124200" cy="5486400"/>
          </a:xfrm>
        </p:spPr>
        <p:txBody>
          <a:bodyPr>
            <a:normAutofit fontScale="92500" lnSpcReduction="10000"/>
          </a:bodyPr>
          <a:lstStyle/>
          <a:p>
            <a:r>
              <a:rPr lang="en-US" b="1" dirty="0" smtClean="0"/>
              <a:t>December 1860 = South Carolina</a:t>
            </a:r>
          </a:p>
          <a:p>
            <a:r>
              <a:rPr lang="en-US" b="1" dirty="0" smtClean="0"/>
              <a:t>Within 2 months = Mississippi, Florida, Alabama, Georgia, Louisiana, Texas</a:t>
            </a:r>
          </a:p>
          <a:p>
            <a:r>
              <a:rPr lang="en-US" b="1" dirty="0" smtClean="0"/>
              <a:t>Process of secession</a:t>
            </a:r>
          </a:p>
          <a:p>
            <a:r>
              <a:rPr lang="en-US" b="1" dirty="0" smtClean="0"/>
              <a:t>Border states</a:t>
            </a:r>
            <a:endParaRPr lang="en-US" b="1" dirty="0"/>
          </a:p>
        </p:txBody>
      </p:sp>
      <p:sp>
        <p:nvSpPr>
          <p:cNvPr id="28674" name="AutoShape 2" descr="data:image/jpeg;base64,/9j/4AAQSkZJRgABAQAAAQABAAD/2wCEAAkGBhQSERUUExQVFBUVFxcWGRgVFhwYGBggHRcWGRgXFxgYHSYeFx0kGhcaHy8gIycpLC0sGSIxNTAqNSYrLSkBCQoKDgwOGg8PGiwkHyUsLCwpLDIsLCwsKiwsLCwsLCwsLSwsKTAsLCwsLCwvLCwsLy8sLCwsLCksLCwsKSwsKf/AABEIALABHwMBIgACEQEDEQH/xAAbAAACAwEBAQAAAAAAAAAAAAAEBQADBgIBB//EAEwQAAIBAgMEBQQPBgQFBQEAAAECEQMhABIxBAVBUQYTImFxMoGRoRQVIzRCUlNigpKTsbLR0nJzorPB8DND4fEHFsLT4iRUY2SjRP/EABoBAAIDAQEAAAAAAAAAAAAAAAACAQMFBAb/xAAxEQACAgECBAMHBAIDAAAAAAAAAQIRAwQhEjFBUQVhcRMigZGhwfAysdHhFPEVM1L/2gAMAwEAAhEDEQA/APqu49x7OdmoE0KJJpUz/hr8Re7BvtDs/wAhR+yT8sTcPvWh+6p/gXB+ADO763Ds6hXFGiLhT7mlxfgVuQeUWk3iMLq2wURQqxs9Jyhp1VinTEqagLCSI+Cx8Gjhhz0qUGmk/KCBz7Dj7iT5sZwbVlD0wbOFnsiT7oojNEkFS8yT+fXixcUUziy5eCTRwm1bHo9KnSPKrQVB9bLkPmb7xLFd10CJFGiRzFJCPSBgTAntXTBlV6s86RNM+mmRPnwS03ZhHVf+kN/amh8jR+yT9OJ7U0PkaP2SfpwtXr18mvm7qqB/WmRvSTwxYu9a48qij/u6kH6rqB/Fil4ZroXrPB9Q72pofI0fsk/Tie1ND5Gj9kn6cCr0ipzDpWQxMGkW8L0s44H0YsXpDsx/z6Y/aYJ+KL92K2muZamnyLvamh8jR+yT9OJ7U0PkaP2SfpxfSrK3ksrceyQfPbFhGIJBPamh8jR+yT9OOK279nRSzUaIUCSeqT+iycG4q2rZVqIyOJVhBGlvNgAEXZtlLIop0CagzIOqTtCJkHLGl/8AY48ShspZFFKiTUXOkUVIYWuDljiNTxHMYvpbspq1Ngt6QyoZNhBBGt9ePdyGLKGxqmTKI6tci3Nh2LX1/wANdeXecAAqbLspKAU6BNQZkiknaEAyOzpBGPdn2PZnEpSoMLaUk4qGHweKsD58XU93oppkA+5DKnaMARl0m9rSf6DHuw7up0QRTUICQSBxIVVk98KJPHU3wADvsuyhwhp0A7CQvVpJ1uBl+afRjh02QKzFKGVSFY9UpgkgDReZidPQcF1t3o1RKjLLpBUybWqDgeVRvT3CK33PSKMhSVbLIJMdlsyqL2VTcKLCTzwAVNs2yhippUZCZz7isBfjZssRbniylu/Z2ErSoETFqSajUeTghtkUzI1Tqzc+Te3rN9cebJsaUly01CrJMCwvrA4YAKPa/Z84TqqGcgsF6tJIBUExGgLKPOMDU32JlLquzsoCNK0lNnYqlgs9pgQBE4POwp1oq5fdAIDSZAv2fC5Mc74FTo9QCMgSFfJmEm+Q5l46z6eM4APGobKCwNOgCqdYQaSWXix7On98cd+wtmz5Oqo5omOqT78sA8Y1i+mLam66ZLMVu9M0mMm6kRlsf9pPPFo2UBy4kE6wxANgMxUGC0ACdYA5DAAPR2DZ3ErSoMAWWRTQ3VirDydQykHvBx37U0PkaP2Sfpx3sWwJRXLTXKszA5wBN+5R9+L8AAvtTQ+Ro/ZJ+nE9qaHyNH7JP04KxMAAvtTQ+Ro/ZJ+nE9qaHyNH7JP04KxMAAb7ro8KFEkmAOqS5Og8m2O6m69ny9WtGiRJzP1SSxmSFtZeE3tYc8cbftYS7NlVRmY8gZEiOMAgfOZOMYFpdKNmLKq1BcCCFOQTorNEIe46cYxZTS2Km03uwj2DQLZRQpM3JaVOfREnXhMcYGBt87r2f2DXZaVIuDTzEUlAHbp9lGy9oQdRrM6EYavTBsQD4jC3pDXybJtAbyW6tgQDY9YgIaPmhQD3HjEwqa2Jdp2zU7h960P3VP8AAuD8Abh960P3VP8AAuD8IWGc6Z7zWmtNWMZ3mwJso5DhJX+9EoUHtC8gXBsRqNDB54U9MN69ftLR5NP3Ne+Ccx87W8FGBNk3y9NAgVSBpcg6zfXie7wxs48Eo41XxMDLq4SyyT5LkH72pOD1gqsiALmUKzTeNEBIkEC3jgCpUrRJ2uiGCkQCIJ7AJyhQ0yjxF5MaSME1N/qwhqTEHUZh48xxwNs+0bMoK9QUVtYMjyXSIDWGWo4twb0K8c+37jrPj7r6HQ2mqWH/AKqlliQ004Y5wApESbLUmIBsBEE4abup1ZJeorqZACwYggeUFXMfKBMDhAW4xzslCg7Z0ALAk6tYsIJynSRbS4AGgEF7Lsy00VFEKoAGFSfUsck1sc1fLT6fogT/ABZf7nF5vriuugIuYi4b4tjf0T5px7RclQSIJAJHLuxIpRU3VRbWlTPHyF/LHi7sQeSaifsVqi+azad2C8TEOMXzQynJcmDihUHk7RWH7WR/xofTrjsVtoGlWm37dE+mUqC/q7sW4mEeGD6DrPkXU4G37SPg0G75qJ/DDffjob1r8aNM94rED0GlOPcTC/48B/8AJmee21f5BPtz/wBnFO1dJ2pRn2d727NRCPMSQfSBxxfhX0iT3NTycetWH9cC00G0hZarIotquR5tXTVoHV0CDMnOykECSQMhJk2E8Jm+mH1LfdBkV+tphWIF3UQSJym9m7sYPHJpiZgTETF45Tyx0T8Pi/0uvz4HFj8Wmr4436bfyfS8THzzZd41qQinVZREQYdQBoFDghYvpGNf0a3HtdSHr1nFI6o6rnccrKDTB5zPhrjhyaWePeTVGnh1sMzqCd+nIZUM1RitNc2XUklRrFjBBvPoOO6lJ0IDqFmYhswMajQQYv5jywbR2wUqgpOwZqjHJTpoIpoNCYuBzJ4mALYY7Tsy1FytprYwQRoQRocUySXQ6Ytvr8BBiYs2vZOqeASQwJEkkjLAIM/tA29FpNeEaosTsmJiYmIJJiYmJgAmJiYmADN9Lly0tb1aqCO5QXj+BZ5hcZiokgg6EEenDjpvvDrCKVIjPTzMTwDRlVeRgMxPmHPGWFTabdhLmSZEDuiZMA+rW+NrR2sdyXP9uR53xGpZUotbLv15n03cW39dQRiZaMr9zCzT4+V4MOeB+lcnZKwEWCEkmAPdUiTB1i2M30KobTUr+SyLnAfq2lMsauSCpYDSRPKNcanpzRVdlq0lACqtNzNy7NVC5mPwoCnXmOQxnZcKxyq/zzNfBqHmgnX55Gn3D71ofuqf4FxT0m3uNn2dmntkZUHNjx82p8MXbh960P3VP8C4xn/EatO0U1+LTJ+sxFvqfdiNNjWTIkw1mV4sLkuZkalTKJudAOZJIAHiSQPPgYb1pW7esxY3jUC1+VuNtcFMoIIIBBsQbg+OK32VDqq8RoOIgweGPQvi6HlFw9SunvKmxADTm0sb8LGI1t4kDU4KxRS2NFiEURHATbS+uLW0PHu592BWluDSbqI+3BscA1D8Ky+GpPnPqAPHDfHFGmVVQTJAAJ5wInHeM5tt2zajFRXCgMB3TVe0CCCCMsyDBBMwZ4XjUYMAxRkZScoUgmbkiDadAZB14XJxOuZbuABzBJjvMgW7+HrCLYd7l+Aa++aaFw5K5LSRZrIYWD/8iC8XbxODsUVNhptOamhzEEyoMkCFJkXIFhOmJd9CFXUoTfdEhSGJzxHZa8gMDpplZTOgDKdGE81N+0lKy0K6hlcxlMzA1zTYnybAGdDgobFTv2Evr2Re8ibc74h2KnAXIkAAAZRAi4AEWviNydgU7/o27Rg8cjgaIZJK2GV1M6AEEkSJtTe1ImA182SCrDtW7FwO0Juuo4xi72InxF+qPm93zF+qOQx4uxIIhFGU5hAgA5SswLTlMYNw2LsAb8WaDdxU+YOpPqwfgTeyE0XC8r+GrDzrIw4jVqjJPtCqYLAG1ib3JAt3kGPA4sBwLtO7KdQ5mEmAJkjjOPdl3alMyojhr4W/hH9nGh71mLUa57jDd+3dXUzBFcrGXPJUHXNlEZiLRJjuNof1v+Idfq1UKoaIapGYk8wggL/F+eWoeSO/XFmK5YoZKckXQ1GTFcYOkEbPvqotU1FqkVGMsZu15hhxHcRGNBtHT/aHQKiIjGxZQWJPzVIgH62MqyTYa8IuZ4R3zjfdDNlRKbVXSmBSze6xLE360houg8gc8pPGMU6hQiuKUb7HRpHlnJxhNpPmKabbwOUOGbrGDqKrKpkWISWBQkGIAmDprjR7Zsz0lUuwva1JnIMT8EgN4wvhwxjuk+//AGXUVguVUBAB1u1yT3hUtwM664ddAd9OahoOxZSpZcxJKkZRAPAQdNBFtcc+bDJw42kq5o7NNqIrK8Sk3fJt/bYbbBSeqCUZDlMGQQecdlmA9JI44itqIggwQdQeX+vHXDHfTlTTKsQ2YiJsRlJMroRYem0ThbVd3qZ2gdnL2dDckcJ4nU+GpAznTVmurTrmdY8ZoEmwFzjwPJyqCzclE+k6L5yMA9ItkqHZKrXRRAIIhnUkBxr2RBjmbxHFYwcml3JnkUIt9hHtnTJ2PuCqF4NUBJPeEBEDxM9wwg3j0l2kkqWdhcxTimIABMlRPwgBLXvrlJx1ivRvEfd/ofVjbWjxxS2PNy8QzTbt7dlt9eZwqxB4FjqZJzcSTcy1788aLoz0cfaHVso6pWGcm0xcqvPkeU4xzUKl/dQAYIBN1g3gcQY04ScfZuhOUbFRCkE5AWjXMZzE+LA/0wmfM8WP3Vz/AD/RbpdMs2X33dfX86jjZtmWmioghVAUDuAAF+NgMIenuyK2x1GIuAoBBIN6lORY9wxo8Ium/vGr9D+YmMW3zPRUqoO3D71ofuqf4Fx886bbYtba2iCKYFMHWYlifMzFfo4+gbop5tjpLMTQQSOE0wJx8mrUCjMh1QlTHNSVMejGj4fBOTbMjxXJKMIxXX7FPV8iR6/vx0gYkCASSAItcmBY+PPHWDNzUs1Zfmhm9AgetvVjUn7sW0YmJcc1FlNTYai6038wzfhnE3dTD1UX5wJHcO1cciQB5+/GtxzUpBvKAbxE/fjmeaTVHfHSwUlJWdYmBNn2cEEgsvaYDKxAAByiBMcM2nHFnUuNH+soP4cuKLOui/HLMNCRpoeWmnLFeaoOCN4MV9RB+/Fez0w4YsoMsbMAYiE7x8HhzwWFFmyH3NZ1AAM8xZvWDi7FHsJOAy/skr+Eice+xeTuPpT+OfVg3DYuxMU9Q3yjecIf+nHnVv8AHX7P/wA8FkUX4mKQlTgUP0D/AEfHkVOafVb9WCwovxTtn+G/7DfhOPM9T4qHwYz5pUD1jFW17X7m/ZcDK1ytvJPA3HnAGBslLcy66Y9xWKI7/rH88cDIePP4R4Eg8eYI82NO2YNLz+X9neWNJI5cvD8sC7Tu7OxYOwBGg0019IQ/R77Eikp4A+v78eI4UQTEevlGFaXJ8h03zjz9D3ZqbKO02YzM3B1kcTp/TH0enQK7nIUXNAsQeTSzRHcTHmx8564d/wBU/lj610bcVNho5oYGkFaRyGUgjzEY4tZLhjFrozS8Og5Smn1R8aq76RXKNmBDRMW0Bm3OSOcg90ttz9IciP1OZKhaC9pyCRlUEWBcSTN8oEWwKaangCPCfDXW2OqdG4CrJMABRcybKPE/fjscW/1cjOU1H9GzPolDeo2mnQeQXCsKgGimwPhJWQORnlPddoUmQNLkxx0nhOk4F6MbiZUC5WQEhqhMgzkUELmUcVAsIA4k3xzvrpHs+zNloKKla4zEllQ8bk3bWw5GSNMYfs+PJUF6fPqen9r7PFeR9N/WuncW746UbTSc0kC0EEFcqXIN5PWCfKzDyRME3kHCPb981q8dbUZwtwCAB4woAJ7zgHadodiz1HEmWZj6ySTAt5h4DHCrInMSDyNv4YxsYsUYJbb99jzubPPI37zrtv8A6BKG6ypnOW7Wa88vJ10zAN5o0xbtO0qDcGFNzwkrZZnWGB5Ri80VF48/H06482fd/WsJQEwCWVM7AAg2WL3IAE6kaC4dqlQkXxSv+gQbepU5YsJIUEmNLCBe4t3jmDjVdGOh20PSQAtSpE3JqDPly5ChUAyMvZCmIK38kYadGOhp6xKrUEoot/dAHqPYACCoVBYXyhrDxGq3juhmdHpOaZFRXcBiFqRaGA5i09wmYGMvVZ1+nZm3otK0uN2vuEbt3YtEOFZjnYuc0anlAFogX5DC/pv7xq/Q/mJhpu6iyUkV2zMqqpaScxAjMSbyYnz8cK+m/vGr9D+YmM41g7cPvWh+6p/gXHyXaNmam7I9mQlTPMWnz6+fH1rcPvWh+6p/gXGL6fbAiVusDNnqgHLFuyAhIMcgtraEybDGjoMnDNx7/YyfFMXFjU+33MrhlunYDUSpDFO1TAZdRlZahjxsPvnTC3Bm69v6p7+Q1m7uTebj3eAxqZotw2MXTSUcibODWehNOrtTrlAAJQQwFO+UIxYQchkxy1YnBmyUaomr7IZ8lmDUimY0+tDKAxAEs0WGqDjOHVTZ1bylVvFQe7iMV7QgsAAM7iYGsEuZ52B9J54zuGjZ4rLaFLKoXkAPQNcd4p2zaOrpu8Zsis0TEwCTc9wwh23bKVdiM1RWHYYIpkMC9MQ8rbNXOmsDQay3QqVmkwNTV1EAKwvfMVJkkkkZSBc88Jd27egqlzVqu1U5QhW16jZABm0BzQbWPCww92Ta1qrmSSJIuCNLGx77ebAnZLVHK7WTPYexi2U34/C/vzHHXsxeOYeKOP8Apx5sfkzzZz6XaD6IxcHF4IsYN9DyPI4lWQ6M3S3W4GVdt7IyGCR8EU+OfNqnP09rMZW3PWYFfZLQVg9m8kOCfK+cLCB2RYxhyyzrfxxR7Cp/ET6i/lheEbiA23S7BlqVM6k0SoK+SUILm5M5xY8BJ1k4roborZYfaXc84gGzagG92B+iBygpzTpOLqgKtqQoN0jU3Iv6cXJt1M6VEPg6n+uJpEWwGnuuqP8A+h2AWADMk5CoLMSfhdrvOswIYbPTIRQ5zNAzHmeNuUzbljr2Qvxl+sMerVBsCD4EHEqiHbMTt+0pRqMjtlKnjOhcIhmIvmX08sLqnsVzBZDmk+WYOrsZBjQGTyt3Y0nSDowK9bMQO0gF2ZZysDHZF4IVr9+Fy9AEAIASDP8AmVOIYHh844sepivdk19f4OZaKcrlBP4NfyCbI1FXy02XM6gwGzWQADiQB2h4zxxF3rSbJDjtSwJlQQAJIzRI7Qvp6MM9l6FhDmUqrQwtmI7WWTwuci3ibDCmnuWkRJBkyfLb4WTW9z7mniRPEzbjzLJtCtvUozad4aeVPf0f39AhN40ySBUQwVHlDVgCoB4yCDbDSj0vZdlagKlMU3NnzCYYksqmYIMHvgnuhAm5NnkKBdMpAzkkQEAsTyVPQDjuruikRkZTlAZvKPHOG0OhFRgRpfFklKX6kimEowb4W+RYdtp9WahqHICVLSYkNlPki/atjqhtlMEe6LnW/wDidpSBOk2IgnujFQo0HVU7LAs7hZmSc5ckeLtY6T4YF2nc9LL/AIZeSVPaa935GZJMTpLXwO/IFw8t1+fA0NfpnUZAjbVKwRGdbiCTmYdoiFPlHgcAeyUYjKykgiykGxBAMDhfCfZ9ipNCNQcZirG7RmKsM08SBUJOnE3Iw03Xu6ka7BQwqEFSTLTAzA9poPkqSZ4jmYqlk9nDipJF0cTzZFG23Xr9+QTWpBlKnRgQfAiDgN9y0ixaDczHAaWAiw7It5sN9koU6h7NSeyXuAsANlLReRMiJBkcJGCNk3a1nCI6m4Dk5om0TYEi98Uz12LorOzD4TnatyURXSQABRJgRGpgDjHdxwf0R2eqdvoMjkAZuwZgjq612jTyl+rB4EMkAqUpVAtxCQNR1pIgWIJpwfEd8ndFEZUq1qNA9YlKosGoagJlmQxlkk5FUgMOOhxXPVqcWpKttiyHh0sU007p7/Dsbnd1F1pgVDmYTJknUzqRNpjzcNME4R7Dviu1VUegyrxqZTlaQ2UhbmnMCVYkiSDoCXmMs2SYRdN/eNX6H8xMPcIum/vGr9D+YmAA7cPvWh+6p/gXGY/4mFFp0mKnPmKgjlbs95LFYHj340+4fetD91T/AALgXpZuQbVszJ8Idte8gG3nBInhM8MX6eahkTZzarG8mKUUfIau86amCYMTEGRYGCNQbj+wcetvGmPhr6fGPTBPmnEXYKc5giza8X0tjr2DTiMiwe7uIHqYjwOPQ+/5Hk/c8zQ9Ht6q65MwJWwvwsMp7xIHgR34ZteoPmqT9YwPUrYx9CiqeQqrfNpYm2o4yBBHLGo2JUqIHSUmxCsbEaiNLeGkc8cWWDizU0+VTVdUHY8CDkMVdW40cH9pf6qR92J1jjVAf2W/owH34qsvotyjkP7/ANh6McgBFtACye4cT/U449lc1cfRzfgnFO17amRgGAJUiDYyRGjRzvywWiUmX7IsU0B1CrPjAn14yzMhIpv1ysuaBSykZUcqDnKpmPuckkEmBeRGNYtRTYEHlBnHfpxDjZKlRkSUXym2lYIMyl5FRcgAbQQSVWZzWzcGu4dnVCyqapIVJFSLSMy3UwxjlpphxOPAov3699ovzsBgUaBysQ9Im90QckPra34ThUw5+vDLpAfdh3Iv4nwp2mgHRlMwwgxrjQw/oMfU/wDa/h+x0EHIegY96och6MAtumTPWOLAACABAiQFjUWxZR3dlYNncxwMR5IXh4T/AHdt+xVS6SC6fZIZYDAyLf3bh58aqhWDqrDRgD6ROMsMaPdJ9xp9yr6hB9YxmeIwS4Wjb8IySfFFvswoHGf3nu/qzKg5DJsJy8SO4RccoPdgnZ+ji02DJUqAiONrEmI5ZmYx85ueGO2UM6MsxIifz7scGDM8U7Rq6nTxz4+GXwMeuwqKhqCcxEG9tANI+aMWsJa/xT94n+mLq1JlOVhB/u4PEYu2LdT1JYEATAmbxrHn/u2N6eXHCPE3szyuPBlyTcEt0hdS2CmpBVYI0gnlAtN7W855nDinuF8kyAxJOU6fWGh9I+/B2xbnVGDMSxF+SjvA19J/053cu0KQtUqwyyzfO5DSBHrE/CjGZn1ttLFsja03hqUW8+7f0/sWbVuarC3Al0BKmSAWE6jl/cYI2Xc9dMvuqELNo7lgg5JHk6cDDXjLhttdUBYIzFjlC8z48Oc8InFISuB5VM82YMI8wsfGR5scmXPPLXEzT0+jx4bcNr9QDYN3FnYVCpFPIJAEk5QSpOUHKOQiSxMCcMPbWn1vVEw8xB8Mw9Ikj9k8bY9oOlMEZwSSWa4kk6mBp/tiOabGerLHWeqM6QCCwHDiMUnTJ3suQXu3Z0puoyAoxClZJ8plEi5iCA0Rw8IZdEeilJdlnJldyxDFQHT4NmCqYtJGhk8DGEzVWI8iB89gPw5saro5vcuop1DLgHxgH4U30IGY6nXgWtTcoV2OWW07vn+5Ru/oeaNSm613YI05XkzCPTUWYaI0XB0kASZ0mJiYrHJhF03941fofzEw9wi6b+8av0P5iYADtw+9aH7qn+BcH4A3D71ofuqf4FwfgA+Vb76MV9nlnGdJPui346uNVJnw78J8fbGUEEESDYg8cfOul/RXqCa1MAUSVGUTKEiOM9kn0ZgIxtabWcb4J8zzus8P9muPHy6rsZjBm6tv6p7+Q1m7uTebj3eAwHjxhNudvTbHdOKlGmZmObhJNG0xMDPtYp01asQvkhjqJMDUd/HTHKb2okSKqfWAOkwQTYxwxm2bdBeJOAl33RLZesUEEgg2ghihBnjmBtxFxa+OxvWl8omk+UNIJkXvYYLQUy5tmQ6op8VH5Y49gpwUD9ns+pYxW+9aYYAsBIVgxshDEhYfySTBtPA459uaNvdUvp2hGgOvgQfDEbE7l/sUcGcfTY+piR6sCbZWNMqoaoxaTACEwBcjMvMr5icE094U2MCohNhAYamIHjcW78UbRfaE7qbn0sgxXllwxbR06aCnkqXKmLdqpCo2ZuvDQAYoHhPKRx4Y4pbupuQq1SG5PSI8wuL92H2BNqvVoj5zN5ghB/EMU49VktI6cmh080247038kCf8tn5QfZn9eJ/y2flB9mf14t3tvJQchqGgymczRDSlQdmCSYJBuIkDmJXNtFTPbahmICgGi8SGJPZy6kIyRFyIFzlXteaS6mStNB9An/l2p8dPQcWbv3jTSmFLExmEhGg9ptLaYL3Zt6lVU1RUYlgDBGaJJiwBgakWGPN2WVl+LUqL3eUSI7oYY5dXOUoq2aPh+HHDilXb7+vY59t6fNvqN+WPfbRTotRu9abEfdgycQ44DUuPb6inbSlRlKq1SB2sloBmJuDMgwJtecWiu6p2VWkiiJrNEeYHTxI1xbsNFKYaIVcx1OmXs3LHmpx1tNWm6MpdYZWUwwm4IMd8HEuTaoj3ItuEV69fj0OFpVmAPWJB0yU8wI1kEtyx77BfjWqfRCr/ANJnC5tzUWLHPVYsxNiWiSzQCFMDM0xOqqeGGqbVIsrt3wF/FHHkMQT7SX4kVnYkTtEux0nO2Yz8EQQL+jnpb2jsQnMygcge1F9STN/DS/M45VmEEp2jbMzCBPAATAm3CbXxf7HJ1dvNCj1CR6Z78QI227ZztlVkSaaZjKjKLWLqG00sSZ054o2LbXcjOhSUUwUeZKqT2vJEMWXKb9mZgjBHVNoHt3rLeEzHq9OPRUK2bzNwPj8U+r7sBBZU0Np7sPOj27llXUhiCSSBCgZWXIObZjmP7I7sUbh3UtfMzSUUwACQGMSbjUCRodZnv1VKkFAVQFA0AEAeAGLU+FV1KJe+76HeJgLeVNiARUFMKZJ58IngL+mMD0tkrQIrgiLGASTmLTJ1EEDwnuwKNq7BzadUNcIum/vGr9D+YmD9k2SordqpmWWJEXvECeQv/rgDpv7xq/Q/mJhWqJTvoW7DTnYqAz9WOqpFmBggBVJg8JiPAnHa7NXZT7svaHZKiw7RIIMSbZRrz8/W6aAfY6AJI9yokEaghVIIm2oGPW3DSJB7Qggi/JQo77Rrrh4tJf0JOLbtfvRdsezOpu+ZAIA1PlGCSbnsxx54p6R0M+yV1GppvHmBP9MX7FutKV1mcoWSbwAB/SfOeeCmFsRxVJNE8FwcWfHqm5doXWg5/YKP6IaY74x1uvZG68B6bjJ2iGBXLqUbvEjhPqxuNnWFCnVZQ+KkqfNIt3Yq2rdnXIHamSJbI9M+6JeJHEAxNpBESMdv+Zkdxe5nf8fhVSjaf0F1fZ1cZXUMOREj0YFTcdAQRSQZWDC2hBVgROhlQbcRi+oXpCanbp6iqg4c6iDyf2lkc8uLlYEAggg3BFwfA8cWRlGe6FlGUNmCPuaiTJpLM5pi8nUyMejdFKZyCecmdSdZtcz3G+t8F4mGpCWwWruukwAampCwB3RMRyjMfSeePW3bSIgopEREcIRY+rTQeC4JxMFILYMu7qYKkL5LFxx7RXKWJNySOPE3N74oa+0n5tIfxOSfwjDDC+n74q9y0gP4z9+KNRtA7tFvKXp90FYG2qi2ZHTKSmazEgHMANQDpGCcTGenTtGiBVNopMR1tLKbXqJKzcDtwVOp48cE9VRcaU2meCmfKn1s31jzx7VYBSWgKASS0REXmbRHPA67FRqAMEpsDoygX4WK/wBMdK1L6o5paXG+Vr6/nzCV2empBAVSoYCIEZoJt3wP7OBt3/5v75/+nHNPd1AyAlNipg2DEGAYYmSDBFjzGOdmKoSEJZCXJygvDKyqwlZNjIIOhEYTJl41VFmLFHEnTbuvv5lD9Hgc3utTtN1hgx2s1JpERwpBQDMAmDpB9ZiAFntG06QB5Td0D1kY8bbACAVeTYTlEwCTALSbAnzYo2naVB90PVqyMkuVW7FbAkwTAmO7jeKCwKSgk2VZABsBIHA8/PjyPdfoH8QwppdHqKAutRlUXJzjKMmZbmIGXye7INCMMdj2fqzlkkKiKCQObzoAOAnAAQtdSSAwJEggEEiLH0E44o2Zx3hh9IX/AIlY+fAFTcdFSCWZDnVgesiXlSPK1LMotxM2uZMeqoqAAiQIYA3AY9hiNQMykT3nkcAHPtjTLFCRMhIOjE5xA53RlvxUi+LfI/Y/D/4/d4aeVN302bMaalpBkqJtIBmJtJxcrgzBmDBjgeIOABeNzC/aBl2eCgIlrGxNzyPAkwIOXDbovVp7TXKhlcUZLiLE9pQIOokFpuLDnjzdO7DUq9WDlSCxI1UaFV8SRHLtchgrfPRWhQSl1VU7L7sYIXrC9SojpTJDkg5GYPcGycNcTummiU8bhJSu9q7ed/A2OPcYbZkLFAd41KharRZAisoULVqVWptDy4emVTtEmFBM5r07TsLk1KlLeL0OsbrCBQqMYdhlOWoxa0BTwUFgQoACyVG62nZw4gki4II1BGhGAG6O0j8YQGFj8YR6hp/XGVO7qqURUO9KpXPXRX6pyBJCwQCc2U0mAZvjnLcqcNujO8kXMr7W+0szUgC1NlyTSQKpgZQSwZi1r1ADwllJrkI4RlzQ/wBk2BKclRrAPmkD0C3gBywr6b+8av0P5iYe4RdN/eNX6H8xMQ3fMZJLZB24fetD91T/AALg/CndexLU2XZw02pUzZmX4C/FIxd7RUuT/a1P1YgsShW7fy/s42zpFRpPlqErcrOWRIRXOkkDK0kxAgkwBOOdl6T7PUZVV+04kAq3hdoyi8rMxIIFwcCbbuzaOuZqa0GQhFXrBLAARlmJy5pJBJsbQZwLU3XtuV8i7KjEEAqsEHKqhwcvEiTayqoF8AgJtXSTZ89RlqZgzKRlVrytNDqALNY8AWAMExhpu/f9KjS90YqJqMGiQw6xpICywAZgvaC9ogCZGAq2468SaWzwKvZVEBASXJa4A6yMoH+pxbTZVOYU0qB5MEC7ZGhgSCZI7HfmHgXVy2EdR3BNo6QbOlVxny5mlRkZf8tGYARMjMJ+c0ayMJm3jsxzNQrdU1yyGmzJYMSSixkMLPZYaiRJjGr3nsaFqbmmoDqRDIJUxOkWJXMDzygYGGwU/k6dxHkLppGmkHTBbi7BJSVGe2bb3d8iNQdu0Qs1aZYKzKWEowAJViLmQDBOuDG2baD2ciJMdtagcIJucrIpJiYEETE2w4XZkBkIoIEAhRIHIGJxZhvbT7iewx9hLtG5a5UhdoF7dqlH8StY8JjjpphdS2Q3HWVUZDBXPmCmAbZgcwIMg8jwNhq8A702DOM6WqqDHJxr1bcwTodQTI4go5yfUvhUFS5Cb2PVGlc/SRWPqjHeybOylyzBmcgmBAsANJPLFmz1w6K40YBh5xOLMK5yapss2XJL5ImJiYUruIqxKVWpqcxyooABaoXzCCBMELJBso4WwpAdt+xLWptTaYYRbUQQQR4EA3ta84Tbd0LpVmZnqVCWufIEnOHPwNJHk6cdb4Z7Lu91qFmrM4loQggCcsDyjMZTE37RwdgAzz9CaJ1er/mEwwEl1VWaVAIaF14zecVN0LpKysWcjOCQcoUHrzWAyBYCF2KldIjTXGmxTtv+G37J/wBPC/HhgChI/QqkSx6yrLFzMrIzpURoOW1n/hWdME+0iladJXdRRlgwjOCxJ7LEErYsLQIYCCLBxGFWx7ySqyhXKtUprVIGVhwBXMQbjiI4HvgABrdBqLAjPUClaq5RlAioaxNssWNUkT8ROV7qPRpFrlszk5+vkkG+dyV0sO3FrxabA4bZWVl7TMCYggG/wYCqDrbBibmrtUUikwBUiWhQJKkE3kWzcJ7sMk2K2kIR0Wp9ca0uW6xasHKQCDUPxZI90MXkAACBjjeW4KRc1HZszvTLAsMrBalBgpVhGUdUPMW+MTjQUejVZmYNRPlGDUYZY15m0yIA/PHu07lahdqaKD8JIy90mAR5xx52wcLI4kZR+gNErl6ytGUp5Q40kpFh2bMQmYniWMg4JfofSzuwZx1nABMq9vPlXsyq8CARIidBDyjuY1ASlNnUfOMDuUM3qUd3dij2FTPwR6Ljwm6n0HA00SmnsOv+H9FURqaMWFOnRQM3lEKHAJMCfEWxqa+yo/lqrRpIBiYmJ8B6MY/cm1CjVUmykdWe4GMp8AVA8DPDG1xL7icm0BbLuWhTVFSkgCRl7IJBAiZN5i0647XddIZopoA8ZhlENAAEiL2AHmGCsTEEgdPc1FUKClTCE5soUZZ1kLoLybcSTqce0d1UUutJBpoo4XHoN8F4mACYRdN/eNX6H8xMPcIum/vGr9D+YmADM9K8/sTYcvWx1YzdXn+Spxm6vz64y5NT/wCz/wDvj6BV3nVpbPsa0mVc9EElkzeSlOABmEeVik752r5VPsf/ADx34JyjClFMzNThjOdubXoE7u9milTZcrDqaQyVTBkUCzFj5YJqhVJJMSTlMYvpbdt+V82z0gRTBSHBl5AIYZxAiTraBczA4Xpb1aUWrJ2alKixZMxOaoDbJl7K9lr5uQAJIx2OmdOx6qrBEkwsgZKTzAYz2aqWF5YAAmY4DTONs3lttNgOrpEEtDGwb3R8lOM5Kk0oJe8FWs0gAbY87Ux1ihHYsxCmQpLlgRe3AxNtOGDvb6jtAC5agzOEVoXy8oY5WBIspJzeSQDBYG/Fei1M5X42VuDd3c3d6JvDLlsK+e4xVfZGziTDQD4Opv5swI8OWFYOoIggkEciP9wZ5Ec8F7o2jLUZCYD9oTzEKR5xlMeOLd9bKOzVAErZiBfKRx7g0HuE4Z7/AGFW33AMTExMVlhMTExMACPbNkNEllBNJjMKpY0ybnsrJKEybeSSeBEc7HsbVwWDtTp6IUCy/Nu2p7HAc4PCMPsTATYg2jZnokZn6ymbZioUo02DZYGUzAMCCADqMd4c7RQDoyMJVlKnwIg+o4QbNmEo/l04DfO+K47mAnuMjhiBky7ExMWbNs7VHCJEnmYA7z5gTHGDgSsG0lbKnaATyGDqXRytVBBhBIkteYNwFF4tBkjXjh3uro6tM5nOdgTltZb2IEeVHH0Rhxh9l5ldt+Rlq3RaqB2XR/EFP6tPqwJtW561NQzAsDrll8pvrCi0CZi2h5naYmC12Cn3MHT2N2P+FUYLBYAFSQdReCZEi02Pnxtdj2gVEVgGUEaMII8Ri/EwN7URW9kxy6AgggEHUG4x1iYUY5p0woAAAAEAAQB3AcMZ/pZsSpSfaBZkWWA0eIH1uAPgDNo0WBN6bF1tJkuJgiDF1YML8LgYaPPcWXLY+Zr0hW6tTcN8UQR5Aa5bLaCZtw4kgHXdD+laVwKPazrnALcVXq/KvIPugF79kzBthOkgQZkWIOoPGRwM4I2LeDUXDg2HlDgV425gXH+pxC50O+XEbnExVX2lUUuxhQJJ/wBsLqW3vWaaWZVUN/iIMlQmyw0zE3t54xKi3uI5JbDbEwHurb+tp5iMpBZSJkSpgweWDMQ1Tpkppq0TCLpv7xq/Q/mJh7hF03941fofzExBIv2qvRGzbGKtFqxNJSuUhSsU6ea5ZdZFsBdfsv8A7Kr9qn/ewQRQr7PspG10qbU6Si7I2qJIIzCD2cVe1lL/AN/Q9Cf9zBbCovmaPY98UBTpAEUw1JHVTbKpWVBiwsp4/BPLB/spJAzrJMAZhJN7D6reg8sZ8bNsJSmr1qb9XTFIE14sFykgK4AJGsYlPYd2qUIagDTYMp64GCFpqNXvakljxWdb4AHLbxoE3qUiUvd1lbOJ17Nkf6rcjizPTrIQGV1IE5WB1AIMjuIIPgcIzsu7oUdZRIVlYf8AqOKs7rPbvDOxg2vi/dz7DQLmlVoqakFj1wMxMaseLE+JJwAA1pytxKM1+JKOYYDn2Z8capWBEi4OkYydTeVFHZeupQWZlPWpBBOYiZ1BJEcgDhjubfuzikFNej2Sy/4qaBmy8fixh5FcSisgFSoqiFUgAcjlDGOQ7QtoI78QHF28dt2d+0leiHH/AMqQw5Nf0Hh4SMLV3xQInrqXnqoD4EZrHEPfcaO2wup7jrCnUU7QzF0VVJJGSGLG99ZIm5iAZAjDAbG/WU2z9lFyskmHMWY6XW8WvmM6Jl69tqHy1H7VP1YnttQ+Wo/ap+rCjFVPYHHVS+bIIMlhJzTmEHtGOzDSIPiDbsuyMruxcsGNhfmSJkwIBCDLEhQTJNp7bUPlqP2qfqxPbah8tR+1T9WAArCnf9OOrq/EeHPzGVlufihyjHwnhODPbah8tR+1T9WPH3nQIINagQRBBqIQQdQRNxgAXY0HRGkMrtxzFfRqRyBIj6PdjMVaVNf8HaqJHxKtVT5lqBsyjxDfm46Jb0ROt62rQXtKABXRgbEkzbi3LjzkBo8n+dRZ7tfnQ1+JgD2+2f5ej9qn54nt9s/y9H7VPzwowfhftVCtnLIyxlgBiReVmwBGgN7m404++32z/L0ftU/PE9vtn+Xo/ap+eJToWUbKxslcB4qSzEROiiSTAym94uDZRccJtGxVyoy1YbM7E9xkKgEWAU681Bg3xZ7fbP8AL0ftU/PE9vtn+Xo/ap+eG42L7NefzKlobTPlpAJ8SABAPZMEm5M841BW2lRrhll1KgmeZEAL8Hzm9jxIMCe32z/L0ftU/PE9vtn+Xo/ap+eDi8gUPN/MPxMAe32z/L0ftU/PE9vtn+Xo/ap+eELALpDugvFSmsuLMBHaHO+pBjjpIvbGXr+Q3gw9RF+WNo/SHZh/n0vNUU8CeB7sKtsfZKr5jVpKeJ65IbUTAbWALngRMxAdb1YrbSaRo6awAOQAx6WA1wD7fbP8vR+1T88L98bdRqhcu0UOySYNVReIDAgm6ybd/DCrd7g9lsHPTYJGymmoDNIKkixIIEEQZEYs3bvRatNGkKzgws3OUkNHMSMDbF0l2dlvWpBhZg1RBeBOhg+Itgfbt4bEwVDWpKTORkdAUPlEhtF531OH2ezE3W6H2EXTf3jV+h/MTBOzdJtmdZFekLkENUQEEag9rCrpnvqg2xVQK9Ik5LCovyid+K2qLE7P/9k="/>
          <p:cNvSpPr>
            <a:spLocks noChangeAspect="1" noChangeArrowheads="1"/>
          </p:cNvSpPr>
          <p:nvPr/>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8678" name="Picture 6" descr="http://bbcwr.us/civil-war-map.png"/>
          <p:cNvPicPr>
            <a:picLocks noChangeAspect="1" noChangeArrowheads="1"/>
          </p:cNvPicPr>
          <p:nvPr/>
        </p:nvPicPr>
        <p:blipFill>
          <a:blip r:embed="rId3" cstate="print"/>
          <a:srcRect/>
          <a:stretch>
            <a:fillRect/>
          </a:stretch>
        </p:blipFill>
        <p:spPr bwMode="auto">
          <a:xfrm>
            <a:off x="3886200" y="1371600"/>
            <a:ext cx="4953000" cy="4900613"/>
          </a:xfrm>
          <a:prstGeom prst="rect">
            <a:avLst/>
          </a:prstGeom>
          <a:noFill/>
          <a:ln w="76200">
            <a:solidFill>
              <a:srgbClr val="FFC000"/>
            </a:solidFill>
          </a:ln>
        </p:spPr>
      </p:pic>
    </p:spTree>
    <p:extLst>
      <p:ext uri="{BB962C8B-B14F-4D97-AF65-F5344CB8AC3E}">
        <p14:creationId xmlns:p14="http://schemas.microsoft.com/office/powerpoint/2010/main" val="3989762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lstStyle/>
          <a:p>
            <a:r>
              <a:rPr lang="en-US" b="1" dirty="0" smtClean="0"/>
              <a:t>Confederate States of America</a:t>
            </a:r>
            <a:endParaRPr lang="en-US" b="1" dirty="0"/>
          </a:p>
        </p:txBody>
      </p:sp>
      <p:sp>
        <p:nvSpPr>
          <p:cNvPr id="3" name="Content Placeholder 2"/>
          <p:cNvSpPr>
            <a:spLocks noGrp="1"/>
          </p:cNvSpPr>
          <p:nvPr>
            <p:ph idx="1"/>
          </p:nvPr>
        </p:nvSpPr>
        <p:spPr>
          <a:xfrm>
            <a:off x="914400" y="1066800"/>
            <a:ext cx="8229600" cy="4525963"/>
          </a:xfrm>
        </p:spPr>
        <p:txBody>
          <a:bodyPr/>
          <a:lstStyle/>
          <a:p>
            <a:r>
              <a:rPr lang="en-US" b="1" dirty="0" smtClean="0">
                <a:solidFill>
                  <a:schemeClr val="bg1"/>
                </a:solidFill>
              </a:rPr>
              <a:t>President Jefferson Davis of Mississippi</a:t>
            </a:r>
          </a:p>
          <a:p>
            <a:r>
              <a:rPr lang="en-US" b="1" dirty="0" smtClean="0">
                <a:solidFill>
                  <a:schemeClr val="bg1"/>
                </a:solidFill>
              </a:rPr>
              <a:t>Reaction of U.S. President James Buchanan</a:t>
            </a:r>
          </a:p>
          <a:p>
            <a:endParaRPr lang="en-US" dirty="0"/>
          </a:p>
        </p:txBody>
      </p:sp>
      <p:pic>
        <p:nvPicPr>
          <p:cNvPr id="26630" name="Picture 6" descr="http://www.fredericksburg.com/CivilWar/Education/Definitions/leaders/Images/davis/davis">
            <a:hlinkClick r:id="rId3"/>
          </p:cNvPr>
          <p:cNvPicPr>
            <a:picLocks noChangeAspect="1" noChangeArrowheads="1"/>
          </p:cNvPicPr>
          <p:nvPr/>
        </p:nvPicPr>
        <p:blipFill>
          <a:blip r:embed="rId4" cstate="print"/>
          <a:srcRect/>
          <a:stretch>
            <a:fillRect/>
          </a:stretch>
        </p:blipFill>
        <p:spPr bwMode="auto">
          <a:xfrm>
            <a:off x="2573785" y="2473302"/>
            <a:ext cx="3468522" cy="4232298"/>
          </a:xfrm>
          <a:prstGeom prst="rect">
            <a:avLst/>
          </a:prstGeom>
          <a:noFill/>
          <a:ln w="76200">
            <a:solidFill>
              <a:schemeClr val="accent4">
                <a:lumMod val="40000"/>
                <a:lumOff val="60000"/>
              </a:schemeClr>
            </a:solidFill>
          </a:ln>
        </p:spPr>
      </p:pic>
      <p:pic>
        <p:nvPicPr>
          <p:cNvPr id="26628" name="Picture 4" descr="https://encrypted-tbn3.gstatic.com/images?q=tbn:ANd9GcRBqwUhNrACBMu80XQyC3RHhfLpqzC6cYp8jx2y4vEcBYi5uPQibA">
            <a:hlinkClick r:id="rId5"/>
          </p:cNvPr>
          <p:cNvPicPr>
            <a:picLocks noChangeAspect="1" noChangeArrowheads="1"/>
          </p:cNvPicPr>
          <p:nvPr/>
        </p:nvPicPr>
        <p:blipFill>
          <a:blip r:embed="rId6" cstate="print"/>
          <a:srcRect/>
          <a:stretch>
            <a:fillRect/>
          </a:stretch>
        </p:blipFill>
        <p:spPr bwMode="auto">
          <a:xfrm>
            <a:off x="5715000" y="2699282"/>
            <a:ext cx="2638425" cy="3449900"/>
          </a:xfrm>
          <a:prstGeom prst="rect">
            <a:avLst/>
          </a:prstGeom>
          <a:noFill/>
          <a:ln w="76200">
            <a:solidFill>
              <a:schemeClr val="tx1"/>
            </a:solidFill>
          </a:ln>
        </p:spPr>
      </p:pic>
      <p:pic>
        <p:nvPicPr>
          <p:cNvPr id="26626" name="Picture 2" descr="https://encrypted-tbn1.gstatic.com/images?q=tbn:ANd9GcRpbCw4T05xduB8Gdp5OC9z7K43s9TEFyzi6_oUH6viDy2FCHlA">
            <a:hlinkClick r:id="rId7"/>
          </p:cNvPr>
          <p:cNvPicPr>
            <a:picLocks noChangeAspect="1" noChangeArrowheads="1"/>
          </p:cNvPicPr>
          <p:nvPr/>
        </p:nvPicPr>
        <p:blipFill>
          <a:blip r:embed="rId8" cstate="print"/>
          <a:srcRect/>
          <a:stretch>
            <a:fillRect/>
          </a:stretch>
        </p:blipFill>
        <p:spPr bwMode="auto">
          <a:xfrm>
            <a:off x="448693" y="3293387"/>
            <a:ext cx="2590800" cy="1981200"/>
          </a:xfrm>
          <a:prstGeom prst="rect">
            <a:avLst/>
          </a:prstGeom>
          <a:noFill/>
          <a:ln w="76200">
            <a:solidFill>
              <a:srgbClr val="FFC000"/>
            </a:solidFill>
          </a:ln>
        </p:spPr>
      </p:pic>
    </p:spTree>
    <p:extLst>
      <p:ext uri="{BB962C8B-B14F-4D97-AF65-F5344CB8AC3E}">
        <p14:creationId xmlns:p14="http://schemas.microsoft.com/office/powerpoint/2010/main" val="24233426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838200"/>
          </a:xfrm>
          <a:solidFill>
            <a:srgbClr val="660033"/>
          </a:solidFill>
        </p:spPr>
        <p:txBody>
          <a:bodyPr/>
          <a:lstStyle/>
          <a:p>
            <a:r>
              <a:rPr lang="en-US" b="1" dirty="0" smtClean="0">
                <a:solidFill>
                  <a:schemeClr val="bg1"/>
                </a:solidFill>
              </a:rPr>
              <a:t>Fort Sumter</a:t>
            </a:r>
            <a:endParaRPr lang="en-US" b="1" dirty="0">
              <a:solidFill>
                <a:schemeClr val="bg1"/>
              </a:solidFill>
            </a:endParaRPr>
          </a:p>
        </p:txBody>
      </p:sp>
      <p:sp>
        <p:nvSpPr>
          <p:cNvPr id="3" name="Content Placeholder 2"/>
          <p:cNvSpPr>
            <a:spLocks noGrp="1"/>
          </p:cNvSpPr>
          <p:nvPr>
            <p:ph idx="1"/>
          </p:nvPr>
        </p:nvSpPr>
        <p:spPr>
          <a:xfrm>
            <a:off x="386687" y="985043"/>
            <a:ext cx="8229600" cy="4525963"/>
          </a:xfrm>
        </p:spPr>
        <p:txBody>
          <a:bodyPr>
            <a:normAutofit/>
          </a:bodyPr>
          <a:lstStyle/>
          <a:p>
            <a:r>
              <a:rPr lang="en-US" b="1" dirty="0" smtClean="0"/>
              <a:t>Charleston, South Carolina</a:t>
            </a:r>
          </a:p>
          <a:p>
            <a:r>
              <a:rPr lang="en-US" b="1" dirty="0" smtClean="0"/>
              <a:t>Confederacy ordered U.S. Major Robert Anderson to surrender</a:t>
            </a:r>
          </a:p>
        </p:txBody>
      </p:sp>
      <p:pic>
        <p:nvPicPr>
          <p:cNvPr id="24578" name="Picture 2" descr="https://encrypted-tbn2.gstatic.com/images?q=tbn:ANd9GcSDr3jdOfyQJA8xEuZ9KW2icoBIdcZ6A_s8-KzkGpQvnj7H8wKE1A"/>
          <p:cNvPicPr>
            <a:picLocks noChangeAspect="1" noChangeArrowheads="1"/>
          </p:cNvPicPr>
          <p:nvPr/>
        </p:nvPicPr>
        <p:blipFill>
          <a:blip r:embed="rId3" cstate="print"/>
          <a:srcRect/>
          <a:stretch>
            <a:fillRect/>
          </a:stretch>
        </p:blipFill>
        <p:spPr bwMode="auto">
          <a:xfrm>
            <a:off x="381000" y="3124200"/>
            <a:ext cx="4191000" cy="3124200"/>
          </a:xfrm>
          <a:prstGeom prst="rect">
            <a:avLst/>
          </a:prstGeom>
          <a:noFill/>
          <a:ln w="76200">
            <a:solidFill>
              <a:srgbClr val="660033"/>
            </a:solidFill>
          </a:ln>
        </p:spPr>
      </p:pic>
      <p:pic>
        <p:nvPicPr>
          <p:cNvPr id="24586" name="Picture 10" descr="http://ih.constantcontact.com/fs117/1102771162576/img/451.jpg?a=1112583075886"/>
          <p:cNvPicPr>
            <a:picLocks noChangeAspect="1" noChangeArrowheads="1"/>
          </p:cNvPicPr>
          <p:nvPr/>
        </p:nvPicPr>
        <p:blipFill>
          <a:blip r:embed="rId4" cstate="print"/>
          <a:srcRect/>
          <a:stretch>
            <a:fillRect/>
          </a:stretch>
        </p:blipFill>
        <p:spPr bwMode="auto">
          <a:xfrm>
            <a:off x="4953000" y="2438400"/>
            <a:ext cx="3829050" cy="3848101"/>
          </a:xfrm>
          <a:prstGeom prst="rect">
            <a:avLst/>
          </a:prstGeom>
          <a:solidFill>
            <a:schemeClr val="bg1"/>
          </a:solidFill>
          <a:ln w="76200">
            <a:solidFill>
              <a:srgbClr val="FFC000"/>
            </a:solidFill>
          </a:ln>
        </p:spPr>
      </p:pic>
    </p:spTree>
    <p:extLst>
      <p:ext uri="{BB962C8B-B14F-4D97-AF65-F5344CB8AC3E}">
        <p14:creationId xmlns:p14="http://schemas.microsoft.com/office/powerpoint/2010/main" val="3909044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3657600" cy="6096000"/>
          </a:xfrm>
        </p:spPr>
        <p:txBody>
          <a:bodyPr>
            <a:normAutofit/>
          </a:bodyPr>
          <a:lstStyle/>
          <a:p>
            <a:r>
              <a:rPr lang="en-US" b="1" dirty="0" smtClean="0">
                <a:solidFill>
                  <a:schemeClr val="bg1"/>
                </a:solidFill>
              </a:rPr>
              <a:t>April 12, 1861 = artillery assaults on Union soldiers</a:t>
            </a:r>
          </a:p>
          <a:p>
            <a:r>
              <a:rPr lang="en-US" b="1" dirty="0" smtClean="0">
                <a:solidFill>
                  <a:schemeClr val="bg1"/>
                </a:solidFill>
              </a:rPr>
              <a:t>April 15, 1861 = Lincoln declared lower south in state of “insurrection”</a:t>
            </a:r>
          </a:p>
          <a:p>
            <a:r>
              <a:rPr lang="en-US" b="1" dirty="0" smtClean="0">
                <a:solidFill>
                  <a:schemeClr val="bg1"/>
                </a:solidFill>
              </a:rPr>
              <a:t>Lincoln issued call for enlistment of 75,000 men</a:t>
            </a:r>
          </a:p>
          <a:p>
            <a:pPr>
              <a:buNone/>
            </a:pPr>
            <a:endParaRPr lang="en-US" dirty="0"/>
          </a:p>
        </p:txBody>
      </p:sp>
      <p:pic>
        <p:nvPicPr>
          <p:cNvPr id="46082" name="Picture 2" descr="http://upload.wikimedia.org/wikipedia/commons/f/f1/South_Carolina,_Fort_Sumter,_Interior_view_of,_-_NARA_-_533430.jpg">
            <a:hlinkClick r:id="rId3"/>
          </p:cNvPr>
          <p:cNvPicPr>
            <a:picLocks noChangeAspect="1" noChangeArrowheads="1"/>
          </p:cNvPicPr>
          <p:nvPr/>
        </p:nvPicPr>
        <p:blipFill>
          <a:blip r:embed="rId4" cstate="print"/>
          <a:srcRect/>
          <a:stretch>
            <a:fillRect/>
          </a:stretch>
        </p:blipFill>
        <p:spPr bwMode="auto">
          <a:xfrm>
            <a:off x="4191001" y="1828800"/>
            <a:ext cx="4419600" cy="4429125"/>
          </a:xfrm>
          <a:prstGeom prst="rect">
            <a:avLst/>
          </a:prstGeom>
          <a:noFill/>
          <a:ln w="76200">
            <a:solidFill>
              <a:schemeClr val="accent4">
                <a:lumMod val="40000"/>
                <a:lumOff val="60000"/>
              </a:schemeClr>
            </a:solidFill>
          </a:ln>
        </p:spPr>
      </p:pic>
      <p:pic>
        <p:nvPicPr>
          <p:cNvPr id="46084" name="Picture 4" descr="https://encrypted-tbn1.gstatic.com/images?q=tbn:ANd9GcT1SPoFidBGpDmzD4k6l_7Zheb9x5fclQTtfaEje9AloM1nqqu-"/>
          <p:cNvPicPr>
            <a:picLocks noChangeAspect="1" noChangeArrowheads="1"/>
          </p:cNvPicPr>
          <p:nvPr/>
        </p:nvPicPr>
        <p:blipFill>
          <a:blip r:embed="rId5" cstate="print"/>
          <a:srcRect/>
          <a:stretch>
            <a:fillRect/>
          </a:stretch>
        </p:blipFill>
        <p:spPr bwMode="auto">
          <a:xfrm>
            <a:off x="5479879" y="304800"/>
            <a:ext cx="3483146" cy="2209800"/>
          </a:xfrm>
          <a:prstGeom prst="rect">
            <a:avLst/>
          </a:prstGeom>
          <a:noFill/>
          <a:ln w="76200">
            <a:solidFill>
              <a:srgbClr val="FFC000"/>
            </a:solidFill>
          </a:ln>
        </p:spPr>
      </p:pic>
    </p:spTree>
    <p:extLst>
      <p:ext uri="{BB962C8B-B14F-4D97-AF65-F5344CB8AC3E}">
        <p14:creationId xmlns:p14="http://schemas.microsoft.com/office/powerpoint/2010/main" val="3997718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304800" y="457200"/>
            <a:ext cx="8610600" cy="6247864"/>
          </a:xfrm>
          <a:prstGeom prst="rect">
            <a:avLst/>
          </a:prstGeom>
        </p:spPr>
        <p:txBody>
          <a:bodyPr wrap="square">
            <a:spAutoFit/>
          </a:bodyPr>
          <a:lstStyle/>
          <a:p>
            <a:pPr algn="just"/>
            <a:r>
              <a:rPr lang="en-US" sz="2000" b="1" dirty="0" smtClean="0"/>
              <a:t>“The union of these states is perpetual.  Prepare to any is implied, if not expressed, in the fundamental law of all national governments.  It is safe to assert that no government proper ever had a provision in its organic law for its own termination… No State upon its own mere motion can lawfully get out of the union; that Resolves and Ordinances to that effect are legally void; and that acts of violence, within any State or States, against the authority of the United States, are insurrectionary or revolutionary, according to circumstances…In view of the Constitution and the laws, the Union is unbroken; and to the extent of my ability I shall take care, as the Constitution itself expressly  enjoins upon me, that the laws of the Union be faithfully executed in all the States…In doing this there needs to be no bloodshed or violence; and there shall be none, unless it be forced upon the national authority.  In your hands, my dissatisfied fellow-countrymen, and not in mine, is the momentous issue of civil war.  The government will not assail you.  You can have no conflict without being yourselves the aggressors.  You have no oath registered in heaven to destroy the government, while I have the most solemn one to preserve, protect, and defend it.  I am loath to close.  We are not enemies, but friends.  We must not be enemies.”</a:t>
            </a:r>
          </a:p>
          <a:p>
            <a:pPr algn="just"/>
            <a:endParaRPr lang="en-US" sz="2000" b="1" dirty="0" smtClean="0"/>
          </a:p>
          <a:p>
            <a:pPr algn="just"/>
            <a:r>
              <a:rPr lang="en-US" sz="2000" b="1" dirty="0" smtClean="0"/>
              <a:t>			              --Lincoln’s Inaugural Address, March 1861</a:t>
            </a:r>
            <a:endParaRPr lang="en-US" sz="2000" b="1" dirty="0"/>
          </a:p>
        </p:txBody>
      </p:sp>
    </p:spTree>
    <p:extLst>
      <p:ext uri="{BB962C8B-B14F-4D97-AF65-F5344CB8AC3E}">
        <p14:creationId xmlns:p14="http://schemas.microsoft.com/office/powerpoint/2010/main" val="117858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lstStyle/>
          <a:p>
            <a:r>
              <a:rPr lang="en-US" b="1" dirty="0" smtClean="0"/>
              <a:t>Quick Facts</a:t>
            </a:r>
            <a:endParaRPr lang="en-US" b="1" dirty="0"/>
          </a:p>
        </p:txBody>
      </p:sp>
      <p:sp>
        <p:nvSpPr>
          <p:cNvPr id="3" name="Content Placeholder 2"/>
          <p:cNvSpPr>
            <a:spLocks noGrp="1"/>
          </p:cNvSpPr>
          <p:nvPr>
            <p:ph idx="1"/>
          </p:nvPr>
        </p:nvSpPr>
        <p:spPr>
          <a:xfrm>
            <a:off x="457200" y="1295400"/>
            <a:ext cx="8229600" cy="5029200"/>
          </a:xfrm>
        </p:spPr>
        <p:txBody>
          <a:bodyPr>
            <a:normAutofit fontScale="85000" lnSpcReduction="10000"/>
          </a:bodyPr>
          <a:lstStyle/>
          <a:p>
            <a:r>
              <a:rPr lang="en-US" b="1" dirty="0" smtClean="0">
                <a:solidFill>
                  <a:schemeClr val="bg1"/>
                </a:solidFill>
              </a:rPr>
              <a:t>What was the rationale at the start?</a:t>
            </a:r>
          </a:p>
          <a:p>
            <a:pPr marL="0" indent="0">
              <a:buNone/>
            </a:pPr>
            <a:endParaRPr lang="en-US" b="1" dirty="0" smtClean="0">
              <a:solidFill>
                <a:schemeClr val="bg1"/>
              </a:solidFill>
            </a:endParaRPr>
          </a:p>
          <a:p>
            <a:r>
              <a:rPr lang="en-US" b="1" dirty="0" smtClean="0">
                <a:solidFill>
                  <a:schemeClr val="bg1"/>
                </a:solidFill>
              </a:rPr>
              <a:t>618,000 Americans died in the Civil War vs. 117,000 in World War I &amp; 417,000 in World War II</a:t>
            </a:r>
          </a:p>
          <a:p>
            <a:pPr marL="0" indent="0">
              <a:buNone/>
            </a:pPr>
            <a:endParaRPr lang="en-US" b="1" dirty="0" smtClean="0">
              <a:solidFill>
                <a:schemeClr val="bg1"/>
              </a:solidFill>
            </a:endParaRPr>
          </a:p>
          <a:p>
            <a:r>
              <a:rPr lang="en-US" b="1" dirty="0" smtClean="0">
                <a:solidFill>
                  <a:schemeClr val="bg1"/>
                </a:solidFill>
              </a:rPr>
              <a:t>400,000 wounded</a:t>
            </a:r>
          </a:p>
          <a:p>
            <a:pPr marL="0" indent="0">
              <a:buNone/>
            </a:pPr>
            <a:endParaRPr lang="en-US" b="1" dirty="0" smtClean="0">
              <a:solidFill>
                <a:schemeClr val="bg1"/>
              </a:solidFill>
            </a:endParaRPr>
          </a:p>
          <a:p>
            <a:r>
              <a:rPr lang="en-US" b="1" dirty="0" smtClean="0">
                <a:solidFill>
                  <a:schemeClr val="bg1"/>
                </a:solidFill>
              </a:rPr>
              <a:t>4 million slaves in the South </a:t>
            </a:r>
          </a:p>
          <a:p>
            <a:pPr marL="0" indent="0">
              <a:buNone/>
            </a:pPr>
            <a:endParaRPr lang="en-US" b="1" dirty="0" smtClean="0">
              <a:solidFill>
                <a:schemeClr val="bg1"/>
              </a:solidFill>
            </a:endParaRPr>
          </a:p>
          <a:p>
            <a:r>
              <a:rPr lang="en-US" b="1" dirty="0" smtClean="0">
                <a:solidFill>
                  <a:schemeClr val="bg1"/>
                </a:solidFill>
              </a:rPr>
              <a:t>North produced 97% of the U.S. firearms, 94% cloth, 90% shoes</a:t>
            </a:r>
          </a:p>
          <a:p>
            <a:endParaRPr lang="en-US" dirty="0"/>
          </a:p>
        </p:txBody>
      </p:sp>
    </p:spTree>
    <p:extLst>
      <p:ext uri="{BB962C8B-B14F-4D97-AF65-F5344CB8AC3E}">
        <p14:creationId xmlns:p14="http://schemas.microsoft.com/office/powerpoint/2010/main" val="29616924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Table 4"/>
          <p:cNvGraphicFramePr>
            <a:graphicFrameLocks noGrp="1"/>
          </p:cNvGraphicFramePr>
          <p:nvPr>
            <p:extLst/>
          </p:nvPr>
        </p:nvGraphicFramePr>
        <p:xfrm>
          <a:off x="1066800" y="457200"/>
          <a:ext cx="7086600" cy="2707640"/>
        </p:xfrm>
        <a:graphic>
          <a:graphicData uri="http://schemas.openxmlformats.org/drawingml/2006/table">
            <a:tbl>
              <a:tblPr/>
              <a:tblGrid>
                <a:gridCol w="2362200"/>
                <a:gridCol w="2362200"/>
                <a:gridCol w="2362200"/>
              </a:tblGrid>
              <a:tr h="262467">
                <a:tc>
                  <a:txBody>
                    <a:bodyPr/>
                    <a:lstStyle/>
                    <a:p>
                      <a:pPr marR="0"/>
                      <a:endParaRPr lang="en-US" sz="1800" b="1" dirty="0">
                        <a:solidFill>
                          <a:schemeClr val="bg1"/>
                        </a:solidFill>
                        <a:latin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lgn="ctr"/>
                      <a:r>
                        <a:rPr lang="en-US" sz="1800" b="1">
                          <a:solidFill>
                            <a:schemeClr val="bg1"/>
                          </a:solidFill>
                          <a:latin typeface="Calibri"/>
                        </a:rPr>
                        <a:t>North (U.S.A.)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lgn="ctr"/>
                      <a:r>
                        <a:rPr lang="en-US" sz="1800" b="1" dirty="0">
                          <a:solidFill>
                            <a:schemeClr val="bg1"/>
                          </a:solidFill>
                          <a:latin typeface="Calibri"/>
                        </a:rPr>
                        <a:t>South (C.S.A.)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524933">
                <a:tc>
                  <a:txBody>
                    <a:bodyPr/>
                    <a:lstStyle/>
                    <a:p>
                      <a:pPr marR="0"/>
                      <a:r>
                        <a:rPr lang="en-US" sz="1800" b="1" dirty="0">
                          <a:solidFill>
                            <a:schemeClr val="bg1"/>
                          </a:solidFill>
                          <a:latin typeface="Calibri"/>
                        </a:rPr>
                        <a:t>Population (1860)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22 million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9 million </a:t>
                      </a:r>
                      <a:r>
                        <a:rPr lang="en-US" sz="1800" b="1" dirty="0" smtClean="0">
                          <a:solidFill>
                            <a:schemeClr val="bg1"/>
                          </a:solidFill>
                          <a:latin typeface="Calibri"/>
                        </a:rPr>
                        <a:t>(5 </a:t>
                      </a:r>
                      <a:r>
                        <a:rPr lang="en-US" sz="1800" b="1" dirty="0">
                          <a:solidFill>
                            <a:schemeClr val="bg1"/>
                          </a:solidFill>
                          <a:latin typeface="Calibri"/>
                        </a:rPr>
                        <a:t>million </a:t>
                      </a:r>
                      <a:r>
                        <a:rPr lang="en-US" sz="1800" b="1" dirty="0" smtClean="0">
                          <a:solidFill>
                            <a:schemeClr val="bg1"/>
                          </a:solidFill>
                          <a:latin typeface="Calibri"/>
                        </a:rPr>
                        <a:t>whites + 4</a:t>
                      </a:r>
                      <a:r>
                        <a:rPr lang="en-US" sz="1800" b="1" baseline="0" dirty="0" smtClean="0">
                          <a:solidFill>
                            <a:schemeClr val="bg1"/>
                          </a:solidFill>
                          <a:latin typeface="Calibri"/>
                        </a:rPr>
                        <a:t> million slaves</a:t>
                      </a:r>
                      <a:r>
                        <a:rPr lang="en-US" sz="1800" b="1" dirty="0" smtClean="0">
                          <a:solidFill>
                            <a:schemeClr val="bg1"/>
                          </a:solidFill>
                          <a:latin typeface="Calibri"/>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787400">
                <a:tc>
                  <a:txBody>
                    <a:bodyPr/>
                    <a:lstStyle/>
                    <a:p>
                      <a:pPr marR="0"/>
                      <a:r>
                        <a:rPr lang="en-US" sz="1800" b="1">
                          <a:solidFill>
                            <a:schemeClr val="bg1"/>
                          </a:solidFill>
                          <a:latin typeface="Calibri"/>
                        </a:rPr>
                        <a:t>Potential soldiers (men 15 -40 years old) (1860)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4,010,000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1, 140,000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524933">
                <a:tc>
                  <a:txBody>
                    <a:bodyPr/>
                    <a:lstStyle/>
                    <a:p>
                      <a:pPr marR="0"/>
                      <a:r>
                        <a:rPr lang="en-US" sz="1800" b="1">
                          <a:solidFill>
                            <a:schemeClr val="bg1"/>
                          </a:solidFill>
                          <a:latin typeface="Calibri"/>
                        </a:rPr>
                        <a:t>Industrial Strength (# of factories)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110,000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18,000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262467">
                <a:tc>
                  <a:txBody>
                    <a:bodyPr/>
                    <a:lstStyle/>
                    <a:p>
                      <a:pPr marR="0"/>
                      <a:r>
                        <a:rPr lang="en-US" sz="1800" b="1" dirty="0">
                          <a:solidFill>
                            <a:schemeClr val="bg1"/>
                          </a:solidFill>
                          <a:latin typeface="Calibri"/>
                        </a:rPr>
                        <a:t>Railroad miles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21,973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R="0"/>
                      <a:r>
                        <a:rPr lang="en-US" sz="1800" b="1" dirty="0">
                          <a:solidFill>
                            <a:schemeClr val="bg1"/>
                          </a:solidFill>
                          <a:latin typeface="Calibri"/>
                        </a:rPr>
                        <a:t>9,283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bl>
          </a:graphicData>
        </a:graphic>
      </p:graphicFrame>
      <p:graphicFrame>
        <p:nvGraphicFramePr>
          <p:cNvPr id="6" name="Table 5"/>
          <p:cNvGraphicFramePr>
            <a:graphicFrameLocks noGrp="1"/>
          </p:cNvGraphicFramePr>
          <p:nvPr>
            <p:extLst/>
          </p:nvPr>
        </p:nvGraphicFramePr>
        <p:xfrm>
          <a:off x="990600" y="3505200"/>
          <a:ext cx="7162800" cy="2621280"/>
        </p:xfrm>
        <a:graphic>
          <a:graphicData uri="http://schemas.openxmlformats.org/drawingml/2006/table">
            <a:tbl>
              <a:tblPr/>
              <a:tblGrid>
                <a:gridCol w="1790700"/>
                <a:gridCol w="1790700"/>
                <a:gridCol w="1790700"/>
                <a:gridCol w="1790700"/>
              </a:tblGrid>
              <a:tr h="327660">
                <a:tc>
                  <a:txBody>
                    <a:bodyPr/>
                    <a:lstStyle/>
                    <a:p>
                      <a:pPr marR="0" algn="ctr"/>
                      <a:r>
                        <a:rPr lang="en-US" sz="1800" b="1" dirty="0">
                          <a:solidFill>
                            <a:schemeClr val="bg1"/>
                          </a:solidFill>
                          <a:latin typeface="Calibri"/>
                        </a:rPr>
                        <a:t>North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lgn="ctr"/>
                      <a:endParaRPr lang="en-US" sz="1800" b="1">
                        <a:solidFill>
                          <a:schemeClr val="bg1"/>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lgn="ctr"/>
                      <a:r>
                        <a:rPr lang="en-US" sz="1800" b="1" dirty="0">
                          <a:solidFill>
                            <a:schemeClr val="bg1"/>
                          </a:solidFill>
                          <a:latin typeface="Calibri"/>
                        </a:rPr>
                        <a:t>South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endParaRPr lang="en-US" sz="1800" b="1">
                        <a:solidFill>
                          <a:schemeClr val="bg1"/>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r>
              <a:tr h="327660">
                <a:tc>
                  <a:txBody>
                    <a:bodyPr/>
                    <a:lstStyle/>
                    <a:p>
                      <a:pPr marR="0" algn="ctr"/>
                      <a:r>
                        <a:rPr lang="en-US" sz="1800" b="1" dirty="0">
                          <a:solidFill>
                            <a:schemeClr val="bg1"/>
                          </a:solidFill>
                          <a:latin typeface="Calibri"/>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lgn="ctr"/>
                      <a:r>
                        <a:rPr lang="en-US" sz="1800" b="1" dirty="0">
                          <a:solidFill>
                            <a:schemeClr val="bg1"/>
                          </a:solidFill>
                          <a:latin typeface="Calibri"/>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lgn="ctr"/>
                      <a:r>
                        <a:rPr lang="en-US" sz="1800" b="1" dirty="0">
                          <a:solidFill>
                            <a:schemeClr val="bg1"/>
                          </a:solidFill>
                          <a:latin typeface="Calibri"/>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lgn="ctr"/>
                      <a:r>
                        <a:rPr lang="en-US" sz="1800" b="1" dirty="0">
                          <a:solidFill>
                            <a:schemeClr val="bg1"/>
                          </a:solidFill>
                          <a:latin typeface="Calibri"/>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r>
              <a:tr h="1965960">
                <a:tc>
                  <a:txBody>
                    <a:bodyPr/>
                    <a:lstStyle/>
                    <a:p>
                      <a:pPr marR="0"/>
                      <a:r>
                        <a:rPr lang="en-US" sz="1800" b="1" dirty="0" smtClean="0">
                          <a:solidFill>
                            <a:schemeClr val="bg1"/>
                          </a:solidFill>
                          <a:latin typeface="Calibri"/>
                        </a:rPr>
                        <a:t>--Population</a:t>
                      </a:r>
                      <a:endParaRPr lang="en-US" sz="1800" b="1" dirty="0">
                        <a:solidFill>
                          <a:schemeClr val="bg1"/>
                        </a:solidFill>
                        <a:latin typeface="Calibri"/>
                      </a:endParaRPr>
                    </a:p>
                    <a:p>
                      <a:pPr marR="0"/>
                      <a:r>
                        <a:rPr lang="en-US" sz="1800" b="1" dirty="0" smtClean="0">
                          <a:solidFill>
                            <a:schemeClr val="bg1"/>
                          </a:solidFill>
                          <a:latin typeface="Calibri"/>
                        </a:rPr>
                        <a:t>--Infrastructure</a:t>
                      </a:r>
                      <a:endParaRPr lang="en-US" sz="1800" b="1" dirty="0">
                        <a:solidFill>
                          <a:schemeClr val="bg1"/>
                        </a:solidFill>
                        <a:latin typeface="Calibri"/>
                      </a:endParaRPr>
                    </a:p>
                    <a:p>
                      <a:pPr marR="0"/>
                      <a:r>
                        <a:rPr lang="en-US" sz="1800" b="1" dirty="0" smtClean="0">
                          <a:solidFill>
                            <a:schemeClr val="bg1"/>
                          </a:solidFill>
                          <a:latin typeface="Calibri"/>
                        </a:rPr>
                        <a:t>--Industry</a:t>
                      </a:r>
                      <a:endParaRPr lang="en-US" sz="1800" b="1" dirty="0">
                        <a:solidFill>
                          <a:schemeClr val="bg1"/>
                        </a:solidFill>
                        <a:latin typeface="Calibri"/>
                      </a:endParaRPr>
                    </a:p>
                    <a:p>
                      <a:pPr marR="0"/>
                      <a:r>
                        <a:rPr lang="en-US" sz="1800" b="1" dirty="0" smtClean="0">
                          <a:solidFill>
                            <a:schemeClr val="bg1"/>
                          </a:solidFill>
                          <a:latin typeface="Calibri"/>
                        </a:rPr>
                        <a:t>--Army</a:t>
                      </a:r>
                      <a:endParaRPr lang="en-US" sz="1800" b="1" dirty="0">
                        <a:solidFill>
                          <a:schemeClr val="bg1"/>
                        </a:solidFill>
                        <a:latin typeface="Calibri"/>
                      </a:endParaRPr>
                    </a:p>
                    <a:p>
                      <a:pPr marR="0"/>
                      <a:r>
                        <a:rPr lang="en-US" sz="1800" b="1" dirty="0" smtClean="0">
                          <a:solidFill>
                            <a:schemeClr val="bg1"/>
                          </a:solidFill>
                          <a:latin typeface="Calibri"/>
                        </a:rPr>
                        <a:t>--More </a:t>
                      </a:r>
                      <a:r>
                        <a:rPr lang="en-US" sz="1800" b="1" dirty="0">
                          <a:solidFill>
                            <a:schemeClr val="bg1"/>
                          </a:solidFill>
                          <a:latin typeface="Calibri"/>
                        </a:rPr>
                        <a:t>$$</a:t>
                      </a:r>
                    </a:p>
                    <a:p>
                      <a:pPr marR="0"/>
                      <a:r>
                        <a:rPr lang="en-US" sz="1800" b="1" dirty="0" smtClean="0">
                          <a:solidFill>
                            <a:schemeClr val="bg1"/>
                          </a:solidFill>
                          <a:latin typeface="Calibri"/>
                        </a:rPr>
                        <a:t>--Larger </a:t>
                      </a:r>
                      <a:r>
                        <a:rPr lang="en-US" sz="1800" b="1" dirty="0">
                          <a:solidFill>
                            <a:schemeClr val="bg1"/>
                          </a:solidFill>
                          <a:latin typeface="Calibri"/>
                        </a:rPr>
                        <a:t>Navy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r>
                        <a:rPr lang="en-US" sz="1800" b="1" dirty="0" smtClean="0">
                          <a:solidFill>
                            <a:schemeClr val="bg1"/>
                          </a:solidFill>
                          <a:latin typeface="Calibri"/>
                        </a:rPr>
                        <a:t>--Non-military</a:t>
                      </a:r>
                      <a:r>
                        <a:rPr lang="en-US" sz="1800" b="1" baseline="0" dirty="0" smtClean="0">
                          <a:solidFill>
                            <a:schemeClr val="bg1"/>
                          </a:solidFill>
                          <a:latin typeface="Calibri"/>
                        </a:rPr>
                        <a:t>   </a:t>
                      </a:r>
                    </a:p>
                    <a:p>
                      <a:pPr marR="0"/>
                      <a:r>
                        <a:rPr lang="en-US" sz="1800" b="1" baseline="0" dirty="0" smtClean="0">
                          <a:solidFill>
                            <a:schemeClr val="bg1"/>
                          </a:solidFill>
                          <a:latin typeface="Calibri"/>
                        </a:rPr>
                        <a:t>    </a:t>
                      </a:r>
                      <a:r>
                        <a:rPr lang="en-US" sz="1800" b="1" dirty="0" smtClean="0">
                          <a:solidFill>
                            <a:schemeClr val="bg1"/>
                          </a:solidFill>
                          <a:latin typeface="Calibri"/>
                        </a:rPr>
                        <a:t>traditions</a:t>
                      </a:r>
                    </a:p>
                    <a:p>
                      <a:pPr marR="0"/>
                      <a:r>
                        <a:rPr lang="en-US" sz="1800" b="1" dirty="0" smtClean="0">
                          <a:solidFill>
                            <a:schemeClr val="bg1"/>
                          </a:solidFill>
                          <a:latin typeface="Calibri"/>
                        </a:rPr>
                        <a:t>--Unpopular  </a:t>
                      </a:r>
                    </a:p>
                    <a:p>
                      <a:pPr marR="0"/>
                      <a:r>
                        <a:rPr lang="en-US" sz="1800" b="1" dirty="0" smtClean="0">
                          <a:solidFill>
                            <a:schemeClr val="bg1"/>
                          </a:solidFill>
                          <a:latin typeface="Calibri"/>
                        </a:rPr>
                        <a:t>    president</a:t>
                      </a:r>
                      <a:endParaRPr lang="en-US" sz="1800" b="1" dirty="0">
                        <a:solidFill>
                          <a:schemeClr val="bg1"/>
                        </a:solidFill>
                        <a:latin typeface="Calibri"/>
                      </a:endParaRPr>
                    </a:p>
                    <a:p>
                      <a:pPr marR="0"/>
                      <a:r>
                        <a:rPr lang="en-US" sz="1800" b="1" dirty="0" smtClean="0">
                          <a:solidFill>
                            <a:schemeClr val="bg1"/>
                          </a:solidFill>
                          <a:latin typeface="Calibri"/>
                        </a:rPr>
                        <a:t>--Political </a:t>
                      </a:r>
                    </a:p>
                    <a:p>
                      <a:pPr marR="0"/>
                      <a:r>
                        <a:rPr lang="en-US" sz="1800" b="1" dirty="0" smtClean="0">
                          <a:solidFill>
                            <a:schemeClr val="bg1"/>
                          </a:solidFill>
                          <a:latin typeface="Calibri"/>
                        </a:rPr>
                        <a:t>    weakness</a:t>
                      </a:r>
                      <a:endParaRPr lang="en-US" sz="1800" b="1" dirty="0">
                        <a:solidFill>
                          <a:schemeClr val="bg1"/>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r>
                        <a:rPr lang="en-US" sz="1800" b="1" dirty="0" smtClean="0">
                          <a:solidFill>
                            <a:schemeClr val="bg1"/>
                          </a:solidFill>
                          <a:latin typeface="Calibri"/>
                        </a:rPr>
                        <a:t>--Slaves </a:t>
                      </a:r>
                      <a:endParaRPr lang="en-US" sz="1800" b="1" dirty="0">
                        <a:solidFill>
                          <a:schemeClr val="bg1"/>
                        </a:solidFill>
                        <a:latin typeface="Calibri"/>
                      </a:endParaRPr>
                    </a:p>
                    <a:p>
                      <a:pPr marR="0"/>
                      <a:r>
                        <a:rPr lang="en-US" sz="1800" b="1" dirty="0" smtClean="0">
                          <a:solidFill>
                            <a:schemeClr val="bg1"/>
                          </a:solidFill>
                          <a:latin typeface="Calibri"/>
                        </a:rPr>
                        <a:t>--Defending   </a:t>
                      </a:r>
                    </a:p>
                    <a:p>
                      <a:pPr marR="0"/>
                      <a:r>
                        <a:rPr lang="en-US" sz="1800" b="1" dirty="0" smtClean="0">
                          <a:solidFill>
                            <a:schemeClr val="bg1"/>
                          </a:solidFill>
                          <a:latin typeface="Calibri"/>
                        </a:rPr>
                        <a:t>   their </a:t>
                      </a:r>
                      <a:r>
                        <a:rPr lang="en-US" sz="1800" b="1" baseline="0" dirty="0" smtClean="0">
                          <a:solidFill>
                            <a:schemeClr val="bg1"/>
                          </a:solidFill>
                          <a:latin typeface="Calibri"/>
                        </a:rPr>
                        <a:t> </a:t>
                      </a:r>
                      <a:r>
                        <a:rPr lang="en-US" sz="1800" b="1" dirty="0" smtClean="0">
                          <a:solidFill>
                            <a:schemeClr val="bg1"/>
                          </a:solidFill>
                          <a:latin typeface="Calibri"/>
                        </a:rPr>
                        <a:t>own </a:t>
                      </a:r>
                    </a:p>
                    <a:p>
                      <a:pPr marR="0"/>
                      <a:r>
                        <a:rPr lang="en-US" sz="1800" b="1" dirty="0" smtClean="0">
                          <a:solidFill>
                            <a:schemeClr val="bg1"/>
                          </a:solidFill>
                          <a:latin typeface="Calibri"/>
                        </a:rPr>
                        <a:t>   backyard</a:t>
                      </a:r>
                    </a:p>
                    <a:p>
                      <a:pPr marR="0"/>
                      <a:r>
                        <a:rPr lang="en-US" sz="1800" b="1" dirty="0" smtClean="0">
                          <a:solidFill>
                            <a:schemeClr val="bg1"/>
                          </a:solidFill>
                          <a:latin typeface="Calibri"/>
                        </a:rPr>
                        <a:t>--Ideology</a:t>
                      </a:r>
                    </a:p>
                    <a:p>
                      <a:pPr marR="0"/>
                      <a:r>
                        <a:rPr lang="en-US" sz="1800" b="1" dirty="0" smtClean="0">
                          <a:solidFill>
                            <a:schemeClr val="bg1"/>
                          </a:solidFill>
                          <a:latin typeface="Calibri"/>
                        </a:rPr>
                        <a:t>--Military </a:t>
                      </a:r>
                    </a:p>
                    <a:p>
                      <a:pPr marR="0"/>
                      <a:r>
                        <a:rPr lang="en-US" sz="1800" b="1" dirty="0" smtClean="0">
                          <a:solidFill>
                            <a:schemeClr val="bg1"/>
                          </a:solidFill>
                          <a:latin typeface="Calibri"/>
                        </a:rPr>
                        <a:t>   Tradition</a:t>
                      </a:r>
                      <a:endParaRPr lang="en-US" sz="1800" b="1" dirty="0">
                        <a:solidFill>
                          <a:schemeClr val="bg1"/>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R="0"/>
                      <a:r>
                        <a:rPr lang="en-US" sz="1800" b="1" dirty="0" smtClean="0">
                          <a:solidFill>
                            <a:schemeClr val="bg1"/>
                          </a:solidFill>
                          <a:latin typeface="Calibri"/>
                        </a:rPr>
                        <a:t>--Slaves</a:t>
                      </a:r>
                      <a:endParaRPr lang="en-US" sz="1800" b="1" dirty="0">
                        <a:solidFill>
                          <a:schemeClr val="bg1"/>
                        </a:solidFill>
                        <a:latin typeface="Calibri"/>
                      </a:endParaRPr>
                    </a:p>
                    <a:p>
                      <a:pPr marR="0"/>
                      <a:r>
                        <a:rPr lang="en-US" sz="1800" b="1" dirty="0" smtClean="0">
                          <a:solidFill>
                            <a:schemeClr val="bg1"/>
                          </a:solidFill>
                          <a:latin typeface="Calibri"/>
                        </a:rPr>
                        <a:t>--Smaller Navy</a:t>
                      </a:r>
                      <a:endParaRPr lang="en-US" sz="1800" b="1" dirty="0">
                        <a:solidFill>
                          <a:schemeClr val="bg1"/>
                        </a:solidFill>
                        <a:latin typeface="Calibri"/>
                      </a:endParaRPr>
                    </a:p>
                    <a:p>
                      <a:pPr marR="0"/>
                      <a:r>
                        <a:rPr lang="en-US" sz="1800" b="1" dirty="0" smtClean="0">
                          <a:solidFill>
                            <a:schemeClr val="bg1"/>
                          </a:solidFill>
                          <a:latin typeface="Calibri"/>
                        </a:rPr>
                        <a:t>--Material </a:t>
                      </a:r>
                    </a:p>
                    <a:p>
                      <a:pPr marR="0"/>
                      <a:r>
                        <a:rPr lang="en-US" sz="1800" b="1" dirty="0" smtClean="0">
                          <a:solidFill>
                            <a:schemeClr val="bg1"/>
                          </a:solidFill>
                          <a:latin typeface="Calibri"/>
                        </a:rPr>
                        <a:t>   weakness</a:t>
                      </a:r>
                      <a:endParaRPr lang="en-US" sz="1800" b="1" dirty="0">
                        <a:solidFill>
                          <a:schemeClr val="bg1"/>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r>
            </a:tbl>
          </a:graphicData>
        </a:graphic>
      </p:graphicFrame>
    </p:spTree>
    <p:extLst>
      <p:ext uri="{BB962C8B-B14F-4D97-AF65-F5344CB8AC3E}">
        <p14:creationId xmlns:p14="http://schemas.microsoft.com/office/powerpoint/2010/main" val="855507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accent4">
              <a:lumMod val="40000"/>
              <a:lumOff val="60000"/>
            </a:schemeClr>
          </a:solidFill>
        </p:spPr>
        <p:txBody>
          <a:bodyPr/>
          <a:lstStyle/>
          <a:p>
            <a:r>
              <a:rPr lang="en-US" b="1" dirty="0" smtClean="0"/>
              <a:t>Early Strategies</a:t>
            </a:r>
            <a:r>
              <a:rPr lang="en-US" dirty="0" smtClean="0"/>
              <a:t>	</a:t>
            </a:r>
            <a:endParaRPr lang="en-US" dirty="0"/>
          </a:p>
        </p:txBody>
      </p:sp>
      <p:sp>
        <p:nvSpPr>
          <p:cNvPr id="3" name="Content Placeholder 2"/>
          <p:cNvSpPr>
            <a:spLocks noGrp="1"/>
          </p:cNvSpPr>
          <p:nvPr>
            <p:ph idx="1"/>
          </p:nvPr>
        </p:nvSpPr>
        <p:spPr>
          <a:xfrm>
            <a:off x="457200" y="1066800"/>
            <a:ext cx="8229600" cy="4525963"/>
          </a:xfrm>
        </p:spPr>
        <p:txBody>
          <a:bodyPr/>
          <a:lstStyle/>
          <a:p>
            <a:r>
              <a:rPr lang="en-US" b="1" dirty="0" smtClean="0">
                <a:solidFill>
                  <a:schemeClr val="bg1"/>
                </a:solidFill>
              </a:rPr>
              <a:t>Anaconda Plan</a:t>
            </a:r>
          </a:p>
          <a:p>
            <a:r>
              <a:rPr lang="en-US" b="1" dirty="0" smtClean="0">
                <a:solidFill>
                  <a:schemeClr val="bg1"/>
                </a:solidFill>
              </a:rPr>
              <a:t>King Cotton Diplomacy</a:t>
            </a:r>
          </a:p>
          <a:p>
            <a:r>
              <a:rPr lang="en-US" b="1" dirty="0" smtClean="0">
                <a:solidFill>
                  <a:schemeClr val="bg1"/>
                </a:solidFill>
              </a:rPr>
              <a:t>2 Different Objectives</a:t>
            </a:r>
            <a:endParaRPr lang="en-US" b="1" dirty="0">
              <a:solidFill>
                <a:schemeClr val="bg1"/>
              </a:solidFill>
            </a:endParaRPr>
          </a:p>
        </p:txBody>
      </p:sp>
      <p:pic>
        <p:nvPicPr>
          <p:cNvPr id="16390" name="Picture 6" descr="http://civilwardailygazette.com/wp-content/uploads/2010/11/anaconda-500x393.jpg"/>
          <p:cNvPicPr>
            <a:picLocks noChangeAspect="1" noChangeArrowheads="1"/>
          </p:cNvPicPr>
          <p:nvPr/>
        </p:nvPicPr>
        <p:blipFill>
          <a:blip r:embed="rId3" cstate="print"/>
          <a:srcRect/>
          <a:stretch>
            <a:fillRect/>
          </a:stretch>
        </p:blipFill>
        <p:spPr bwMode="auto">
          <a:xfrm>
            <a:off x="1066800" y="3167062"/>
            <a:ext cx="5181600" cy="3362325"/>
          </a:xfrm>
          <a:prstGeom prst="rect">
            <a:avLst/>
          </a:prstGeom>
          <a:noFill/>
          <a:ln w="76200">
            <a:solidFill>
              <a:schemeClr val="tx1"/>
            </a:solidFill>
          </a:ln>
        </p:spPr>
      </p:pic>
      <p:pic>
        <p:nvPicPr>
          <p:cNvPr id="16388" name="Picture 4" descr="http://img1.etsystatic.com/001/1/7424037/il_fullxfull.388493161_tb0e.jpg?ref=l2">
            <a:hlinkClick r:id="rId4"/>
          </p:cNvPr>
          <p:cNvPicPr>
            <a:picLocks noChangeAspect="1" noChangeArrowheads="1"/>
          </p:cNvPicPr>
          <p:nvPr/>
        </p:nvPicPr>
        <p:blipFill>
          <a:blip r:embed="rId5" cstate="print"/>
          <a:srcRect/>
          <a:stretch>
            <a:fillRect/>
          </a:stretch>
        </p:blipFill>
        <p:spPr bwMode="auto">
          <a:xfrm>
            <a:off x="5876925" y="1295400"/>
            <a:ext cx="2809875" cy="3743325"/>
          </a:xfrm>
          <a:prstGeom prst="rect">
            <a:avLst/>
          </a:prstGeom>
          <a:noFill/>
          <a:ln w="76200">
            <a:solidFill>
              <a:srgbClr val="FFC000"/>
            </a:solidFill>
          </a:ln>
        </p:spPr>
      </p:pic>
    </p:spTree>
    <p:extLst>
      <p:ext uri="{BB962C8B-B14F-4D97-AF65-F5344CB8AC3E}">
        <p14:creationId xmlns:p14="http://schemas.microsoft.com/office/powerpoint/2010/main" val="4278485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38226"/>
          </a:xfrm>
          <a:solidFill>
            <a:srgbClr val="660033"/>
          </a:solidFill>
        </p:spPr>
        <p:txBody>
          <a:bodyPr/>
          <a:lstStyle/>
          <a:p>
            <a:r>
              <a:rPr lang="en-US" b="1" dirty="0" smtClean="0">
                <a:solidFill>
                  <a:schemeClr val="bg1"/>
                </a:solidFill>
              </a:rPr>
              <a:t>How did the Union fund the war?</a:t>
            </a:r>
            <a:endParaRPr lang="en-US" b="1" dirty="0">
              <a:solidFill>
                <a:schemeClr val="bg1"/>
              </a:solidFill>
            </a:endParaRPr>
          </a:p>
        </p:txBody>
      </p:sp>
      <p:sp>
        <p:nvSpPr>
          <p:cNvPr id="3" name="Content Placeholder 2"/>
          <p:cNvSpPr>
            <a:spLocks noGrp="1"/>
          </p:cNvSpPr>
          <p:nvPr>
            <p:ph idx="1"/>
          </p:nvPr>
        </p:nvSpPr>
        <p:spPr>
          <a:xfrm>
            <a:off x="457200" y="1295400"/>
            <a:ext cx="8610600" cy="4525963"/>
          </a:xfrm>
        </p:spPr>
        <p:txBody>
          <a:bodyPr/>
          <a:lstStyle/>
          <a:p>
            <a:r>
              <a:rPr lang="en-US" b="1" dirty="0" smtClean="0"/>
              <a:t>Bank Notes  			Greenbacks</a:t>
            </a:r>
          </a:p>
          <a:p>
            <a:r>
              <a:rPr lang="en-US" b="1" dirty="0" smtClean="0"/>
              <a:t>1790 = 3 Banks in U.S.   vs.    1890 = 327 Banks </a:t>
            </a:r>
          </a:p>
          <a:p>
            <a:r>
              <a:rPr lang="en-US" b="1" dirty="0" smtClean="0"/>
              <a:t>National Bank Acts of 1863 &amp; 1864</a:t>
            </a:r>
          </a:p>
          <a:p>
            <a:r>
              <a:rPr lang="en-US" b="1" dirty="0" smtClean="0"/>
              <a:t>Government bonds, $2.6 billion bank loans, &amp; nation’s 1</a:t>
            </a:r>
            <a:r>
              <a:rPr lang="en-US" b="1" baseline="30000" dirty="0" smtClean="0"/>
              <a:t>st</a:t>
            </a:r>
            <a:r>
              <a:rPr lang="en-US" b="1" dirty="0" smtClean="0"/>
              <a:t> Income Tax</a:t>
            </a:r>
            <a:endParaRPr lang="en-US" b="1" dirty="0"/>
          </a:p>
        </p:txBody>
      </p:sp>
      <p:sp>
        <p:nvSpPr>
          <p:cNvPr id="4" name="Right Arrow 3"/>
          <p:cNvSpPr/>
          <p:nvPr/>
        </p:nvSpPr>
        <p:spPr>
          <a:xfrm>
            <a:off x="3124200" y="1447800"/>
            <a:ext cx="1524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AutoShape 2" descr="data:image/jpeg;base64,/9j/4AAQSkZJRgABAQAAAQABAAD/2wCEAAkGBxQTEhUUExMWFRUXGB4aGBgYGBweHhsbHxsbIRocHRkbHSggGR8lHBwbIjEhJSorLi4uGyAzODMsNygvLisBCgoKDg0OGxAQGywkHyQsLCwsLCwsLCwsLCwsLCwsLCwsLCwsLCwsLCwsLCwsLCwsLCwsLCwsLCwsLCwsLCwsLP/AABEIAJIBWgMBIgACEQEDEQH/xAAbAAACAwEBAQAAAAAAAAAAAAAEBQIDBgEAB//EAEYQAAECBAQEAwUGBAEMAgMAAAECEQADITEEEkFRBSJhcQaBkRMyobHwI0JSwdHhFGJy8YIVFiQzQ2Nzg5Kis8KTsgc0o//EABgBAAMBAQAAAAAAAAAAAAAAAAABAgME/8QAIxEBAQACAgICAgMBAAAAAAAAAAECERIhIjEDQVFhE3HBBP/aAAwDAQACEQMRAD8AY8XnlMuauxQFqDgXSlRqO4EVSsU7kpFLMKlr3pfTtvEPEC/9HxBJ91Ezt7iqfW8CrkKUVJSlWQmhBAKTpel/yji01tWS+KhBSQl0mj5ag9etw0EycbnWyUuan3bGmrbeXfTvD+FBD52VmLlNwC9x1o9BrBshSErYUJegA67QdF2qRglG6yltAE22sbR72QAczD6I8vu00hNxrxUJZyyU51/eUbJ/Mn66Rj8fjpswutalWoWbyAoIqYWlctPoCsZISWOJDil5Z9WEQRjJKlsmeH/5e+xHaMDKVap+EEzCWBrfpF8C5Poowr1zlriidv6bRxeHXdKs27hI+SYxOB4lMltlUW2JofL9I1XCONpm0Iyq1D36g6jpeIuNhy7VTseakoYh+UszDV289f1lKxpKiAQDQh0ir6Ch2N4dYhCVJLgGnfakKcZw0lZWg3oebKerFiPlBNClnEeKzUE5WASHLoduhow70enQFQvxFiN0dsg9H3h1ieETVqqGFPvOQkCzkVcPU7+gWN8OT1FCQEEITcFmcn3qVU71/WtTiXYb/L01gQU1D1RRtC5FfLWhiMrxBPzMcpq1EB7bAVpZoY4Tw1NSyuQKSAACXSWB96la+lbmsDo8OTisKKUnmKmC9d7UFSwAh+I7Uz+Oz3IBQGP4L+TAt3Y9I7J8RzS5ITSpIS43BsyQz1LbXaCDwSaEFKAk5rhTAj+ksWFAPKI4TwxNBZSQAWqFD4A9HvufJeI7UnxJPFeTbLlHch9/hFh8STciSAnmdnT3qS1ew1cQRi/DeIISGRyihBY+dOY9TsOsVSPDMwZSwBTYEggt+Le5DUue8HiPIP8A5xznAZBcaJYgvqG7+kVz+OTagBDChdDudQBsx1D1tHZ/AJ/tM5QlySaKA7bMA9oImcDmpSyUIU93IoOhrloANy0HiPILJ4/MVncJ5alk+dD2a8SkeI5wbN7M9AnQXY6t+UQ4fwNbzEqF1D3eayWYZX61O5iQ4JNmLSAEW0ISTcElJAIN6mnSDxHkliuNTCtmQAW+7QM3StTpQ+RjkjxBNcAhDk3CPXlAJcbB4twXAppVnype4CmIu1dz8mTEZXhmcFB0g3++NaObegbXeF4nvJCdxyaCw9mA9eQedrD94lI4/MZXu8oqyHfsWYGxqz+Ri3E8AnZWASXLkkgKoN2ten7xXI8NzXZQADOSFCtAGbQaE3bbU8R5IL4/NFVezbYIGmx1Ir+UTPG5iQlgh1booAGcu1fKleha3H+HJyzQS2CWGVhd6kN7xrUwTI8PTAQpkgpAABIIpSt9An0EPxLyL5PiKZRJCT2RbyAJNK0BfvEl8dmOrll0oSU7drD4944nw5PStykXNli+jmlth/a1XAZvs1pAQp6EkgEM1iBQXpB4jyQHHFEElCHSmvKKvsWbY1OtIHXxpSbol7sE27E3ZrdIIl+HJtQQK65g1mAFaDR73ZqvLGeH56lqAQlglgQoB7uWOt9W+UHifkqncbWwZKHVX3aU166VF37tTh+OqBYolvvlPnS/Wm1IaS/DswELypBSGyKII86nYdA1tIWyvD04LBKNXooB6NcEEAdIXiN5PYjja6gJl06HzZj9PFn+cCi5KUJIuK17V6jWLVcDmhKkhKVEs5cAigoDarH0elXHw3ApwABS2Yj7wa1Etm63IfqKgvxHbqfES0kZkIYXHM9PNju3SCBx1QDpSku9CTTvX5dIhxLw7OUoJTLFE3SU1cmpF3rZ2eLpPBpvK6BRhlWqlOrltKfK0K8RNq0eIVAsUpGjgq+IuKOYv/zimA6XY862Ltbm+I3gSVwWaFhZllne4foKEMz3/sbMVwOaEEBIUSRzOHSzPR6uG+cPodnHCfFE3OgpDqchaVLUQoBClMxJY8t+sfT5eMlkA5k1D3EfG8Jw9cqfJKwUlT+olTBU60hjilqzq/qOvXtFYfJx6K47E+JEj+FxGhKJxptlXWsNMHKZB6mv6eUKfEf/AOriDf7OYP8AsXBSuJJQ42Oz1ubflWMfpf2sxWNCC11EMkDcH9xGT41xXIr2aFc7HOqrgbBrFrnSCpuKb2k0qKsjgVoSfdGwavpGQTOKphJLmpfNc62jTDFGVcd9PgYsSQ9Kk0YJ184jiFMn9z+nzgjw8k+2AUHq5/lprXtGlQNw/BZ6g+VKQz1v5ho7PwC0D7QAWqkAh7bULmNihdPL9fWAcWoFCgRcVpuIz51fFmRhzSn/AGjrFiEEVDiug+I845hpwU41BI1sDekXpl3oL0vFJaLh3FVKQr8aaEGgI/F8a/vR9gZwXLzDX9YwciYZagsNS96iri20aPhMxKSQM2W6RRqszavTeIsVKd/ifp84onzJgWoSwC5Duemg1iasSl1JeoZ62e3akDysfKUSoLBOcgVFxT4MR3iFOLmTg/Kln3+dYJwzsMzZmD7fTxQrEpW+SYjkBzMQWLd6UY63ivCzEzRmlzlTE/iQpDU/pA1eDQWzAWASHqx7bxezWb+14W+zOYuJ7UchbtvQKJPppBUpNHEyawFlI/VAPxh6IRNmqyuEuWdnbQ0rvbzhIoYogHKRqaoty0FS7cwG7h4eYUlmUymsQCCx6H9Y9LkhSKuKM9RruInejIMR/EAAhKnUpbJ5BlSUqyh3ahKS9TQ+fXxORZyqDhkj7N0jKeY1Lse9vVrisNa//wAi/raLKWCTYhy9+5rBaqQjlz56TNUysvtHHNLFA71J1LV2BtE5c6d7MqCZhclh9nypz2vcg+u14tXIUJZ+3yEqVc7lgw6XpctpSL1oUlJUpWYKIYVoAx87X6wyLsCvE0GUs4f3LVKtdbenWCJM/EEqdEyxsZe9CNQptHiz+Ll3CxQKcpUWLf0m7wTgJIvWr/fUbFmq3pBstAkTcQGzIKuXm9wB+UXBq3NpX0EMUDXfaO4gs6QNGiOWYS4KUsdiq3V0/KJql5XU7Bo9OmkJevkHq40DloWBUxzzLY6hMv5OSYkJqz9/b35aganumkPRbBScQVSQpc1aC5dTByStkgOK7MB0gyeFhUsCayiVHLlSQprvYgBxUH1tFy8IGSnKkpSXDOKu4ISbV6xYnIZhW3MEkJJuM128xCbXPHfX7/ACRjF5ghaFDnLKuhYTmb+kmhq1r7lYDEkrZSklWVJYJy8pzV94vUdLRXOQkg8ilAjelXehV+Ucw6UCYSHCilKWIagdgmgBAfSBNyxsM1irv9ViMsXfTXziC5jB9aUHxvGT4j4gWuY0pQCUvmJF2NWftq0VMbkz3oxxfGpUt0odS3ZhUnRh2tCzE+KGTKKEliag6EdrmE+JLqUoNV3Yb5nLH+klnsRFOLQTXY6mopqLju11RpMIi5VqsP4kPOpaWYA0Lv07xdw/xLLWOYZSTrueo3jLz3AIApQNrUsdyXFKX8orkTQAHYlJzbAdGva9RBcJRMrH0uWoX+6R+kQxPw/OMbwzj0xC3m1QSzgWL/GNYoug76RjcbGsuw3iZDnCGodZH/8AGaf/AFhdOxZzGhubf2hpxuY/8P8A1qZtSJM4sPSFMw1PMbw4DHxI/wDCz+sqZ/41x7imGJQFJqa5q1ZzarUizxE3sJx/3cz/AOioo4lOZFlMxr3pboC/kbw4is3x+cUpQhiDVRDU/ClvIE1/FrCXCjmF/lDHxEt56gW5WSPJIcerwtke+LehjfH0zvtPGlmve16doL4DJOdRAHd7efY2imfKzBreRgzhC1D7mWt9DW4EK3oQfj8RiU1lslNhYk+UC484hMtGZQdROb/CBTbXaGs2flDlg2psOvp8oU4/HqdCRMQtL1FHszav6CJh1Tw7DrzFRDA9b/XSGpD21/miOEdUpBN+w1LivaLgnRjXoPT62h2hRMdj+ogzCHMEtdKlJKnDgEkpZqVLj9YFnp0/IRbw1RAWwLs4pqFgfImChpsNhihNWBetSaDqenzjAHEnEY4lBWJEtypINPvnm6LJyNWii2sbyaszpa0pJBql2IrUUe9YyfAOGHDIUhYSVe0zEuQFAABIIIzJbm0PvG8Tj906JxUv2o9msTHXLJUoMEjNQAH8RYn/AAszQtx+M/gUIEn3Ur9mXUXtmLEM5cksxDqOzQy4nJnLyGXMEv7QFaik1GoSGLaAClBU3i/i3BPbyElYpnSa3yAuuwuoE+pMVLPsgmPxs1RTNGIyYdKVFZS7qBcJUCU71B6BneKMDxbFYmTMVLIQc+VBJVYMVA3HKnUC6qtlEFzcKJ0pcuYrKlSgSUe9lBcJcpYB9K6b0K4aPYBKEBGVACQSFEgZbsw5ivMTVutYXWgU4Ljc4TpeHC86gk+2WkqYFIUS2jjlFRlKjYWgfGcdxUjMFLQpay8uUlSyclanVzQCrkudIZSuFJlTFlBdSySozczkuSByoAYKVzWNBFs/hQXPTiCecOEhiEhIChygDTM4rd6CkPcHbnFE4tS5ZlzsoBeYGUcw/lBBp0pcOXgafx+Z7dMhCifeMwkklJyqLBmFKCoIBIeCDhZqJ5mpxGaWUslBB5QwbpRmFBf1pRwsSlTpiSZi11JWWq6jlJagqHpp2iej7DYXjUxOK9miY6crlJJIzglVHfRkmu+sN/8A8imYvCo9kDUArCXfKWoGqaiA+CcFKeeYQVzACtTMGJfKl9yxelhtWXiDhhXjZaxNUlEpKAEJsWckBjYuAokeuh1yPvTN4zicrEFEucmZLoByKADEBhlKSydi1NNYdTOI4iSqauapKUOr2SAVAqUVBgzsQBmcmL8dgRPXJCwGlqzs5KlmmVNmSndnJa2onjeEiemV7VR5C6kpdlE+8CSkE+gp3o9wu1WIxeKmyErlFIWsPVRACSpnDbkPVwzAB3f3EfEplygv2gUT7rFgpqKUdct20Yi7iLZgn+1zhQEsy2KEk1XV+bKCEigcWb3YpxnCxMWiYpWYoBySzRDs4rldgoDSwFKVXQ7RVjcSEyyFoQls0wqUQwIBvQsE33Lm1qMNx6dPTOMumUgS3UeZ8+TNUEMBXWqesM8Qj2kpUpRCQqhWkkqII5ncMKltadTSvhuHEgJSnKUpcgqUXchySAhnzMnsAdAINzQAYfxBOE6Vh1KSVkH2igrlR7zOdVAAEg0qB1F87iGJlrXNBSZSUkpDklRG70FQXZg3WJ4PhglTZkzOVqWQSSAGq5ADM3u0J+60DIwuKTKUEzwVqUl1FIYJqFVY1O1QG60fQ7Uy+PLmS0Jlz0BdM+cKHcAAZWcml2asa/DTSfeBvdiS2hIa8ZWdwdCsnKkKC0lSkhIKspcgBP4lbmnUxq5AIbM7k9aXbtE5a+jx2U+JuKKl5Uy1AEs71IFiddaW0pGeKQsl6qVQkBq6uHo9L7+rDxIZS5rVzpFTo10j4/GAUoAJyvuHZjSrBq6Hy1FYvHqJvtyVJuBU2sPIN3+XaLF8NZRSRzJylWpS9iWu+9ddojMcIZNCagtVJ6Hu/wAHg3hHEJipc5U9bsUsogClmp2gtuhCzEAifkWliUJUSdCTZvT4xJSCzO7M3qW+aq9o94jW2OXWuRIp+0cQc6WYONem3xh/QRVygOkODsdLEuGLl/TpTS8B4mqYFomEZgKNqKv+UZpRGUPu9nt6Anz06Qx4NPl+15s2ZsqRoABZ/I3icpuHPbW8SP2mFpZav/DN+vOFM/hRzKZQAct6ww4osGbh/wDiKbp9jN2i1eJLnkJr+Axluz001Ko8TF8PPb8Ewf8AYuEn8YSHKqpSqjuQyc1RmoXvSHvHx/o87XlmfBK4VKwuZOXIkKKSw1ZQCQRsahyGfNFxN9kPGEvOm/8AEVr1MAykusP/APaD+Kh56juc1twDr3hZ/EkKGVJUxvRv3jWemdMywDkgNur9Yq4XxXJNVmBVLUai7NYgb0/SFM+cpRrVh5fX1WIYUCxrdtflD4lttsUUsmYk55ZrSpTe46Qix+LlqzKSpRU+pcD1oIDl4tcouhTPcNZ6O1nH08QAZTnK4qAp2VrVrilujdImY6O1q8KnkTRqChNqbdo6kgVYfGE+H46pJCZ9Sp6gWGlOlvKD/wDKCFMAt3S4AELVPccxCw+nxgjhZquv3VWJ3G9IW4ieQfvekF8FmkrVVWgqN5if3h2dA84fOWhdScqlFvIhzq4bLtrSH6pQIHKD1IjPiXzNLllSiak1AUUh6mwqX6/B/IUQkBVCw6jyjLJUD4mfkZkuCcqU6rVoB+Ebnpo1VqZhI5lOhHvlj9pNJLpSLlIJZhUlkvQuzxS0SwZiywH3quEvViLPR2/KFOH41hVlJSsLyUTlBITQ2AtR/IncwQCl4kVKXCEsFqqS+ktIBLqrVq1AFbFyZuUFU1kC+WnKNi1CbW7CjQqk8ZwYQk5+VKnBq2YvrYkknzL3iR4xIVMzLJCUkFKMpqr8Rp6DzuzGqezKTigvNmOWoASbpf3R1WaKyizp3c2p4ggFRqAklJLUKvwp3ILCmpa9IVL4zg0FDzMpD5czgur3lAEVJf3r1O9a8ZxLDhICV5AjVjyJaps2ZnAJtmJrUF6LZ5/FJUSE/dLE6OLh9Wseri4LLsZxQAKZLgg5P5mHMon7qB+LX0cZPG8HMl+zlzHSLhL22JFa+sU4ni2DVaak5ikUsACOWmgu3rE6PZzKKcyEuVKZBrcUDEpflH6HaBJk8e05QkrUVGtkpd8ytbUAuSW3IqTx7ChS1pmJvmJ3IAD9bfCKMHxvCpGYTU8zOX2oL/K1TvBq/gzNCkJJLijZjRwTvS+jdQNhBKcWhyHbLUkhgHDsTu1egqbiEsnieEDDODlIKa9w/U1NbuSbxdw/E4ZZTLSoKJOYAVcirnetT1EGhsevEJpuQGGrbtdvnHCtBOUEkvVhQFnuAwoddxvFkvCJ51AqBWaqoTQABnBFLgFx0rF+HwiUICUigtrfrclySSa7xPRhvZ0cDp8rbxEhyRsCbbmkFLDipp9ax4JDmtwB6P8ArD0nYGcVOaAhw5zD5KECyVqYpyaalDP2EOJ0vX1+P7CA0gAuAxD6QjiMtL1KQO1b30EQUq1bGvTaLipk+X5RTNUDrWtru3WEpj/EeFUJpUFJyqADC5tQDX62gKWyUkJJJDaHo4r2cvtDPxTJbJMubHYAvWltfhChJLPVtnqxJ1oWAcNW9Y3xu4ys7ETHIYJJLsb36fr+kF8JP2U0KUxCk3oXDkgdWeAsPiihQUk2NHqBoxA6fMRXicdPJmTChCQyqB+ZRAGYk1NA0Oy2aKO+IQVYxakVTkQSdOhJ9fSK8OGBeh07xaviE9EsDLLUVJCc1jR6FqG5+UCYdxLSnN7tCenzOmkP60Pte4LO1buWOnm7V7DyhhweQVTApJSMl61NGFPO5rChRzEFw1wfyP59j0Jc+GJDzDMGlLUP0wicuoc9tJxhX2uG6rP/AIpvrHZktLl5Zd9z+sV8bJ9rhqf7Q7U+ym2i4v8AX9oxt9NY5xidmlz01DCaLHZbNpC+bLylEwrcEgM9aj4B8peHPGUck4UZplt2W8IuJTyUJQACyQrSzFxcdGreLiKSeIEUBSXuhW/K7eqSIRSxUEnUeXxjUcRkGaggDmYHb7RLhv8AEHHmmMr7UuO4HpG2F6Z5CZ6W+qeZ0+NtI4ZbVFN9wYgZ5AqQ2jgRxc3YP0Y+u3x84ohNDQgEakHXs1Pj3inNUOAWL/W1IipThum/0xBiBTSu2lr6aQBVkHKo3sugqxoaatFhSQQQzi1K3/tHkUJJFDRnr3+EddVaabjbvDIwE3NVmh/wFASnOaElRp+FCS991KbyjOYTDTCUJSPfICa33qHZiag27Rq5OGLJSkCwatCkGhf+ZRzdgxjPJUOOBYdSU5iQCrmIvUqc1o1dO8NanWz6fv0hTwya5UjKEMAwqGdzr8+8HgJcVTVyLGn0YxvtpPQLxHXDrB20jESGXI4eJf2ZkzQZqTykKBBKy7OCAqof3mj6MuTLKQ7EXFB9aiIfwUolvZoJsaCm+m35bw8ctQrGF/yqlE/FL9mF4afMSFo1KcrKWlBLnmrao9RDw8Ey8ZiSFNK9kUJKle83s8gqXNAQ/fWN4cHKD/ZIpclKW9SI6MJKP+yRToPLSK5wuL5HxGTMyybFLKCJSVZvZDlcFQeilOWJ33ManDqyq4cTMSPZImCbzg5XQkJTQuXZm6dI2qcJLdjKAGpZNvUmBZv8O+US0qI0CX+IDAQX5IOOmKxk5C5EtMnkIxqpiknlZJWsoXVqBJT2YbRZxOclU3FmUQErCQmoGdQDKIBI3vqzxs8Rg5aQ/sR/0pf5kwIZcmYtOUJDaBIFujRFzipO2TkyFSsFjJPtUlUxSMgCwHzZMwFbCrnVjFXBuFS5ftZMxUspnIyhYUGASxBDn8e98oMbpeBklKQpCSpyzCtANQae8I8nhkscxCWAdmtt/aKnyC4sfwkmVhEomTHKcSkqyTQ4QCAVC5KQasIvwZJ4spXKRl5VIZlDlYuCxNC/aNp/kxB0QaPQR3+ASGZIe40b6/ODnC4rCkhhTehiyXMJFr3PnEJ6Mrkqaw943JpfUlhC7iBUnM5LIS5ZqB21LntGZ26Mk3qPrtHJfvHp8xChExbkFRYdt9+z/wBojIxBL81HJBYV2+Lb9Hg2XI3WnML0fQVvFE9AGnxhZjMUUg15XAqBqaf3/tFP8UVOA3KrKzAsQxoavcawDkIxmJCHALlSmGulS2rD4kR0T3ZJZwKkW0cd4RqCsySyXZSjmALlxWjuAFAAde0DTZykoJSxzryjlD1UwU9au5h6Pk0GdMxwNOXpqKHWoPpGM4lJmJUcznOpTMdnDNvZjsIY4bEBKUnKBVRBLMctCwqaUFqxLDz/ALMKdOZhchh3+JfrFY3iVuywHKmtN36sLXFegji1uDQv3YCrNR9K7X2iyfg3cpnIqp2cM46+ezRWvDLTL0UMpKiLJHpZhpGm4jaSiCxBJ0vS2vqPSKLsKhi1NerevnE5eFmmhoSOWzaA20Y2694swfCFk5llqvQUoH7Dy6tBuQ3MBhCpaQhxlqSXahtW9Gp5aPG3lJCXYilfzp+0JZWIKSddQctdP1gqTKMwqSTlIodNn3066mMcstrxsgriswFeHLg851/3U2JqmhzzpHnFHEkfaYd75zT/AJM0N0pvBxSd1f8ASYVXF3FpPLPqambfsu2whRNwZyoXsA4FSqzMn832h7xtP+ub/eFvJf7xDhqPs5ZH4KfCK2nTLSsLlUxzJTY5qZgmoIcugtR+u5hFxrBlJzkVzDOGo+iwNjfoe8b3juHSUOxcaAs4oSO9KRlFz82UEg5SB7Q1TzfcWWqHp9V0xy+0WM1OLD8vr5jziBGYEakEfWw7Q+4lwYu6Em7FD1B/l/EOl+94zwWAWJINaEF327xrLtFjuIUxb+YN2cEn4RBU8qLJcJB9Yniq9/p4hKYUDP8A2hkisVSSWAU/18YkZpZ9vlFiUlZCUpKlGwAJJ7AXh/wjgBlqzzQkqFgTyIZqrLMogn3bd7QW6EgrwxgFBBKgxWHA/Agj3ui10A6d4YrSRmJQpQfMSzpY0ysRQAV7h6GLkTQpYQ6mLKU4KVTHcBVdMw929a3YtJs1KXCAGGZyDdzbp+kY5VrhjvooVNUhT5Q4zEKSD7gDl0n5fo4hnmHKGUmzqFWBLsA12u1BW9IcyJYKbs71IFLjQeXbpEQggkKGvXp02iNujWuiqbi5jkodshCWD5UA1mGmtkhq/JxwnijJb2bENq5Juzm9CCVWcmpq3ZwLEmgpqxvoad4pTOIJyliK0Gm3p27QWjhyNMRPZJKEBUz7oLUJF1GwAap6Ud4XS8f7JCRlKsznMbqAZ1q2cksBU0YAWbJn8oUzDr6P9bwtm4hyS4NKRG2VlhViOLLXcZQzl6aUobnfbuWF/DscRLpLOdbFzSqqgWoEpuehABNI9iGLk1gjhvEQFZFGoDJt5eekG5+GcvYHCcYIVicxKgDlS5oEgqdTWAAGgrS5If2PntNfJkCkuXoyQalWxO37mDTgBLK5y5gIUXKWYZnJBvoSWB73ZoTZ4mzVq0YAP3NfrYQXQ+tVVh+In2iXdICXUSQGezuKcvMdqawfnzKCgnlvLSp2LEfazdaaJvUPUjKISM6ztQb2aG+EnAEAn7pDv1gl0qdhsLiwhAygqKnLqoVUDrNOVIDAf4QBUQV/GlUtSylSU5Xb7xGnKzhRNGFbalgWhQYsx/t+seTMUTQbU6dT8WEPYIF4kpKTMDLbMEh1CSl2KizmZNNUi9XApmJhOxBfJlczBlUDU5QCSXBYNqbaVpDlWHSilySStZ1oGB2GgGgHqg8Q8TRKUH5lEBkpZ1AXcGwoKml92h3tOSqTiPaqCSE5Gc/7xiATmb3HH+K9hzHHDBwfvFJUKBgzORZi5H7QjR4kQpacyMrMHLFmBqwNLwRjPEcoZVcx5CLXsH6JBBd2qYLjU7g7GSAsgFgULzJuWIsK3ux/vAuIlq51ZU5lEEqBs4DmoJa13ELUeKEZVAy1EszjcJa+bz7xZgvEKFcuVlEuymFi+7at6doONhbFTuHLUFrWUukG2gZW45i7PZ6WiGNwChlSwBSQU1LDIUluoNQTo/rVM8SSxKWhlE5GcaHK3ntEFeJkZycimb73VIG/V/SHrI9xxPDFhAGYOlJCNg4L/wBVdW/WJYfArdLZQMzbfcy1DM4YWu8cHG0Ahf3Qf06u5beKsJ4hQFEkE290A0d99j8OkLWQliyVg5iQoAe6lSQSRRVyokEO5Zu3WOK9qy+QMoZVClEkPvcquTSuorACMfLUSEmYFFTuvUNS1CQXLWDndjdxDFoAAzTCQzB3oB37jr5Q+NG1kgzFJByn/Vpt3GbWrBvnF6MGtJSRUlKhUhgzXrev1eFyOIIKZYJmMwGlxtvr0g9WKkrCGWshLvy1ejabOD33FCynLFvs8xKFMCDvo4+X6wz4eXKipQzKq9uifJmMZn/KktsqlLVUB71AAJZ3L3fqaRdJ4kl2M1QGpU7a09GD9toVxolm2o44CJ2G/wCIX/8AhmwYlJ6QFjy83DkF+ZRDa/ZTP1g5SDur0iL6jaexHHJb+2H800X/AK4o4fLUqVKYtyA7vajNrBnH/wDbf1TPkv8AeBuGTGw6FMaSgWFbAuABeKv+kr4xgiuWwIBe7P8ACEWFwAm8+embKpIcpzJORub3qC9QWftNfiUKWlRKkywSA0uY6i4CVWompDEVJ6AxPw6tpSWOZQmVJSUh61ANQnMSz9IruRHVrk7g0wJWGSpL0QSWyvQuS6TTQhtoAn8MzUmyVrblBUM7f0zAUTG7kiNRxnHFKGLElwA4qWc3s1SehG8Z/EYrMoAkrva1zYAkBmArX4Qp8lLLUIlcGlqcpRMDXaYG8guVW1WJvHJfCJYWQUEmzGYT65JYH/cIe+ymH7lz/LfpT026x0SlhkkAFQOUcu4fTrbz3EP+WoUYHAKyn2aOVjRLIBAP3iCpaqCxVDWTwhRmH2rEFCSLZUqpZHejl2akAqBSRmSRtp8UsRR626QxweMLsSSVMATR9dmN6bj4nOqldmcHcD7QvYkOHSMzBukRlulZDi5s5qX7/tDfCupKX7/t8YV4jDgKoBlLsmoNFGpcakX23hb23+LWxKJlxXKR8YqlzlFR9mxZdaXoDl/f9n57JWU9tNiR06WItE8OpKX5iA7gMNA3m5f17wLqU0vzAgudrP8AmN4DVNCVIBdyBR21Ichq+Ric9bLJBoxc2Hcj6vA+KWwuAw2tdq9GLjfuIS8ZpR4gQs4T7MHMTQhutWNB5xnpkqatJAkKQs5OZwWuJmtgzjV30EbGVLUmWyksCK1fq7D8n84GQkhfs0XZzqyTQHzNBu1KAw5lY5s9W2s8nAkKcomZVBAIzF0EDmKXcKB5aHrpAq8CsSiClWfIoOfxFfIT2TQm3e8bsgBgPrX6PyinFoUxyhyQ4G+8HNncWExUtSfYnIVAoZYFCVuHUk/KwgzD4ReSZyzQcy2Zqg/6sbJDVNqsa2jRCTMzj7MHMzqLOB94PB4SUypp6kD/AKWFe8H8hSMjIlrUqUVSlZSSqYU5qKyrbqUOUvryjrFkpK05CqWtfIhMxiU878ypYtSjgsDoI2KAkUcOKfX1+kemrSnX6en189DmuQr8Gypv2vtkkErJTmaqX5WI+V41plh2pb6pAWHxKVFgXpX5nrYj1glM0Ehi726+djE27u160Hx4ZSmAFBo+mw0vHzrjAKsROUfxHls4SkZE31AfzaPoePW6yD0Gmh/KMnxzBJmKUtBSFsnMk2Xa7GhamYPDwy1WWbKvmzEhmFAxBuxSRZ/pqVoWtrKL1ABDhg1ibl9B+kaBPBp63BKEsQ2ZRau1LU1qI9gvDi1Zs+VstBzCu7sylVLed435RBMtISlRoQ5dRqlIcZdRd2f+0DzZhzMlJFi2xL2didGaGK+Gz0EGXkVQhJJIoNiwBJFQ7U0EC8PmTJs5KFpCFE3U4SpurWvbrWHLCUJnhyHZgWo1NaubVqWPSCJ0vKsJbVmZiQ3KonUFrwZP4N9508qXzPyqUzMaMwDj0i2Zw6cQlsigRQpmOk1alHA+DEQuUPRVKmMHBZqsxIdj1AoM2ovRyzzlS3BVfUgblTHyAg2TwhZBBKGIDsq7aM1rdoITwSYlLpYj+plB3swqKbaiFyg0SJRyg7mtf5XB6PHlzAoM6TUZujaXDC1GNr6Q3VwmcpiUgCtCUv6Bmv5h4rXwdRFSkFLZTmBbTXqTTSsPlABMoZE00G4pqBo4rFKzlcZ2FQ5PSv02sPcLw2cUAJlgsrRSWFWdlW76QKOETsziXoW5mq1aipOrQcoAKeZWjuACA2l6+kRmJBBobUr8FA1F4PXwBSKISC3vAkCr+8DTLViBFuLwU0gjJU+8Tl03UL0a3SFyhyHPDFEmQDopYHYylEDoQ9ukP1s55jf8I/SFScJkXh0ZswOcktVzKW7H6oIsXNQSSVsSXIY0OojLXK9NpeMaDj5+0njYzD6pVFHCJoEqUCa+zTSv1/Yx7xSpQnzyGy8wIatUFj/b8oR4LHKlpBSfdRJGWhCnSl3cOLsGNwYL3b/Y9aabESEtUBnrQecLMUUywdKVPo/12hspWbby0a7wm8QS2SWe4JfZw9Gtr5GIGXQLHrUTq5o1bbO7FuZzv8aJkz2TJzOs1JJqGZyX/TUbwZIDKLliRQ9R5VNjr3JhBPkqE+qfuqCiXOqTsxo/zgZ4zbRYDG4dcw5VGiSSFUFwCSXvAPFJqVzZJSQxlqIIN3uaRHgc4Bcw+yYZS3XKzF21P5QNxeVTCuMilIKjlABBYU7Bm+JgaXHHj2vkcRSCEzFApV+Ih+jDW+m8XzZHs1UqgsQaC1QCelGPSFS89AmqsrII1U50szM/0YbzuVAQTV3Z7b6/XxgZ2ahzw3GPQmrta75WLCzp9GMEjmcdVV6ZrQt4UGJPbe7qJ86io3hjLSGPQH5P3hrxvQeapi1Wf5drGFswE1oWroz21rqY6vjkgHKFEqBZQCSSHtpSsTmcWkkWVXMDyKp8IrVaTOOTXoDbof2atoJkcPBzBSWAGUA1cMKj60gOTxmQolyaHKQlKqG7Gl+nWC0eJJDtmJLA+4p2IoSG1hav4PL5JrpZxAqCGyFSjyhI1JZq/dSNSdNNColmZJBABWpwVqb/AFiywADvlQKVNgwqXZlN8RSXHMoOCRyKdqVtZyPWBsRxqU33wTd5a+225Pqd4er+GNUzMQpLC6q1tmUz8o0SkXUdNy7cmYqYCCzs6ahgo3Kj+FAFg7qbqHnhOJylrISrNMsaEMLtW29Wfm6CGOJnpTVQoKejN/7DyhXr6IoxOPWgoASTmDAq5QpZZqiiQA5OthU0i3EhSZAQCTMmTHUoigapLdAGCeouXMVcTnoCZcwOUZnCS7guS/UgflDmfVUsDQLPmogJ/P0hbKARLUnKzreiUWGa5K1V6knp0ANGPwq2QtyrKc6w7O6VBv5eYpo7AO7sSWS+JSUKyOXBaiFEAMLlII90p/6jFk/jEi2ZVf8Adrq3+HeK1VQv4Uj2ef2jAFLrU3vE7bIADOadbw1Q2YEqsDkSDYEtmL31tQAEakxGdxWSGOYlnoUK2GyXDU9YjM4zIASMxNqBKixoqoy2haqrXeIK5iXcM+79G/TrCmfKJ9qGIzkB9shBL16QbjeOYc5ecuSKFKgakijjUggbl4VL4rLzAZ7XvZ+za/ERPGoujKUQKMXepDXNQKt2rHkIUBUsCC1rcraWdqjfpUaRj5apiUpU7geYAJPfmq/cQwxiyCCGP2av/WnTWnWH6LTLcQlTk5hJVLDEMiYn3taF2arM3wpC/hBmzJhRNlrQskl2UUV5sqUKcJo9QfyjXGcAgM+YgnyoQ/etYAITmCyFZkmhBNAfeoCAa5buzRXLRaIuKcXw8wkzcrihlrQpwA4oWIB31p5wNwudLlTx7FS1SpgIyFJooWqbuKPo9bRtsThUqlZ1IQV5BUpBLg6FnYO7QFMw7ZgVrdOfKWT94ukCmlWO1IfKa0emc4hxMyykTBNASjKShKQHcEspT5tnYQ8wWO/iJY9ku1MoTzAh/eflFNg1bmsWpkIJIWFFJFXdlCl0vWgSI5wrhUmTMKkEoK+UJK6EtoCasp6i0Lc0IlhsW4CVqdQKgVAUcmgcMCd9yD2gRcqWgTkJYOA5/CXKy5NgQdIuw+ER7xSQolSFNTMlyUgg6F6eYi/FSZftFLAfMGJqKClQTsSHaF0Qjh7BID1ckjuotbW9fTaJzZTO9vuhhalwOvzFYX4Ph0sgJAURlyEOwIBVV7kg69Y7ieGjMQla2XLYjM45cm7mtHqxYQulO4kElkknmSFONEkmj3cDX+0FYN0vUD2mYcxBykWNfh0ipWGTlKlTVkqU4L5WIAeoIBcj3ekE4fCrI/1hNmJNRvRmPwhU8V2LUQqUXcj2l9/ZrHweKJkqp5dd4P43h/8ASJEsGjTFH/oP15wLi8Pzr51e8dt4rFbUeKksuaRUjN6ZCfzjCYzEZEYdmy5UkuAfuIp618o+qeJ+DqmBS5XvEHMn8XKQG66dY+dycEsyky1hIZCUkFiXSGNXoxzW/N4vLHhldp3udOq4tlkhMklS3q4SyqEir7a9YZzsSmYGcZhSm+o+MZ5PCp0pQMmxVmqpINaKS+ookxHF4fESwTJQHJDCYUlSQ1RmBLgGJsl9Ds44nhmUzdjr2ckOQ5tcAQLKmCYAFEZktsx6OPqpj06bi1CqKkVICb6Vzvc32PlC2bIxdwl635X+K6dWIdzE8f2iw7m8Ul5uRCs7EEEAZQAVGgNTQDaPJ4vKJMzIrkcA5XoWNa0NPjGeThcXqgaimTW3396R1WFxmiEt/wAsbfzw+H7LeRhhcR768rEqVlTdkmo7AH9oIwssku9SyiWoAD7zajlDdT5wo/g8a55E5bmss6G1W77vBi0Y4J+zyFRLqzFGvUKNi7DR4fH9wSVqMGhKEAuAlh2GrvR336wlx2OKlKSFKQHYkMTzAAEjRN69ekSTwyYuUBMIzMxDpZ8tBTqdxE8PgFggk8yXTRQqGsXcE6vS3eCajTtnsfhsp0zXKiDXqdj3/SAVTzQ5U2sxfTWwJ26xp8bw2bMWeUAUY5k2F6Oz+o+YAxfAZwCEAS+V6hQB+6zv7zNGkyibKWe3ASFJSnmJOtgLvrRrdugimcAWKEE2eobUAh3a/pDfBcDmDK4TyCiVKBBFb1L7MGFzeKVcCm+0CsqbuwmJv3BDDsx7Q+ULVL8QoBgES6BnY+gD2tE0zQq6EggXqx/QHc7Nehbr4FNCFZchKmFVBx/SdKADyijD+HpoLKADtULTYdM1Te43h8oONJhiSFOlCEnoCCabvdtIYTeOzSE+6XpUXFSSe4Js8W4/g01kpCUFmqFBzb3t7DURbhOATDlcJGWyVKBFN6m7mga+9TO8b7PVLDxeZmBUEqb3b0ND7vleCcTx6cVpS6QE5Q7FzyrJtUCvf0ieM4DOK8xSkOrRabOSGswi7EcFWzJCDnUm6gCOQvzbX9BuYPEpKH/jQoqJlofVwS5oL27bv3aH8WAaypJFaAGldC9YLk8Dm5iCwv8AeF9KO1G72iyfwCctVEoAYDlWkU1poSIrcGqDmz6JIly+bcKpZ9bu1qH4xVh8QkkZpcp/xczbVDuGp6w9w/BJnKpkEseVSga0apJr3tlFGpAOE8PzwoHJvUTE63JIUNAzfBVoOUGqT4jFVUPZy2f+a7l7E669+8CIxL1ygEGozKe9WGarUp28tJj/AA9NyMEJUSpyrMkHVxrSr9H7Qvw3h+aXDFLlzUM4FGDtej/qwW4ONA4biJQsEJAYN7yjlcmvMfMkVoIN/wA4ZjPklFkkOAxD3cixc21fzj2J8OTiaS2enKoEEakd4Kl+H52XMUZgKBKlAWYXctYUqPkF40uOQOT4hWfeSgHo7XYmpp6j0iJ8RLFEpS71LkA6M2vcxOR4exGYkpVqxBDuzEli4HZ962McR4bnBICUZ1XJBAPUZXZoNYDWS8+JVFIPs0GjcwdTAim5qG9OkVjxKqoVLSElrGoNq9Hb5R6R4cnkAZFDncjSg5WrViG013pVjvD05S+WSoJDWrs5B1JZ/ODjiNVd/nAUsciS9QyvmdO1/iIjP40ZuUrQCds1C9i+7hn8tTFk/wAPThzGWpbOALHQg+pNOl4HHAZ4b7JbtTlZyWd6EM30IJMRqqUcUaolkZTXnag2o4IcDWzRb/lFJSVBKiBUuoU+Heza6xzEeH5yUhpSyVVJAez6Wr+QjmC4FNy5chBfmdJcVoxZ9BrV9KO/EtUThuKs7JWHcA56gq3o4PXeITuIJDNLUAasFUajUZgBQRVieFTACyFgO1Rbq/f56Rejgq3UShZT0DE1oWyjXcOa6wtQ9UKvHhZCSleYfzAvcAAtWj/DWLUcUyrGXOexHkP5u37NRI4Uv2iXSbH7tCTahFPOkFSuGqupCgXuxI6tR3e0GsTm2iTxUTJ0taRzETL7ZR8BaK8VhkZ1OpzmLlusA8GQfapUUkD7by5UMOpufXSC8TO51X9477xnZ21np9pMZDxBJT7Y8o00HSPR6O3OdMMQCRTzimckNbWPR6MrI03Xkip7xFYp6x6PQag3XEaeXziYv5xyPRNkEr060USkAGgEej0KSHsSDWJolJ2HpHY9GkkRa9kDmgttEJ0pLHlHpHY9D1C3XVIDWFv1jwQGNB6R6PQtRW6sVYRVMNRHo9C1D2pbXV4lK1+tY5HojUPaxn+HzMdTLGwpanSPR6LkiLUCkOaRBKjvHo9CshyiJai9z9PAiZqmFTc69DHo9Gdi45i5h3PvDXrAOIUc1z7wj0ejHJpiLlKPs010HziWKUWNfv8A5Jj0eiTq/D2ivBC/b8jHY9Aa7EJ5h9aRVkDWFx+Uej0VEV1SA6qDT84ICQVAEBshj0egJUoX/pV84sWgZTQXPzj0ehKU4YUP9Z+cQWovePR6AKZMw7m2/aB8FMJyuSb3PWOR6HSgnEe79dYaYbCSyhJKEElIc5Rt2j0ejo/5vdZfL6f/2Q=="/>
          <p:cNvSpPr>
            <a:spLocks noChangeAspect="1" noChangeArrowheads="1"/>
          </p:cNvSpPr>
          <p:nvPr/>
        </p:nvSpPr>
        <p:spPr bwMode="auto">
          <a:xfrm>
            <a:off x="155575" y="-1447800"/>
            <a:ext cx="7153275" cy="30194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340" name="Picture 4" descr="civil war reeneactment civilwar long beach ca art canon powershot s5 is"/>
          <p:cNvPicPr>
            <a:picLocks noChangeAspect="1" noChangeArrowheads="1"/>
          </p:cNvPicPr>
          <p:nvPr/>
        </p:nvPicPr>
        <p:blipFill>
          <a:blip r:embed="rId3" cstate="print"/>
          <a:srcRect/>
          <a:stretch>
            <a:fillRect/>
          </a:stretch>
        </p:blipFill>
        <p:spPr bwMode="auto">
          <a:xfrm>
            <a:off x="533400" y="4343400"/>
            <a:ext cx="3657600" cy="1990726"/>
          </a:xfrm>
          <a:prstGeom prst="rect">
            <a:avLst/>
          </a:prstGeom>
          <a:noFill/>
          <a:ln w="76200">
            <a:solidFill>
              <a:srgbClr val="660033"/>
            </a:solidFill>
          </a:ln>
        </p:spPr>
      </p:pic>
      <p:pic>
        <p:nvPicPr>
          <p:cNvPr id="14342" name="Picture 6" descr="http://cyrusforwood.blogs.delaware.gov/files/2011/09/Salmon-Chase-3.jpg"/>
          <p:cNvPicPr>
            <a:picLocks noChangeAspect="1" noChangeArrowheads="1"/>
          </p:cNvPicPr>
          <p:nvPr/>
        </p:nvPicPr>
        <p:blipFill>
          <a:blip r:embed="rId4" cstate="print"/>
          <a:srcRect/>
          <a:stretch>
            <a:fillRect/>
          </a:stretch>
        </p:blipFill>
        <p:spPr bwMode="auto">
          <a:xfrm>
            <a:off x="4648200" y="4267200"/>
            <a:ext cx="4181475" cy="2105025"/>
          </a:xfrm>
          <a:prstGeom prst="rect">
            <a:avLst/>
          </a:prstGeom>
          <a:noFill/>
          <a:ln w="76200">
            <a:solidFill>
              <a:srgbClr val="FFC000"/>
            </a:solidFill>
          </a:ln>
        </p:spPr>
      </p:pic>
    </p:spTree>
    <p:extLst>
      <p:ext uri="{BB962C8B-B14F-4D97-AF65-F5344CB8AC3E}">
        <p14:creationId xmlns:p14="http://schemas.microsoft.com/office/powerpoint/2010/main" val="25929630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990600"/>
          </a:xfrm>
          <a:solidFill>
            <a:schemeClr val="accent4">
              <a:lumMod val="40000"/>
              <a:lumOff val="60000"/>
            </a:schemeClr>
          </a:solidFill>
        </p:spPr>
        <p:txBody>
          <a:bodyPr/>
          <a:lstStyle/>
          <a:p>
            <a:r>
              <a:rPr lang="en-US" b="1" dirty="0" smtClean="0"/>
              <a:t>C.S.A. Government Infrastructure </a:t>
            </a:r>
            <a:endParaRPr lang="en-US" b="1" dirty="0"/>
          </a:p>
        </p:txBody>
      </p:sp>
      <p:sp>
        <p:nvSpPr>
          <p:cNvPr id="3" name="Content Placeholder 2"/>
          <p:cNvSpPr>
            <a:spLocks noGrp="1"/>
          </p:cNvSpPr>
          <p:nvPr>
            <p:ph idx="1"/>
          </p:nvPr>
        </p:nvSpPr>
        <p:spPr>
          <a:xfrm>
            <a:off x="368300" y="1219200"/>
            <a:ext cx="8229600" cy="4525963"/>
          </a:xfrm>
        </p:spPr>
        <p:txBody>
          <a:bodyPr/>
          <a:lstStyle/>
          <a:p>
            <a:r>
              <a:rPr lang="en-US" b="1" dirty="0" smtClean="0">
                <a:solidFill>
                  <a:schemeClr val="bg1"/>
                </a:solidFill>
              </a:rPr>
              <a:t>Created Army &amp; Navy from scratch</a:t>
            </a:r>
          </a:p>
          <a:p>
            <a:r>
              <a:rPr lang="en-US" b="1" dirty="0" smtClean="0">
                <a:solidFill>
                  <a:schemeClr val="bg1"/>
                </a:solidFill>
              </a:rPr>
              <a:t>1864 = Over $1 billion new bills </a:t>
            </a:r>
          </a:p>
          <a:p>
            <a:r>
              <a:rPr lang="en-US" b="1" dirty="0" smtClean="0">
                <a:solidFill>
                  <a:schemeClr val="bg1"/>
                </a:solidFill>
              </a:rPr>
              <a:t>State resistance</a:t>
            </a:r>
          </a:p>
          <a:p>
            <a:endParaRPr lang="en-US" dirty="0"/>
          </a:p>
        </p:txBody>
      </p:sp>
      <p:sp>
        <p:nvSpPr>
          <p:cNvPr id="12292" name="AutoShape 4" descr="data:image/jpeg;base64,/9j/4AAQSkZJRgABAQAAAQABAAD/2wCEAAkGBxQTEhUUExQWFhUXGB4YGBgYGBscHRocGhocGhocGxwaHyggGBonHBcaITEhJSksLi4vHB8zODMsNygtLisBCgoKDg0OGxAQGywkHyQsLCwsLCwsLCwsLCwsLCwsLCwsLCwsLCwsLCwsLCwsLCwsLCwsLCwsLCwsLCwsLCwsLP/AABEIAJMBVwMBIgACEQEDEQH/xAAbAAACAwEBAQAAAAAAAAAAAAAEBQIDBgEAB//EAEkQAAECAwUDBwgIBAYCAgMAAAECEQADIQQFEjFBUWFxBhMiMoGRoUJSkrHB0dLwFBUjU1RicpMkouHxFjM0Q4KyB7NEwmOD4v/EABgBAAMBAQAAAAAAAAAAAAAAAAABAgME/8QAJREAAgICAgMAAgIDAAAAAAAAAAECERIhMVEDE0EiMnHBQkOx/9oADAMBAAIRAxEAPwB1yg5R2r6TNSmdhCWYDEAkYljRQ0T27oWf4ptQFZ8wDaUr8XXTtaLeUiSi0WlQS9R2ATJld5cikIZKRNBB6aeow6ILsczsbIPmY4XJ2b0jQWblNalAE2op3FCnGWbTM8s4N+urWH/iSoDPoEd3SjPyF4cQQlL9UA6gCtXrDexyQgVYOc3/AKCJcn2OkGS77tVf4gsN39YtTeVsL/xBoWZvbA6JycgU9jReZ0RnLsrFEzeNt1tIA/THpd72ojo2oK4BOfdSKZ8s5YlJOih7iG74rQD5SQVAUUhmPi6eBcbzB7Jdhigv6zt34gejEk3lbvxA9CBJtrYJS3TVknZtJ3DbFdqtCgUoQXmKI4JS/SUrYGdtppBnPsMUMRelu/EJ2dQR361tv349AREiIBSsWVGz3/L+HYvZPsMUWm9rd9+n0BE/re2j/fT6AgDnVLWpKaJRRStSogHCkGlAQ5O1oJlEEdEu1H3g1h+yfYYro79b25/9QB/+se6JG9rd+IT6A90ezHGOqAg9s+wwR5N8W779H7Yjqr2tv36fQEUqmtERaP6w/ZPsMUWm97braB6CfdEF3zbPxP8AIn3Rn7+vVUshKRUglzoxA7TWBLovkqUtKy+FtKgks1B8tFZTq7FUTUovu2H/AOR3IR7o7Nve2P8A6kjglDf9YClprHTM2aUifZLsMUXi+Lb+JPop+GJ/W9s/En0U+6Fy5vhGTncqZqVOAkpdsO7QvFRc39E6RvFXrbPxSvRT7o6Lyth/+Ue4e6sJbst2JKQpaFTMOIiW5AGm3dDBM4eMS5zX0dIuN4Wv8Uvw90SNttf4lffFQU8ThZy7HijqLZbPxS4n9Ntf4lcQKmYZk0957BFoh5y7DFEPplr/ABKvGOfS7XraV98WiusVnOBTkGKOG1Wr8QvvMQmWm1fiFjtMXPEFVhZsKRWLTavxCj2xE2m1fiFd5i2KptoSnMw8mFImLRatLSrx98QVarSB/qJj+3KKF3olIL6bw/dCyfylSNIacmLQ3Nttbt9JXk7DMcc4rm35aAFBM+eSN4rR9haF8jlKlTFgPD1xUu9JSzRYxPoRnsLisP8AIWi0co7aBWZOIyBEwHbm6QwodumcE2e/rWqhtKnBqkLcjtw+yAkq2qCg7nFso+WcJwtfOEIBSl3c6hdXJagKnGe1oq2xH0vkBeM9c5aZ0xS6GhLtRB9ajWPRRyB/1S380/8AWXHI6fC7iZz5EfKUvabVTF0sjk2JeQyeFZs6RLAUMKUkk1amY02w0v5OK2WkaYy5OXWVnGavacqYrCOqNup9bRyPlmvwhaL5WoNJGFI8tQcnugBS1Zla1E5F2G5gNxjq5ZfC5dh0QwOvcKeEXykaM36Rt3nWK0gK5a2brekrPPXXSGFivSYjJWJ/IVr2infAiVpLgKOw1B748JfDM1Gv6tkLnkDY3TeiZwYUVqDBVstQlIxFzolIzUo0AHExipSsChRlJDAuxO7wjX2GeJiUqUHUnwLM+6hMZSjRSZRJSpKg5ectlTFVZKRpuGYSNpJ2wTZ7VLJISl36TnVvKJOjhgTm1MolaFoCqh1qDU6xCfYMWej74DvC0SZbiYB0gxFSSBuAqKmFyMtlXqFqdzzYDu+nnbkvltqcoKN5pHDfRgKqJ2MM+7OFxt0joMuX9oQpNCX2EkKYbn2CL0WiRiEroFTAAVALFwBoWO+BoLCjbEpLsRi6W86Etpp3gZxZInAjoBtoOh1DjNtYrtBQjpTEAZYl5gNk+oAc7qmC5aAkMAwhATMCWu04AaPFN5z2yqfnZCO13klSCCnCa1/vFJWDZK0XitbhDAtTVvnwhKb7nSnx1A12QCb2qJYAUSXNMgNsStM0FOE0c5EV07s842UaM2wm1X4bSkVwYakNUjc8B3xaubEtEtwpCcb5JBfX81K/1oLZgmVNClAKw5J2nhrB0+9BPnJ52UVS1EBAA85mB2uab4qqFZoLjtloVLClIxAsQ5JUXD5AMM4LF5dLCp0q2H36xC971TZZJ84jojUnduFI+b2m8FqoSTnrvy73+XiIwy2U3R9JtaBMSUqdjspGfvbkypYBlGgLYSdW4atHrivpXNJKyD5IADBITTtJzgq/7zVKEpSahTqI2jot7KwJNOgdMr5MSVSEJVTFMBSUqcYVA9HvAPhD+XaguWZhDEOC4yIz/VCa32mYpJKUApXk68thYih4GElmtSjPLl2zBJI2NsOsFZbC6NUi9xhQ+ZFWhxItYKXNKbIw0y0nE5cvm+yNHY56FpTiUAQcnbIZtqImURpjHnMR2k5p3DJPi5giRPQJYIcgUDDNtm0RXZ5aKgMXfXbn2bo9NWkEICQTm2gGTnZ7a74goKm2lKQ5dmc0dhqYolTFOVzCACKB8h7TWBrwt8qSwWQ5DhLOS2beECC8LOEoXjASSWpROb4n6oFRXKGosVjGyzlLJWSOb8nfvMEzJgSkqJoNYXItUkLwhYdRJABJBOZ3A6txg2YoZAAnPCaGmyBodg0y9EgHdr2O/DPuMJLvt6Z1owEEpIOFQOoDk0zBaHpmS1S3CQxozZMag7GMZ26JATaBgDISVGvkgg0fY5pFRSpkssXYgq3c032YTjI2s3g6oJNoP04ySxlGUXQ1AQxFO0+EC3pbBKtaZ4UlSMOBQSoE1YZcRE5lqlfSRaRNQUCWQRXE9NG3GKr/AIIhZLjT9MmJzQlIUEnarTekCsU2CWmfPtMpSEBKGCMKQCnrA1HAHvii6+VCDa5i1n7NYAB2FJLH9LEB9u6DbtSmVPtE5S04VkFLKBJAc+6G7XIkKLBaFS5pllzhUxpmR/cQ/RIxKSrCOidRpnGVs05UycqYk9ZRYjUUD8HfsaNdYcRSX7Nd8E9BE1XIM/xa94P/AFR7o9FfIFZNqL7D/wBBHo6PB+pn5ORPyhmNarWpzQnOupjLS1nHLSACMQxEkhtS2141nKGWTarWNqiPGMvJd0k5AhzoNteyOV8s1QNbwF25IGSpI8VZxG3WRK7R0kYpaZaRLcOkqUVFTbVMBWPXoki1JmjqIlVU4ASQpJD7PcY7aSFz0rdSpZQMDEgImJJCnagWym7DFL+hFl8ywlMmaGxYkomDaFdFJVvCh3ExK+7GFS7OnC8sKK5r5AJQ4xvRgTkYEve2JVzNmQ5KVJmTS7sEVSCT5RLQRe80TUyUAkhC8M1LkOhaSkKUBUocDxgV6AIXdxTZVlIwqlErlcAMWH9JZmg7kxbQoFWSVALA/UHhRary5izzEJfnJzploJc1GGgOSRnszhtyUsTIKC5CUCWDwDPEy/XY1yNkYsc9uu6GrXm2GXbznbCnleohKCkI3uOnmGajt1njRoS7YwkqA6woWPqhRb7KieJisDn/ACwSSXCc2GgckFs2jOL3Zpi2jOXNJxT0IOHColQcPXCSCzDVjnm+UO+T93hNoWcSSEYksHJOMpVirkHScn40gtEkPLmcyQqWCxBSlLMxBqSe6DrKUJC5uDBi6SjVzSmgPZvipSslRYS7KUSGlhPSfLs3M79kRuoFMlCS9E65gaA72YRawIcpc5srTXhTbFVlWVDnCXxAMA7AaM+b7aaRn8KplNukK0PY7Rn70sxGtTpTWnsjRWqeEqrrpQeuMtKtiOcUVgrxULEEJJOXhti42SzNWhBRMKhTb7IXW21FSkgEhsvkRq71kEgKSk4KOHGrgZcIUSZSEkdENmCc337o6IszaBSAlKQzzFaHQH1f0h/clqlSnUskqSAEBs2zIGtTpCuRZjNWoqVhA6nF8xtyeISZoSCCpzkTlloPfA9ghhOta1r5xSmLM2xLvtz1jNWykxTVTiUe8n3wwvJZSHLO7Eb9K5EM3fCyUplgqfoF22mpEVFCY6sONEtIJIJJLbHgy8LwE5cuUCXRgJLUZq61ruhUm1Fio5anewoNphryWlsZk9WDCnU6FqcS2kS+xroeEGYRKAKUgDo5EjQrPkpoSwqd0K71TgmkBQACPJZIAxUpU7c45yTtRmWiYqoBYpG7pMTxeE962smbMJbPDTYn+pMSo7obehlKth86msXJtQYZVNHHtjO86aAlgNDB0i0ZuSHeg78uMNxFZtbAuoCAHzpDIS8MxZNOcSkBWwpBDHZm44mEvJyyqIxuN3r7o0cyWXcEj1H53RjLktCXlSlfMgJUl9Qzk7MNKVzjP3ZZAZss0KVqqCBUhKmfbUbdI1l42WWospIUpSSmgchLF9Q2em0RUiViwESiDLNKhIBZt5NDsi4ypUDi+QG7LvAtBZSTgJLAFziSEvWg6rMHyh7NQAcZNEgt2/2yiqzIAWo4QFmpLvllUig3cYkue6i2aSx37RviXtjSohZ5bIUVUxrJbZiICe3IniYVXrcWNykkPqM+3+kMpzlSXLt0sIDBxk75l8hTKCZOoFW2mFbWwoxa+SjVUpzvBPicoomcmsQCi3Ft+2N+V8Kboyd4X7NlIxpCcIUQUsXBejuddoi4zkyXFIBRyZd601pFKeS2gUSBkMJwnsf2RrrqvEz5SZmHC70zyLUMcVMDlJwivnF/Ae2F7JBihdYbm5v21rDGSNGKQ+RYg9oq/GAbYgpKQJMpSlOOBzFcPVZy+ekF2dTFgwPE+AIy4GE9jNDyGlta+/8A6AR6OciFfxmeZV4Ij0dfg/Ux8nItvZY+m2p/O27/AFRjL9s6cbkuglwQogPsUx6Q3GNhfwBtlqDh8Z36/NISTCCMKgVcTLHcHHjHI3UmbJWjLTLChQVixEKOMuonZntDANwiyZYULzSrY6VGobXCx74YzrrWhyjpJ2GihwipKAAykqTSvRPZVOeyLUuhUVWOyolBkSyKP1WqN59cdtUtEzrAOk0YsUvv90XSwNii5qMCtMhWC5F2TJjFKMIfrLZxTRIoO3ZBf0VCqy2FKFgS0kzVUcvi/USXIG6NvYUpkoCCQ4Dl6ZvXwPcY5dd2S5NQ5Wc1GpMG2iWCCyUlWjiMpzyLSootFsS+ArSlRA10L1y3Z8IoVbJaQlKFJA26MN+Q+dsTmKXR5coKbrEtXdTc8WBK/MQBWgPdpw0hFWzk+0oAwqI0cAlyDUCg1EettsQwVioKgAE1DMctH7yIslY8VQhnrmCBRuJ/pEkInAVMtRbWleIGXu30Q8mDrtEsIEtyoKdy+bHpFVMiTXti6VaMaugSWA6JokeGcXykznL4G0z2+wPxjuIpDKUSrXAgluADt2wmGTKL1soWmoy26xiihWIEJUQDRPbQZGjRvQXocZ/UhvEBu+F027VHLAB+mKhKiGjHWmew6pQXoxJA29mTDjCxThwMo2NssmHYSM8/AD3mFSrqU7sG3+rxjZSRDQol2TGl8gGJ13U2a9kAz0gFg536PxjSmzkYgEM7FgaBgdTxhVaEhzvptikxNClSsTuCXDU12ZCvDWLpV3gOqYC48gdEnV1E9UePCL56RiLZA7NmvbELXLXMKS2mE51Y5/O6LsQBa7QVU7kgBgMwA2lP7xZInqCSgKITmRodtIumWPCmtVOwY0r8+MBzlBNddjajfFciNHyYnYDNXsQG4uT7oS2aUVBaqMkYnJapO3UnZE7qthRLUVOcZ6JowpQHc+yFkm1OWSkqO7u7oSjthYxxIB6OItVzQeHZB9lkBSkneK8dsKSFBnThfVwaxq7hu4KY1iZaQ0bC6pQSgMXpBBt6MRS9aioYOGevaIqsww9FIJbsHefZFikl0shLOSrLw3vHMalCZqUKUVKSVmhJLAAAEJFN4PbFf1ikEuoaZO1cgKVi+QJrutKGOzT36CK+amPRMs+DVLaVpAVkyH0pADYw56x1rTZQN3RQuahC3UpqDCA7Abcs6wciVMDYwjLTU6Z5bYGtAmjMS9KnhnFITkySLZLoB0iTm+ZO9s4ukLJxBgP+XtitKHQnGwrTD7Xi2WWSojZTKExWyuxDo5EOOz3xkbbOM2UpsTAnSpbdDQhdqmlJURJl0wimJbAlyNA7NBtgu5KXDUBLD3xS/EnkX3FfsmXKly5nQUAxcEJJep9ph2leIYkKdP5SCD88YzF4XXLAmI1JfE+WyENy3muSpyciy0PQ7+MVgntBlWmbG1SyVYnmUU4osjgyU5f8oPsyidCOLjuBqIolTAtAUkkpUHdJ8GJzi2yFnoeKi59dBGbKHfIdf8ZwKv8AoY7FXIxX8Zsqf+io9HT4X+JjNbFnKFRFttWnTOv9DCO3YQUJ50hWJiMVWVqxFcgBSjxoL8LW21ZD7TU8NdIWiUkud+aVqY9zRzy1Jmq4CZEoJASHoGc1PadTC+38opEgBK1YlDMAYiOOg7TCHlDf5JMqSWGSlDMnYN2YeFF33TjbGcI1Az/pFR8f2QnL4jVyuWEoH/KUGYuwevqyhvd3KezTSEhbKJYJV0S+56HsMZWfdNnQ2IKJORBU/E92XGAb3uRk4kHEGyPsIHhBjBhbR9RJGecVmbmXASnMk7M9wA2xhuS3KkhSZU9ThXUWTXclXsMbeaygkZDECe9/W0ZSi4umWnZC0YCnEuiQHdRYBwztpQxGTZ5ZIISpt7jwJfwgC3rUqarzZYTkDQkFSlZ54cIGzpbact94mSlQDfZy8ayasKskecqh4UpWCuhWOPoUs5pqS9X1iX0GU3VDdu73CMcrlTOlpdZRiIxJlmpXWiU0Dmhdt0aMX5LZAUyZijRINSAzkA5hobhJAmhwFBqVHhA02YrVeAfklqV3qII8BC+Xe8pyUrBxTKChyDKA2qdKqQkXyjm2ictMmbLSmXNYABzMQwq4IZicxs7IIwYNmlRNLnBP5wjMMgkcUjCRBCApukBxTTvSfYTGbva/TgdEqXaVIPTINQ2YS2ag41EMrgvyTPl4kskM9T3u+RGyBxdWFjFVnOecCqsjHfvFf6R368kuMKgSXIZqgZqDZpqKjbFCr2lZmcoa0KNerpkdNsFMLQHeNiWR0A3z6ozNsueYSXz2gH5zjTTOUyfpHMApIZNSoA4iWwNRlNVs65QbPtUlZCCoFRDs9Q9A40ff7otNonTMLJuZeEqxHgBl3R0XfMxYQkttpD23WrCpHNgDGogKIFMI13nQU4xyw3uSpbGWsJQ9Bks4ugSNWApo5i8mKkDruNwMVPfSITeTIIYvUUaHtiv2WpCSpSQpTMNXZyK7IqvDlHLliUUlKhMWEuTQJPlbxE3IdISTuTCShKMRwh8s1E6mrdwEePJ0pSyMhkACK8XrxjTzbwQEpJWhJUwAIckkOwDh6R1V4S0KCCpK1muFLBTOzkE0GUGUgpGLtNyTEkHDm208XaNTcl180gPm2r0GzKLp1uCJXOBiT3kqUyRuHuiF03oZjpWAlYKgWy6J35UY9sKUm0NJBM6anFhUpRLOJaAXY6nDVt5IEXSSoVTJI3lSfYTA6LTJZkrT0jUmrnaa145ZRNPNqJ6YWR53VTwSKNvrxiQDDJCx0weBNK8M+2BrTKkpLzFpBPnLY07d5jybfK6pWMvJcU7MoV3fbXWoFCZaXLMzsCyS7VJOmnbBQxlJVZ1HorQVblOT4x2csSw1UjaagdunbFCrSHZTTUvsD0/lV2dxi9KkkOklj89nCGI4ZxAGIDccx/QxWu1pQiapTAJS7gs+dK6xNYaWyFBA36d+UY7lBeClOgF0h6u+It7HMOMbYm6O3BapjgucSiTU0O3jGgXbCArCoYsRPZl6/VCW5bOnCMTZUDDIjLtLx61SU80QGzJcNRg/si5U2JcFKLQTOU9cQp2OW8T3RnrWgy56wTmavsKXDdtIu+sGWlWakqD0Pbxo8GcqkhRTMGoFdozHEe+NFpkvaGXIi1qIXLJp1hxJYj1HvjStX58YyPI1ZBWeAz7T7I10lXjGHk/ZmkeBryOP8YO3/oqOxLkV/rBxP/rMcjbw/qZz5Bb+YWy1bTM2flB9sZ3lDbeakkgstZwp3PrnoH8Ie8pf9daRqZn/ANEeNYxXLc9OWkOWBV2kt/8AWMavyF3+Ihs0moNGGp4PWGNxzMSydB7X17oVTAQKfOyLrtkhQNSC9GJFe+N3wQjd2dCDmCdkLbaAJeZOEljlrRzrTWITrGAXExbAVGIs413xXeVoSkJUWwlwRlSld9WjBLZZmb8s+FTgdBVeBpiHztjfckr2M+zAqPTlnCo8MieI8QYyNvwrQelQVBNS4B7nAaDP/H1oeZOQ7BSAaflOfcqLmrh/Ao6ZvpMsYioZLSARvTR+4seAhJyhQoJngM6peJFM2DEMc6io3wxkWijPV3Sr5z1iu9JCZwAJKVpchScxt0bTIuIwTSZq4toz9hmol2ZU6YTNAGJlFiX6RalKFmhRIShcyUSAoi1zBVicJTiSDucP2Q4lcnVFQxzFLCS7KwgDeyQA+tX4Qxs93SZSipIAxqbo5qVkQ50FSe07Y1ziiMJP4Y6zpkhEkjCMNrUHfJJJwudnRSeyCrdPSU28Yg+YD1fAgd7gjjSNUi6JBJASnClWJJYNzmp7Mn90WTbqkAqdKDiH2obraBzD9sbD1yMxaDKSuzzUBIxzQSoEMoBBD+kR274HStKZaScIH01TuzNiOb6NGrn2GSU4FoQQGKXAZAA6JbQCgbV2rWCFXbZ1pwzGWQzBWhGVNkL2ofrkZadYpKZtmAlpSFCYCkl8wGHSzcqU3hFV6LlGXaEBCEc0UJDMCQ6dmTBx3xs12GSopcJVMQXSSxI0p8+qB5V2yTiMxCBznWfUjJzrnug9iF65CNUxItY6QcygKEfeO3oB+ED8lrIiaiUfLTjSVvUAqUWI2sxDvnSNMmzSaLdAX1cVOqcwNnyIusdjlSlEowhFVMAzkipOhp3Qn5FQ/XITzJqceBCSXCVMoh8Kj1qE7DSBbfa8KwlKutZ1qOIvgyCS5qKk8aQVaLmViUZU1aU5ZIcDY5SSBVneCLrudEt1TCVFQYlRcmjMTqNAGArDyiLCXQhs96JEmyyiEKxpIUoscOFADcSXEDWOcgWWzVDi0JxVyOIkk72bwjZy7klFilKRgLS6Dohq4dh3+2sUzbllBOEoCkpOJICQQlWbkAuf7aBoecRYszNilS5lptCVAKZcopqQzIL5fmYEbe6K7tSUKkoUJZVhmJKgcRDOpgoU8pjrGtRdssYloYLWGUopIc6Au3dSKrFdEtKSKIBLkIGpzL6wexBgxReMzDgl4nJ+0UwNKMgAOcqd8QmMZnSHQnS3I3gYVA9hSf8AiYtVcCw/2k0gs5xIr3I2t3RZaOT6zhK1TFgEYgVJ6W4sjIk13UguPYUxHdllR/Bn8s1yDmwLcM4hZUjmrMkPhXNOOuYUpQY9iU0jUSOTkkYGSgKSOiNxzJ2lzmXjx5NSQMOFGFPSQ71V+Y5kUAbYBD9kRYMQSrDLE/mjiUkyE5qLsJmRY5MBuipMsCWsYlN9KwlyTRwI08+6UD7UYVTcJSovodlWffsipXJ2WoEFAKVfaFzVSthOg0bYTth5r6GLEd4ypYlzUIxJUhCSalmclKWfie2NXc05sTBSiWD0agz4nWALVyfQXUuhmJCVkFsIcMwyfKtchSpcuyWLm1AMwwgAYiwAyzNe6JlJNDSaLLfJUupcJByOWvy8Yy8kgTFooQHFOEblxhYvXMCr/wBIxl8ywJ0wjJ3FM3/u3fD8bFIYWeYQG0G3cIRW63c4ohNEBRaugAc8aQfeE7DKIqFKJBL6e3SEyEZt27hSnH1RpFfSWwWcXycD2Q5nWZX0aWA5Iamxy7dgI7oX2JCVTUhXVBJL7BVvCGdttMwWhqgFQamYYPVs8+FIcnsSDbimgDABkHfaTtjR2CboWjN2VITaFJcdV++HMijOYwmaI1fI8fxg4n/1qj0c5F1tYJb+6FR6NvFwRPkD5UIe3WndMA7ObR7jGG5YJ+3SfyD1mNzywSfptpIFOcS+0fZp9/jGN5Xy+lKWKOCnZUMR64y/2Ff4iOWgEJpXJuOUQlsFEbTXZTSBVLIYAsSdta0z0gqRbWkiSmUg4ekVKzUTUt2EbY1ok0iSCGGxmFfZCu+5XVDsKigcE59sSujlD9omXPSEyyWJSQlt7Z4dtRAfKe+kzlp5oYZctwg+dtVuHRpuiFF5DbVCxaSKOfeMsoc8haWiYqlJR9aYTpnhQLhvzeNR7RGg5IWchM5W0Jlv+okkvwbwip/qxR5NXLQAHpTZo5BHgYmguks++JKkEABjQZ04U3xQgsKBZJoxy41Ijhlydvjf4l65ZcEkYRUD2q9g+QHzKlEYRhJBTKfyQT0pih2Ch2DaYKmylNU4aHJLnvL+qArwtcuVMlSyZq5q2wpSsjPNROSRn3GCNt6G3SsPnpVLSUoS6UDAAX6a9FbkjU617aLLJLl3ZBFdVqNSo7AKADjsEdRfUtXPpxLeSWUD0tHDFgTke6BF3zJmS0FKiyyxASXIS5UD5nVYk7+MW4u+CYSVbZdOOLCQOg7ppQ4ess7QKBI1Nd4mueVKqlkJGIgpJLN0UgDNRzPYNYh9aS5kuUqWZoSqiWSkBgCcmcClH2QPNvhp65KXdMvEqYSOilm0HWavbAou6oMtXYysylFgAkAOD+p8h+nInaSNIp59RmMxAfCkZOrVSvyjx7oDs/KJBlSVGUUJWrBLSC6lMQMqMHGcdtd+IQ5XzoAUEksMIxb9QDmzs8Dg74HGaa5Gk5eAFSh0mo2ZJUwbe0CyitZDF+k2ZZSh1q6IR4mnGlV+IQvDhWolXNigYqI0dgQNTBMq/wCWJU1bn7IkLAZxh2PQmCMX0E5UtMtM0qqzJOW07CRpwimZMKipX+3LyT52FsRI26JHbsgE3olcwJBmhS0c4AcFBvZPRMesd7YyCjnVDFgcYNwJy6u+BRdjcljyFpt5SWIZhiIzbQCnWUSGAEWotGNBxoBKQCo9bCSRhQPOUfdtEKZF/IDqViwJWJZUcLFWwMA8Gzb45pUtAS5mqwJAD4tpNQyRtrBGLuqF5Gquy9EwJWlIQkKJDgNQakkaabzFq5+ST0lHMaBiHJ2ZsB7oSz7/AJY58qpza8Dp8okOAN7uGi1N8DGUEELSgTGUQWBLFyBQij8YMX0GS7LxaR1QFOSAGUWKq4hWjJo5HDOkHrnpSGGNSqanMlkjY5PcKloTfXKVSDP5vAkVzDnPKhCXIpDGy3qhKQVqKSU48CiklmfQCrVisWZzZ6RagnGo1ZXSUMiRTCgZkA9Eb31eJ/SkqNUlJapxMA1V1FGTQE7S2hhZPvwCWmYJb41AIS4clRo1Gdi8cN8oAmulWGUzlBcKxUZJwgZmsCi+inJdjMTgNVhIBUpWLqjyQzPiObZtxETXaRsU9AxU/SNcLZOBU7I5dlpStQAwlJZWLEFAmv5QXGEV3iGdsQMBpUVoIGRexdZyZisZ6qT0B5x8/hSnfsad4iorVtY7LptGWYp2MKZRC3zukG0EJFMpCyUOM89mu2Fd5Xeqa5BYhtXfUwxQoEOe357IggjpV2jftEaRdGU1syN41UADTPJvXA85XQJG0MPnXWDL1QkE1Ykska5eyBJuR+Xp8/OfQjEWCcUrCkmo2ja4I7oZ2a/FBkhwzjQgd9YUzBVuP9YjLTiW2/i/zWLaTEmadM0GpLEEE6MSde/KG1ntKTv4Rn5CFBAcuBodVa+NMo9ItBSU+rZWMXGy7Pp3IWbitQ3Ub/gqPQJ/42WTOc7W/kV749D8ekKQfyp/1lrIaik57ObRsjL3tY+cllAzopD6KD0fIOKcSI2PKOW9ttIOpT/60RmVSxkMVDmGGI59uUYy1Nlrg+bFJ1zBbKo3GmcF2WWlapKVEkBQBG5RA8Kd0aO/blK3mSmMw9dDMVFuskec3k66bIyilMahiHBd3GymYIjdPJaIqh5yhuuRZlEVmLWOjLKuigecT1iNiSYzkydiH5XIAFKZPE7xtKpmOYtTqJNTnkGAHA+BiHN9IJBc9UAOSS2QAdy75RUVS2Jsg3SDamgGZOVNrxu7ksQlITJNVI6a9hmKNQBqEBg/GBOT1x81M5yaPtckJ+73kmnONkNKkw/5sSmIwgDa5UXNQ7u8Y+Sd6RcUFlNEhyGPGvHIxSkTEg0S+04hwyenEw2wJARTgNco7zQUXUH2Bvl+McrR0KdKhWlS1EFSg1WZJArxqT3QFarMrnOcSElWHCHB6JpnQ0YGm87Y0iEJWCwdORPnbhu3wPPsEtjhSR+lSgP5SIa0wc0Ze7boXK8oKxkqnKUkupb9FjklArTMudsUWi4FczMlSlgc4tRKyDQFT4Ugbn7zGtl2Eo6mF9pSSfFTiOi7gDUmYo1YkpS5zokM3F4tyfJCrgz1isK0KLJAQwwoTi0AHSJGxIAb822A/wDDM5SZpxJxzVBSl4T1RkkUy7Y11nlqGLoygxZxiOmTMHbKDXCUla10GdGA7M/GDKVjbVUZGbcpMyXM8mUgoQhldHQKFBpw0jk651TJcxCz1qJZPVSCC29RIcmNGiyFQUtRUly4TiqkNrsNXbSkRFjLMRMqSXdLszM+LtgthcejOz7omGdzrgBKCmWnCo4SfK3nSB5nJkiSJQUSkzBMmOkkzC4JBY9EU3xqplgUrIqG5StobR608TEPoijiAUo1qyqCjM7VPDthqTQnTM4LnmDn2U3OksebPQcNoQ8VWa55kpITLUAyMIODXzzWpzYaPGpVZlBTkTGDUDEUf8znPwEUTZAfOeHz6KmzelDwhXIdxM3Z+TajzSCXTLOIpCSApe1RJcjd4wUu5Jwnc8VJxCWUI6JIQ+as6q7o0CkAkkc6Ax0bTe2WcWSrvJqVLDvR8qNwfwh2wcl0ZOVyZSlEsBVUTRNdTHErUq00GUcncnyRN6ZxzgylgOw81IfojvMaf6BhqCogV6w2b++KpF3FWEqxtoCoVz6zVJrluEGUuwuPRmp1ykskq6IUk4WDMgMEtiyz390WKu0zAUrWFEvmA4xUJTWnRp/eNeZAq2eVIrVZiQykoWNhp7DBkwbiZ1NyHHLViLSwyQwbJsT+dsiVkuVSEhAUCkO7scQU9DXTF6o0CLCodRRT+U9NPj0u4xOVYAesE/8AEFPt9sFsLQmua6RZwa0Kio1GvqAoIPtNrcVStmzSlR7imC/q2WC4QH2mvrgjAIl7DISPQtzh/UCB4tC2YVFbaCNPNSTQZRn71kKclIrrUxUUJyIS6MD3GB71vWXZ1IThxYqkg5CAbTbCkOc2LBn4OdIRWpZmqSoDpEAFPznGsYdmUplt6yMM8rIopIb1N7e2A504gQ1vkdNKdEpHeTWvBoWTZCmcIU3nYThbizRrHghgJDbX1i+7C01AcVUB0su3WLbFYVTVhCanjTiTD2w2ADElGHEeiST1jhehdwCdAIcpAkSs1iDsxdPWJIIzNe8HshPa0ssDYPUTD+5ShUwYTl1myfNi+5h2RVZLq560rGicz2nuzjNOnsqjXf8AjCWQsOMy/wDIY9DXkhLwzwkZJp/IqOQ/G7QpBHKH/XWj/jr/APjTCo2JOIqBIfMPs9UH8tbEs22YpKkgHCQ6SSCEAaKEJzYpjjpp9E/FGHk/dmkeEXTrESOizvrqDVuI2wLbbkTNDTEomaAmim/UGJgiRYpgLiYntSS380TF2TGDLR0cuirXPy4lOvo2hFN5E2Yl8J4c4oB97B4Y2W4ky/8AIloRtUOsdlS5btg9Fgmjy0aHqKzGWa95iP1XMP8AuJ9FXxw82/oqO2S7DXE2uEDQkuS+b1go2VDuRUVgT6smeej0VfHFiLuX0iVpKix6p0ycYjEv+RhOE9YiulDlsiu0yypkh0pPWIBdvNGx9sc+jz2/zEftn4ojgn6TUftn4oQwsBkhKQwoMiGG7siSqBkgvwgAJn/eI9A/FFmC0fey/wBs/HBQFzM7Z73ziaSGo76ljTfC2dYZqyCqYgsC32Zo7fnzpHpd2zE4wJqekGPQOWXnQ6QBpSSlgMOmwgHZsO+OqQcglgnqhqA7d54wCLumU+0RkBVB0OIeXtjq7oWS5mIyI6h1DHy9kPQg9IajGm53O07THmOdXPyIBXdi/PRmD/lq0oPLygkCd94j0D8UGgOzppKQmqSogGmQzU3YC0XoIDJAIA0ZhFARN1mIpXqf/wBRxaJvno9A/FCYy20rIDgFVcgz+OQjiHaobcK95aBzLn/eSv2z8cSUJ3ny/QPxQgCTUeOR0MdCuLbgYEQmd94j0D8USSm0azJf7Z+OGhFk0O4L13H3RAk0D/ymK+ann/cl/tn44FtNgnLIUVy3GvNq2g+fuhgHJUACz9xiqQtZHSZO5IJ8SB6oARd80BQ5yUys3Qre3l746m7ptXXLq2SFaZeXBSAboUBoe4xFLvU9g+Xhd9XTT5aNRVKtc/Lji7umEk45Ycg9Q6ZeXBQDALqp0qIDAMkl6Zk8fVEpoJbNtQIDs9nnIdpkupc9BXxxbhn6zJX7avjgoC1ZLUBGWhdtWipU6WXSS2hcbeMRKZ+kyV6CvjjwlTvvJfoH4odCFNqu2Us9appl87RHLLYJSCCk1yqH047IcJTO8+V6Cvijgs0zz06vQ697CHYUJl3BKUsuSVE5dgLCuTGJJu4YkFMwhAA6JTodhNW4w6RJmg9dLU21isyZg8tLdvzuh5MVCpV3S+kzAGhIAcMXbLJzEJthCkFM09E0AT0XD6sHFd8NzKm+ekuG114DOvqiBs8w+WO+Cx0I7FckqWoKluFV8okUqXehpDG6JaZYYUernM112waJUwDroz1c+3dHkyJ1WKSP0K98DbYJDLkkQbTTImh/4GORbyPssz6SCupJJ6ILAYCKvv8AXHo28S0Zz5NPymuWTNWla0EqZnC1py24VAGEauTlnCuor92Z8Uej0aSir4JTZX9QyBklX7kz4okbjk+ar9yZ8Uej0Tiuh2wabc8oaK/cmfFFkq5ZJTkrP7yZ8Uej0PFdCtlyrgkYQcKv3JnxRJVwyPNV+5M+KPR6DFdBbCU8nLPngV+7M+KJ/wCGbM3UV+7N+OPR6HiugtkEcnLO/UV+5M+KLDyas3mK/dmfFHo9Biugtkxyas33Z9OZ8UWDk1Zn/wAv+dfxR6PQ8V0K2c/wvZXP2X86/iiX+F7KP9s+nM+KOR6DFdBbLhyVspd5R/cmfFFg5JWT7o/uTPijkeh4roLZaOSFkP8AtH9yZ8UTHJGyfdH9yZ8Ucj0NRXQrZ0ckbJ91/PM+KJ/4WsjNzI9JXvj0eisV0Fsn/hqysBzCKU199YkOTtl+5R3RyPQYroLZw8m7L9ynx98SHJ2y/cS+6PR6DFdBbLE3HZxlIl+iIkLokfcy/REdj0GKC2d+q5P3Uv0RHRdsn7qX6A90ej0FIVkhYZX3aPRHuiQscsZIR6I90ej0OkB36MjzE+iI99HR5qe4R2PQAe+jo81PcI59GR5ie4R2PQAc+jI8xPcIkJKfNHcI5HoAJc2Ng7o7gGwRyPQAdaOx6PQAej0ej0AH/9k="/>
          <p:cNvSpPr>
            <a:spLocks noChangeAspect="1" noChangeArrowheads="1"/>
          </p:cNvSpPr>
          <p:nvPr/>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4" name="AutoShape 6" descr="data:image/jpeg;base64,/9j/4AAQSkZJRgABAQAAAQABAAD/2wCEAAkGBhQSEBUTExQWFBQWFx4aGBcYFxsYGBgaHBgYGhsbGBcaHCYfHRwjHhsYIC8gJCcpLS0sGx4xNTAqNSYrLCkBCQoKDgwOGg8PGiwkHSQsLCwsLCwpLCwsLCwpLCkpLCwsLCwsLCwsLCksLCwsLCwsLCwsLCwsLCwsLCwsKSwsLP/AABEIAJABXQMBIgACEQEDEQH/xAAbAAACAwEBAQAAAAAAAAAAAAAEBQIDBgEHAP/EAEMQAAECBAQEBAMGBQMDAgcAAAECEQADITEEEkFRBSJhcQYTgZEyodEUQlKxwfAjYnLh8RUzghaSwgfSJDRDU4Oisv/EABkBAQEBAQEBAAAAAAAAAAAAAAABAgMEBf/EACARAQEAAgMAAgMBAAAAAAAAAAABAhESITEyQQMTUWH/2gAMAwEAAhEDEQA/AN1PmB1OAEggXqWDmBEz9Emtaiw2p6wTiJgznR6Oz1YR8nDhCStbOK9m6x89NWq5eEJHNQ9KfNy794C4lNTJS61m9ALmtgNaNCfiXieYtTSmSl6G5UH20HUwixONVOIWpWcilHDB+hpY1Ijcwv2tkNZniNTsE06qD2baCh4gRlJOcF7M9HFiKN+UZuVzLHOoAfd+buBUOA7Je1NREEpeWuikn3HTrr1EdOMTjGhk+IQ9UqbuCdfrGi4elE1LoW/+AKjvHnksKqQoBIBLMdLgEAtcEWam0G8K4uuUQtDOoWqxu1d3DPEuH8NR6B/pf8xv/wCT/lHZfC2BcknQ6jt8oTcH8Y52ExOV9QXH1jTpmAhxHK7jXGFilqSQDTra1bae7RQiYZvQfeb59ne1TBnF2YPv0+ohelejMnRtb/v0g53q6FGQiwcdHpqO2sfHCI3P56D6QJ/qaRyl+pegvp0c/KITsZlA1e/5MNz0GkE3BysGgGriu/8AM/76wuxoZbJUAlKM0wmuUAKFTuWYDYKOwN6cYEBy9hqxcfv84Dm8Ww48w5glmzkimZhRRsVNlpf5RYvS+Vi0ZMygsBNFKNOahIbcMAQH5lBNSIhPxqc1AWQQVver5UJAutRUKf8AuDgYLiExc0kpQmSQkpZ834szWF3boOsNvtMtZYBi7721HptsmKm4kJksq8vmzgVGjMA72Z3HXKWtH2JxEpCspzOKkByarASO5LgDVjHyU81g1OZq0tra/uYrViJSDzJcguTsWAc/8Qz7PpEOnTipIS5KqPartmS4bQq5RuXZ45MxckFTlQYqc3+EIc06sn+qmkKkY0zFy1YUSzLchRUkuQklIyigpVi++l2RKJUvNkBISGQKElLqSkHRi5HWLo6RkTwqclOUpeig5Ks1VBNKDKk8xqAVJDuYKQuUpAU6mJyh6OclWHRi+zF7Qh8P8dl4hHMgIWlwpIcsSrNqXYmvcHaHZkhQ50ixYbgku/fWFmjpRN4gk/7aSruohypQyJHVQ5q2DE3giVOlkJbOSocoFQpgt8pLU60FRuIgJ8lTpSnUkVcEkcxbcj6R0SmVQBmCc2oAILCtoh0jicbLSGSa1Dk8qWCcxUXsnXqQm8Tm4yWHbMVAgAOzqJKm6MKq/CL7RFUySgMofNgwOb2evuYolKkzUkysswHOOhCjz+5HuDFOjCSmWsOCWYMXoXSQ46fpFv2JJNCT69Qd/wB0ihM9KA6iwq4H5COysemZVKi4vVz9f2Ih0J+xJNiT7/zfX845LwqdS/R6WHXpFCJpN6UpW9v36xI8TQeV6swc0Jpp7e5iLuJLnFBsTWitbtXdo+85S3DOoUfSwNrvX+94itT0uN3ZtRB3BkMk6km+ug3OwgTu6cPCQ1y5udzSIf6VW5/ZP1gzG41MtJKiAB1b3MZnE+P5QogKV1Ap6Eke7Qkt8dLjDHE4dEsHPMCaNUtXK2p3gTC42SpTJnJVXQj8T2eMNjeILnTCsnMSaJsQNAkKDezmApjhKVlLAqIrzZb3ADpL0qzsWtHX9bOo9MxKEIvMbuW+6d+sTwqEr+Fb9mO23r+zHms7nuSVAXd3Dab0qDqH1aLeHY8ylBSCUk2CrK1qLEdesOBqPUJXDTYlxrXqf7fsRHE4IggpOzk1NDUu4NR3gLhfiyUpKQtQSoixPUi5pcGHsmeFCheON3GuMKpkwOlyTVhU+40ghE/KkVJ6u/zivF4FlZgwA6/poO0TwikqckAV/pfQmvUGKz24yfMLiulz+UKfF3EB5XlpUMymDas9bdIs45i/KKl7B9OnWMYjFnzM6iM6zlzKsH30yh/3WNY477alD4iWVUJLO9E/VQPyFzHZuHQo5i6Fly6QWZifhvfawPSs0S1FiZiAKUSMzcoXoKseXqqkTkYUzSUp+6ApzysGDn0U7ECsdUCqF6uQ1W3BNeuhvdtC81zQoJpo72IBDlJIDkkm761cl4KVwxbMwK1LCXemZQJB/pIq/po0D4c+ZL/hsyQXrzcgJNNCw1hsV4OZ8Q0UFJel8qd+xHvXevDLKQgbflmf1oCfWGJ4Ka8qXQ4ykvmyjMWGutyHcwuwk4KWlRU4uK2AF63NqB6A+lE5OZDIWQ5ApqARZQZwbX6sS4j0LwvjSuQl6kUPpSPOErJK1mhWaAbO7DSpYe+7wXwrjSpEx0k5LEPQtcj1L9jGc8drHo/FTyi9+v6QuSvK5J5QCS+zX9vyi7HYgLlpNCD2/WB57KlqQKlSSL2pdvT5xxjGXqCJK2cZqsWYWYUJ3sOlO8CYVZWtSy7JUZaaWysFFvxEg+yYconEpdr1ajakjr/eAZBCVKslKlZxVmUQAodiebo5Gz2M6JuL8VmJk4iaFMUEJSMoDFRKXuSWFXIF7G8IsThwOFvckIV6qWCS+9W9I2fEODJnyJstIymYHu4BzZh2AO14xKMR5cr7JjELlhJDECikg5mJDuH+8NKUjrj400WHxXl4fOpzkQDRnogWekKuN8ZnFGGmoJSlSgcpAYkigJFwz06+zTFLE7DLRJGcqQUgkKS5IZkghy3tW8LMJwpc/CSEqeWUKBZsxIGYAs4KXBF/yIhNe1leMZM/1LKVqy+USAbADp3HzvAWETNnHFS5i1qCVaOKuo1A+7yvlgqYFjiWYyyE+Uzkixev/dRvW0d4LLWJuLUUEOssdCeYsHqaKBfY9oql/Cpv2fAjEpSStyDzKAPOABsNNHgzF4vESRNxCllaTlKBsSUhrMEig6+8BolLVwrIEl3zVoSnPmcUqGDw04sZk7h5SmWysqVKTqkIDlvZ2u1Lxb6AJstSMZJmAsZ75w1DypJpuXd9wDB2L4zOnImSpLhctaAXYE1VQHQUDk3DimtkrALmqw01QKTLS+RgTUC5dgKPWtagQNwcql4zEAoOVeVWbRqsOruabpOjkZ6HE4jEHGKlGaoAyXDWTUVSDdiTzGpENZcidhylInlRy8omVc05la5QwDCwIq8A4ozBxPMZZymSz6ABqlhuyWvWIYSetWNxJWk2SE/0syUjulWamoO8KKeHTJ2IwayqYqoWeW5CasaUFww0inguKGFwicQM6iosU5uX4lgMDQWrBXhYqGBWAlRU0xITQZiQ1zWhzDuG3ZWsqPCwnIQUqq92C1EqAuzlvQxf8NNLgl4lU+YVKdJUDLA2oGy6AU65gesO14FSgSFMtPwKysxYM7XTSo1B0ow/BMUVpTlQQVAGvxJDWOxhpiMT5YfLmOgo5L0D2+jvHK3s19g+F4vzZIVZ01F8pse7EERGUFeYqUTaoOW6TmAIO7gv2O8X8NSJUsIoogOovRySVe5JMTRLPmKmkUCMqXDOHclrs7N/Sd4hpKcvm2Dbd3gzgx5fX96CBJ6wRtS1K/toTcS8QGRKypqtVn0pUnmNBtE1vpcfQXjfiilTvKD5QAWAuSaew/OMzLTmKrpaqTlzVBevpmpRyUvaLMTPUtWZaVzFbipcgli/w2s1niJkkpcy1JA1LfhUToNA9LAHcR6JNTTSC8OsOFpSpNs6GILB9KGjHs+xa2RMDKlrGYEVN1NyuUk1eif+IscogdSFOQ/xWLlyGJINauCb1qRrSKEuqtAEt7jKB+vpGh8lXl/ezZTQ+yrORQvZw5uYM4lLOeUQ7ZSg62LEctabGvcNFCcOVM9EpqAQ2bsNnZzH0uc1FVUSWASNX1FSS5p1gJy54ypOgJcjqlP0+ca7w1xNSVhBqlQp0IqQOhFYyqwqTKK0vnUopcENpmZq0ZApSlXtBmAnmUUqFSipBf4mAIerVU0Yym4PUVVFYAThwVKYML03LvftpvA3COOpny9iKEFnB6/WLuGuc3p+6PHn1oyLfEeFzukap6/pGJEslnuOxApVno+6jbTeNn4rmEJJAqxZ267xh1yXAzFWU0OUPszhnv1Hpr1w8T7qRUDmIBVlFTfQkVJ2BpSzC8cStQcoWsPqkkKG7G//ABdj3Yial8oCeRAY0BIfQnQnR2qRQUETwEnOsjzWuTmCWJ2Zk1PcRtWo8M4ojJIUxAw6FpJZzVQV3+72gHD8H+y40BCkqGImE5S3IgJKlsDckskdHgCThD9olTgtI8iUxSFOCy1uAp7EU706wVisMV40YsqeVKLJFeUJSCSo2DvY7xjTQb/1DSUTZKgsoQsKQvKWJqDUC4hOmUZYCQEkXSSRbeofStI0PiHAfbJ8pSVAJlAhT1qoIUAWsCD8WjdozEvFCYCCCQKOO96W/Ix0x8SiQhKR5kxTPUULlzcUcnWrUIs4MUy5LghKSAo0BLkZqAddatUNEyxUVEEnqLa2YJFSTs5NDFuHxTLSsVYvWrsa+vX/ADFRt8UDLwyQX5QBrpTcbQokeI5edSAFBaQXLULB2dmtDjjqnwxYVaj76aRmMISoErRlBSxcghqBQIUHB70oY4YzpnL0XK42FqFVhTAgNYKZn299vUmX4glKMtyWmBWXYFJDg7F39u0I/D8pBSZgCnJCSbhQSSAoagMLafkHgMIEyVLUleeWpWWiixUSHKNfun0jfGM6a6fxpJmGU6wrLmDB84/l7EEH17xFPGpfllRUpSLAmgfMUs9viF+vWEfF8P5kqXOSFEgcwAKVFBothcVqB06xXxXDAYLJLBIASWYv8YPtevrDjDTQy+MSmmZAp0FlACoLPT02gXB+IpPKsKWy1BLlNHNuv7HeKMNg0y5JmAkmYCpQJdyAR3YhqQlwksFMuZMQZclKJYo5585GZOpbMHf5sGSQ01uI8QSEzhLWTndwWPapagelY4nGy5ql8yuQlKhl+FnBd9NfU7wrlTCZpBl/CSMxY9jlNQDSxNdaFruCql+fPQlDrFQx5VKIC2IqxcNtS13aLNnqAhKUP94sAQznSh30gfHcQlyyiWVFGagLUJpyvvUkf0xVMSx85ZUVAGhDKCSCwWLEg5wGuH7wkmL+1SFMXU7oOUpZQLo+IDQhJOrmJIaP8JjUIKkArpflys9W9f3aJI4pJUgLl81KADWtCDYvSsIJfFwZMi6XmCWsFwQCFCv9Km9usT4fMBVOQnlSkp9VqC1L+ZA9BDiaG4PjsmarlmKWQajK/R6aavBv+t4crUozATL+Jd8tndtBUW0MIPCMlP2cKIZQYP6l/mIXS5YmFYSlSEZp3nEKflv3BoeWv0vGbJNNTP4pJdSxMIAdylLppdyLV/dYIHEpAQFKWGVuCArlJfaoD3hTxWRLRg1ZT5qfLJzJpmBrdjWw9IXcbl8mHSC0sqTpzOE5kh3Zr6X6RJNmmmxfFpMuWD5mRJ+82/XWlRe0dlcWlIDqmgJ/ERlAcWc0q9O0Z7xFJAlSA7gTEClj/DVHOPSg0kAcvmihf8CsulBDjDTV4fiEtTpSoZsubLqobga12gaVxBPmZPMOepy5S5Ad23tW7OdxCacmVKxKFBRSUyc1WyhILkuLFzrSA+ITfMkoxKPilqzHKpwBaYEkbUPp1hxNNtPSHL1LBjGR8QSSFoLOCD2ocxckBqV9I02CxAmyUruSmvf919YznHsaSUyxa56mybE7PDH1Z6A4XJQFKEyYZYUaUVlUouAMoqKKUz72EH+OOHCQZKUkqKyp8xd2SkavXrAvCMAqasLzICJbKy5hVlMolxcXL6Ebw68WSxiiiZKWlpCVLU6gKKShSRqzjfYxq/JsBxXhIwsvDJCQqYtRKlKcgBIBygAjUivTSC+IcB8qfJRLDInEs5LpUBmLkF1Bqjsb0afHuJrny8LMwy1BKlHPlqUqygpCgxYu4rFvHPEaBjMNLQQvyyozGL5QUFLPvUn2idqDnYNH28YYoBRlDqL5ypWqSKBqUatYrw/hsHFrw5oEJCs6QxUg2roXcHSh7QdNnTFcSSQtXkZQoEH+GQ3O6m3SNfzjuB8SS5nEZpBHl+WmWF6FSVE32OYh+g3id/X8C/hGHl4nETpBSEiWVeWaqVyqYleYkKBcnRnpCbGJUjMMyUqQspUkm5SWIAOgzBTn4nJ+7Gj8O4icMZPM1ZEtBU4ICUgAgILt+E71vGdxk0TcRNnJDhazlP8AKNW6gXNBGp6HvhEvNU1m/wDKlnjVcMPxP8/XeM54NxCHWluZhXQjo+gO/eNDwn7/AHFvXaOeXrNU8Tl55gB17/pGR4xwYyljVKqDcbj2cPGwxY/jJ7fvQwJ4owpXKCgHKWPtf5GJjlqtSesOlAXNAplQMyiz12YVYUF6C7ViueM4IVRJNXvoGfYMAALt6RZMCnGVXKVJzJqxZQYkWce9NawPOKkoSoODmT007d9Y7xA54fKb4VaAaPUn6+3YR9O4WjK+YiwYEsdA7ntDPFYU+axqAToUlzlJou2l++sVDClSVfeVdQazF3S1Cmn01a8gFOwKVOlIJUWJrUs4Pr+ZpE8KhKRypcEWKmBO7/LoWgpKHunNRmJY/eNDobBrn1MVYjK5OVSVAE5S9dWBBcm1S9HJhsWHELP3JQufcgswL6ZQdASIu4Nw8zJiZaU0pmOw1fqaCBpaVFNmJ0rStBcfOPRuBcOEuUksApmoG7n3eMZZaWRDiuGBk5SHBoR3f+YRlF+C0qPxqKPwkqLfONlxb4f7PCSfiVZVLlFTyzUAfEyhmQxu4JDi1Gjnjb9MZfIqm+GkMkJSvloSMzG1gkj9npT7/olJtMUKbqr/APttDILInNzBJUAAVNlygFR0opRSkO5JdmZizmD4QLANeu/6RrlWe2cn+EUpoFrJawUv9Ffto4jwi4JzzAdipf8A7v20HeIpwExvMmJKsgRlSogMTmAUm5UGDHpFfkzE/aPLmzVLSmqVEFOYglIRRy16XpeNyXW9pu7V/wDRoSj/AHFuPwqWAQAGAAN/rA//AEnmLFUxiXqqYQavV1N/nvD7hMxSitKnMtpbEn72XmrfYkbxZNVkdiCUAFQM1mF8xu1ATsWPeMW2XR3fCad4QUTSfNCdU51X1I2EE8D4SnCqonORcsSxOr6nT0MM+EKmK/iLd1krApypI5U01Zn6mK+K8IzcwUtIHxAKNQScwy6kvfT8pyvlXtRxrBonJTlmmWsOXCymgYkKCa0oen5pTwEJCAJ0wlYdAC5lQ2Ymnv6w8GGSZcopzkICkilVBYd3OjD4o5h8BKmpTlXMJQhIBzZeVScjAsGcIf2IvF3oIJnAMxKVT1pIAdKlr+8aXpUvBKfCSwCRiFu5NFqZyVE+r1jQDhKecuSpQA5ilYSz5SAdamB0cJV5eQKvOCncghLuoXrci4d4czslk+Hprn+LNDl3zKqW1LRP/pSdUeevIbjNd20y6xppHDyhsylkP95YuSCO2kAYviikTZr0LJVLOUqop0B0g83OkBqfENnicqdkquATUgJTOmMkWFQBp9w6D5GOp8KTsoCZygBoSKNUXQWPTpGkko8wFSSq5BqAykqILbiny3rF85BCQA9CS7vftVocqdspivDc4JYzlqfRw9f/AMb/AORF2I4NNmJTlWUKAAUGBSprKZaSHNyzaGPk4lU0lP2iYDKk87S1JU4VmK2IZJy0o7xfgZk1IkkzJi0TErOZbAgZHQC1ian0A0jrcazsFL8Jz2UpU7mN3CS42LpIADW7xTL4PPoBNUBYcqW01ydPkY1XB1rXh0ma4UpIChY2+VPzirGL8oFTqUlJOdlJ5Rd2NdRS5puI58rvTXf0E4Fw6bIC0lQUg1sAQegAZvoNoXeIOHqDTQHSwBuw1BLi1xGiw/mZAZlFEOQGAHTYsKPq0MOHyAqSxANOm3QmJy1drPXlisOlQykDKeYnaj32CWo91HpEJPDJa0FZGUFQAqbADMamtBa7t2hlxrDZZ02WKByzAfCQ6QNtBA03EgoSlIISmgBL2AJc2qSLACjs5MdttqTIzIYJZIpmLg9BykD0rBuDCJIbKHP4XCv+VWa9SfTaEmSFkgj4FAMx+Elj8JIBvd9K6RSgFQcVUsvdgKE/kwAFdADD0XY6UiZTJlJqo5zXQOkMl6HT84HlHLmQnl1HY1H07iJqkkKrqnWjEApLi1CH2qNI4iWgsjOEqo2YZWJAJObYlwxe6TSrQcyyyR5q5mn8MFRAoNCWuT0psYtxk9JyhGZKXcjKACAEszAOXzXNKRFDoUkKUz2dKhoLULaPYuGpaD+HYNOIniWpSiGJJ7NRySdtBC3XYZeCsKoqVM0sOpdy3agjVcNU+bvr67vH2EwiZaMqQAAG/d4+4Wfj7/XYCPPct9lncUYtX8cfvbqIYFIMLsR/vjt9Ohg2fNCe+gt89IxWsfsBiuBS1OfhfVNIzfFcNLlB5sxKJblnDlfQIFVMT2hl4i8RDDSsymVMU4QjRxqf5Rc7ktHms1S56zNmrJc3/QbAbCO348Le6Wnc/wAWSkk+XJMx/vTFZfaXLYD3ir/qy58iV6ZwbvcqPzeBVYSXLABS6ld6Q8wXC0GWXS23r/iOtmMRVgONYeYWOaSToo50ds7OB3BbeGh4KqcWGVLWJeo/ElixDahoyOPwaAaFj8oa+GvEJkEImEmU9GqZZ/EnpunXveZY9bxI13BvCYlkKWcxFqMB2EaVKYCwmNzD0dwaMbEHYivrBYUXjzW2+tgeMgZdPVv1BgWVNFQKFq9vpaCeMrISOh3b9fnAcpT0anf99PeNRxy+SHEeIokyzMUa0YB8xUSyQKsHJF7VhBifFEwDOJaVIlqUFprmOVnKVWHqKwdxng/my1JoFOClWYljQg5bEX+cAI4XMSkoKMpXmzEHMHVcgt7PakdJpnZ/K4/JIeZMQmgVUtQkMab6RbP4rLQQCtHNQVd3Bt7G+0ZjjHhuYTyAZTKyB1MxdwD0DAXvEsPwRXmGYZYylKaZnOZKlH0DG/QRNT1T3iHEZiUpMnygklnWFVUdAxDfOjwvHiVYlTFkSl5QXCCvmILF8/Vhr3izjXDVzZKfKDLlrCgl2ChlKSl92J9+sJ8NwaYuWtAQpKlgklSwQ6lOXbq/XvFkmhrcLxlCySkpzglKg9moXPoI5Nx8megDzkBKyzBfxAXQOhDgjZ4yk7gs0+aEIcmclYBLUTlNzryn3Foirw9NFctp3mNmCTlUS4A1NjbeHGf020uIElSMy5vIVEqU4IZ+cOKAEDI+gDDV5FMo5lKnMFAqfOEgDlfKBYMEpcWGrkk5xHBpiZcsKlF0rUeVQZKSpbXBflUSw99vsdwnEeSiWRnTkUCqgOdQ5X1y+2jw1P6NHOlykkgzBVKlfEPvDLmf+VPINBTWKpvEpUhaTlPlqAAWwyILs13SSyeY0oK0jOTuBTFILSiP4K0FyC63TlA6DLe0W4rhE2aVNLIC5aUuCGzCYokNdmNDakNT+jYY/EBUolAlzGIIC1EpoXq4LEUq1Izi/FqmM1UiWpAAdSZhKsoLZg6A7Fzcbwdg8A6MqkKJUC4KgQQaFw92J/dksvgs0yThjLKQUZRMcEO4ukVGu8TGRN7bDDrlBKSMiMxYB8rkUDDsD7QvxviFCFTUrQSJSAskauFlh/2s/UdYznFOBzVTFPLURyMcwplmKJpuUtbaL8Zwqc84eUf4kkJSSRUhK0n/APoReMXbVYTHJmIClZUOl7s1gAT8vWL1zUgsMpo937dYxXF8DOXKCBJJ/hhjTNnzVS72FSGo5vFkjhBVNWpUpeUoDGhOdPmWY0ICk16GtonGG2ukz01CWIF9wbN7ViczDpY8qTUEihc0qQ1xvGX8PYWalSjlLZEhikBWYAglTUqyTUm5hvJlVBaZ8mNWt84lmk2YrW4L0Ldf3r+UHcI/2w/6/rC5YAzD5n0f5wy4Qn+GLejfpGa1j6VeIfDAnc6KLAboRsYys7w5NFZiWD3BCruD12qY9LWsC8Zfxf4nRh5bNmWp8qTr1V/L+ZtvGsMr46WM1KwASJkxShLQsUUo5U5hfUEh9AFehEBYjiODSMudamb4JTCj/eUoHU6Rn8bjZuJmArJWs0HStAkWA6CNXw//ANNcyAZkwhWoSzD1MdrJPayoHGMLMI/iFKhrMlmvcpUr8rdg08XwlCkBScqkEfEnmS/9QIINqH2iWN/9NiHMubmYWKfk4jNScTOwkwgHKoUUm6T0UDQiGpfjQ2lcGnBQCUFV8pY8oKnYE0u5fqY23h3w+ZKStTZyK9ALAb7vHPC/iBGIluwSpLBSb5diHqUn5W2jRm1LRwzzvlbkCqND+/pFHDFfE2/16mLp9H6/vYxVwdNFd+2/aOcZy9gef/8AMf46dRFmJmOogkAfl3rtWIYgnziRWnXpsIB45isuFnKF8qh6qOX/AMjGpN1Z9vN+P8SOJxKlfdfKgbJFvqepiEliQKsnb5nvFaE3AFY6slICBdRqflHs19Mtb4RwMta1TVh7BL1YMI02IwMshmpGT4fw9X2cCWtq8xBr2FYswuDxCZayqaosklIpcCn6xwym760WeK+HIlkKQ4D7mEo+AHr+h+kW43EzFJdalKtQ20gbDKOln/Q/2jvJqMt74H4mVSjLPxS7dUKLN/xJp/VGwkLJJFG0jzPwhPIxSR+NKk+6SR8wI9HwahmJZnA97/rHm/JNVuB+O4gJSBVyQAA7k7U6V7VhfL4kgDMQohRZBCfiI/DWoLMLPU2BMMOOSUkDMBtVrEh76GkITxnDoWQSc6VZGKTRSmSMtLUZ7RMe3PL0eviVaJdLtupSm+FBZuXLVRoGbdo4WagpM0qFzmJokJGiLcoqHq5rqBChXG5QJZSQkJ8tuZglWlmD0ftU2gqbxLDlWRSw6MpYA9Mpsx0talmjWmd7NlY1BULh3LKowD8yqUoRUszgFjA03HJNEM7ZiVBkoSagqdr6CntAOJ4pKK1IBAJbPmCgAE1SCSmiaEtb5x2Tj5MwEFSXKs71YkKAzOQAakVsKdImjZwnEoGUfeJoKi9QQ42Z/m0dGKl0NLsCmoclmdq11HXrCk8RkEMFhSlpKQSVc4sQFWIcioOg6NVK4xKmFDrSQSQhiaEDKcqctGS7UYe8OJs3TiklamolLgq0dhTawU50DdImviEt2LNlzOdEh2JpyihZ7wtlYqQXl5s2Q1Qy8oKXVtU0et+r1FHGpRcpUgpfzK5nUzDMxTUBvRu0NGzyVMzpfLlrQGisrfeAsSdNvWJz5yWUUlJapKyyU7KV2/bXgFOOlryATAHSFBiXINj6/oYlipBBAA6sSw3BL3trZk7PENrcLNQq4YliEtofhKgLE3bQEdYnh8bLLAHmIzADYMAp7NsbUgdODzIUFJZy6mJq5JOYi4NRXQAGlI4qSEhZS/xB1nUgAAV7gDuYGzJM1AuwIu2jv8WwoT7neOHEIBd2Bom7kkWAbv7QvkpKhlUgFKl576u7q1Ol302EXHAhZUVOXdLOaJauXUO1d6aAQNrpuNQQMvOVOEV+JiXbZINSrtqwixJC00IJBYtQPlq3qQPWBEuFciaBhQgUTTKB+G9KC8RXhyWQHQj4lKq6iS5AL9anqwqeUm9iBjkqmBKSCguHJ+MjRNbJq6vSCZK0Fxarbh62L/4cQBMlBHwJqUZKH4QB93bfu2wj5Et0FOUoZOUAUYMzgj19hBdiDi0JTQuslggGpUAzDsXBegato5hpqQwWoFaiTS1DUBrJG5/VoGVw5CUKJJPKE7MgF8oawNuvpA07EkZmlqzrAy5WBYAAM3wgP2dRgbNZs9GhFSwY1cO4YVprt0hrw6Y0sE26vGZwXD8iTmUMzAFIZkp0AcWfW5IcxoJE4JlAb0oPo0KuPqHE8fkClqcIQkqV6Czbmw7x49xbiC8RNVMXdRtoBoB0ApG38aYzLhsiT/uTDq/KipH/AHFPtGIw2HKlAC5LR2/HNTbdafwNwOisQsOwIQOouR+XqY1PDRiSnNnSXsmtB0O8fYQokYcAnlCf31MTTxREhAMxWUdjt0jnlbaPsXiZktB5MxPVgD1VHnPGpSlEzFgAklJaziNzi/EckysxUQlRZPKXJ7NGMx+LC0rQC4z5h2IAP5RvCJQXBOIqw89MxNQKKT+JJuP3q0et4TEuAQcyVDMk0+Fg1P3WPGySI33hHG+ZhQk1MteUdjzJB6A5oflx32srWT2IPb96iKODWV3+sWEEI193+pirhFld/wBTvHnhfQ08fx1bt0e3WM74imPhp7O2ZAZmav8Aj2jSTP8AfVf5/WEnGZCTLnSkiqpZWOpQUq2veN4+kefh3pFBlLNG+cEIXHBiuYM5Dh+z1aPWh/wYHKhuxH1g3imKUlDpmKSWaoTlPZ6wUngSiBMlnlNXFW3dP5QFj5k1PLyaOW9LRw9qsnNllYCRW394JTgwlN6w0xnh2ZKkGewcM40Z6AdYVSsUFD9I7b34hh4Yl/8Axknot/kY9H4IvMkbgfk2ny9IwfhWW88r0ly1K9SMo+ao33AsEEJoTUChqzUGtmjz/lvbWKXFkEgM9xZ9+kY/F+EVLnLWAKrCraBalmmYXoP8xquLSnmCmYWYXBZ8wbZx1FG2PycCW5isndyltqJIFm71jEy4s3usrivBq1Zi4ZakqIoSMoZgcwv+piOL8JrMwKo4UFBnYjkBSa9Og/XdyOFIAqAomrmp9zWLhw9H4E+wi/sq8WH/AOl1GYtRA50gX+Fkkam/b0gdHheYhIl5hlCCklhzagvmegegf0YRuZ8hCX5AejCsUjCpH3U5zflBAGgHX+5NIfspwYzB+E1AynYhCVJOgLuHvS22vQRVL8FqRMSsF2VmI0+DKw5t3NekegysAkCqUk9h9I4qRKCsuVOZnZhazxf2U4MNg+CzETpisuYKLsVHYUsx/e0VcP8AB8xCkEgKATlINSefM4ewamkbmYqUA7Swn8SgG9N/y6x3BIQsEhKCl2SQkBwLlu7j0ifspwYjDcHnSFIZIIdQq5ZP3Qk7D6xqTg890ijXY2Bp8/1g6chPwpQkn+kU6dT+WrUetUkBk5ErmH+UAAbqpQC2592ly2cAYw2VJAAFK0uHf9fnEZeEUQXGatB92lH6m/8AaGQlS6fwwXLA5UgE9H9YqxUtHwoQkL1OUEJG6mFeg/K8TZwC4fg+VuQdabW/f1MffZV5zvW1CKe+te8NMDhZZGUpSSlq5RV9aC9DSCVYCUK5UjqwENpwZ88JJNENZ20atDuf3eJYvDq5QEsNNhrvD37BL0SIrXgEfhETkcCedgyoAZahqnbV9tKfSK1YZSJZCEOo0uQGJJck/dFT8qw7+xI/D8zEk4BG3zP1i7ODO/6YpUlSCTzqBJ7FJKvkWT0HWI4bhhQpS1JqaAOasaej29TrGm/02Xt8z9YHm8OKTmQSB3f83i8kuJOJBAUTVSqqO5ZmuCANA9oKxBUZYAp8/kSa+0dxCFJuQxDlRuANNj3060j6ZKBlAzFZS7JByjM9nBF9WBH0qY+sR4vQUjDpJJ5FKc6lS/7CEEksQY0fjaSRLkKJditD13ChetifaMsJ4EenD4tVp8RxZDozE5d6m3TrZ40uGWibLSVpBYXppXWPKsROKl00tHo3Dp4mYdM5Hw//AFALy1a/8dR0MYzx0DOKzZWVKVZRzZcqmdilqD0EYTiQHnKKAyWA79Y0/GshSkk5iLOXL9ozPEsstYSFpXyhykuM2ofcGLgBJkaPwgs+VPyliFIUKP8AjjLTZrmNb4QGXDzFCmeYlLnZKVKP5gRc/iRsMItRlc1KVqD13alusXcISyVNv9YrwuFUiUSVO4oOagrqXPWCOEDlV36/rHlX7UN/HUT+79P19oz3FpnlTfOSEqy/EAauTapb4SoW1LRo1zAJpJevWgbp1d4T+JOES1IVMUklSRRiQ59L/wCIs9I8/wCM8P8ALnEJrLUAuWrdCqj2se0CmXQtpX5xpMDwtczD5F/CHVKmKpkqHSrXIpwXAoa2eE03CqlrVLmJyqa306dbR6Zl9IPwHiPESZZlIsfgUbywatZuge3WwSrSsiqn0Lly/WsW8O4ktC3eqaM1G27GkbeRgcMrDLxKUBPKSWZ3AqH0rC3jVYaUqYE5QteQUUlzl0fldoEKMqinbbvpBEpJqp7mo+YPvDngHh0zFHETUnygeVI+KadEpGzs5t+mrZENODYIy8JzPnnZVFiAQgHkBf8AEcyuwjd8EDSU1JpfeMXwnArxOIWuaSGIJQBQMSAkG1GaN3w+VlQA5PU330jy5twLMRmn00SxvR8hFd2HyhmJQYdIAkTcs5b/AHiADo4T/aGQMc6mIXETVpUgJQ6T8Sn+GzMOta6NFxUWdiPYk9g7RNS2j5BJFYjZXIUcxUXOyWYA6uo3OnvSrCC5czLqFH4lApcb5K0q1Xt8mZiGWKFwmTFgunlzUANClrqN2vYV7VMp2GUpWVgJZDqI+JZtlvRLXN9KQeRFK59FZRnKdrONCf0DmCqpruwlBTfCTlAH5kaWEUZ5iJYSxzqUSpQFACSSpg7bAVLMTYwbKWbqOlaMPmH946Jzlrfn67dr9oBVMQtaSEBTZsrkMw1VlJc6kdwamoMlyiyk5FAHXNzLJuSRbbf0aC5pyp6tR9ToIjIJN8w7sB6AH84BXh8POAzFITMUWuMqE/yAXPU1JNgKRbnmJShISxNVXBJNxQu/XWnWGbk2jqUARUVSMQsBAKCXHMQTyltiHPeKeILWoKZJoKAg1P4iRoNg5oaOxDKVEyIgAkzimUSAVFCaUPMQNAwN6UECq42Ql1SlhiRoA7lrtoL29Kw4McywQp/1Ut/szLmw2zW9hteDsLPzu6Sli1Wr2Y2i/LEhFH0dIjoj4xAJi5TsWff97RmMYtWRGUsQMu9CwqLUYGNgqMvicK/mKTlAzl6GgypqCm2sbxrFnZPxLh5nYJSC+dJ8xL6kAlQpR8pUW9owIlAAnQVjfYjDrk8yC5CuUqYsQpRA5S41obsb2hB4i4NlebKH8JRZaf8A7S/wkXCdUmlC0d8LrpGYktnD7xfJxUyWlWRSkBaci60I2P1/vFc4BNwH0u/5xdLLv1r7isdg14HwFeISpZKhLQKnc/hB/P8AvCJUvNUe3URuvCXHR9lmSFnmkpUUv95Bf5g/IiMdITT5/v1jMt3QNLU+hj0XD4deHkyJaWCk86x/Oo7ivKKf4Y57gPCMp+0TQmjmShVM6hZW+RJbuWAjQYXCrU1alSsxPMVKNb066as1GPPOqbcKnky1BQyi7OCB6km94bcIRyHv0/SA+HS3BegNAxPr07Q04UlgoCz0q/z9DTSOHp9l2LqonUUBZ7M/b+0ATcKZqSCooKrF3AbpsTDedJOiXc1Fn/QxX9nW1Bl0D1LHtET7LJXAZiJYZaSUBkgC9ut6QAeCHJlmjzEZmQlQyrS/4V3T+X6OEpxIUQBy6fC8WNiP2ExrdN/4x2P8DISQUzVSyo/CtBVVrZkUPtFsjwstCTKOIDTNBLWXtYUrTf8AKNPiJM9TOlJbcJj5OHmgvlDjVk/WLzpv/CbDeEZUo/CZq2ceYwSSz0lpNbfehnh8FNIK0spehVy8tOUDKMqaAtVjqbwSk4nYP2T069/lE0zMRt8k/WJbau1fD+ETfMVMWrK7ciS4DBrtWHkpGUQn87E5hQNrQA+lYIl4mc6nSwelLj37RmkyQx6+d3YJLnb4VNper/3MXYTHCyip3aoUK7VDPAkxKySoywVMNNQ2r6Opi2gtHVZ1BigWfbmqQL2cCv0hpndPE1jphDLkrSt0hSQCNSXGrgqIcadjvF/mz6UYOHpo1Wrd/lE03yHFR2joJ2hP5uKzHk5WpS5bWtniYVic3wHLlOgfNVhe1q9fSLo5mhPSBsNJUhIQGyi1K+tWJgZX2hiyS7GjC+noag+/SPicR+FVtQL8vy+L2EOJzGLQVXJv0Aox7t6xYlNum1IWIViG/wBsu2wvTXY/Jo7JGKKeZDKrQCmjam9X26w4nMxWjmzdGr+kRyqJqzaAa94BV9q8xhL5NyOYjoH/ADiUw4kCiHLU5SAS/wCTMe8OJzGcxLMAnvU/oI5lXfXvQD9T6QDIm4oglcplVYBJL8pbXdheLDPxHM0u3w8prQ9aae8OJzhlLSprnrv7vHZskkAAml639RC2ZjcQlQAlEg3LENXv60iSuIThm/hktahrX5bw4nODvKVnzE6Wag63inET5hnIQgsBzTDlDBNgB1UQewBO0UK4pMGb+ESxpQ8wrXpYe8ff6qoOfLU7OaGtqWuLekTjTnFuKxE5KzlRnQwb7pdlPVy/wjQfGNjHF4+cHaQT/wAg2tnHb3itPGVEJJQQ978t706fOJJ4uW+FjWnZ9WarUrVxF0cokOIzmJ8k6/erTo2unbSD5U0lIJDHUbQtmcXYGjN9AbAVv8jAM/iCiry1E7/Dy7s+1Pm0NJc5DHiGKJStID0NQK20izCS0ql0ArtZ4UzJyLsQbUALOkGoaxdm3faCsJxEIBFTzKJNBUZXbpUNvWLpmXvsJi+ATDmNFgqSctKioIrtQh+sUYjhvkIQvLlWsZVADOhwCQlTEODaxrbeGx46nl5TzFhUUPUO8Vy/EaT9xQYtUgfnpF3V5YsHxfwYkkKf7NMVXy5heWSdEzBVP9Kh6wuX4SxSKeSVbKQQsH/tJ+ceh43iEqaGXLJ25k/WFE9QrlBBDgcwSkexqLVb6R0mdTlGZwfhbFZ83llFCCVkJGU7uXhzgfCyZSc7faFAig/209T95bbAd4NyoUvnCiCxykg2cPmJobUG3rDaXxKVLDJSoPsxt6xMs6coFVw0rR5mVM1VAzAUDggZqAA2anTSPpHDZgKAr4A+aoo5LCliARUdYaf6ygB2V7D6xTM4slagioewI+htpHPtblFq1D4A/cCr9rQw4PJZGj0Ht0039YWS8JV6v3YE2aG/DUNmozmg6ANFiTuv/9k="/>
          <p:cNvSpPr>
            <a:spLocks noChangeAspect="1" noChangeArrowheads="1"/>
          </p:cNvSpPr>
          <p:nvPr/>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8" name="Picture 10" descr="http://www.goldrushgallery.com/confederate-currency/photos/thumbs/IMG_3921.JPG">
            <a:hlinkClick r:id="rId3"/>
          </p:cNvPr>
          <p:cNvPicPr>
            <a:picLocks noChangeAspect="1" noChangeArrowheads="1"/>
          </p:cNvPicPr>
          <p:nvPr/>
        </p:nvPicPr>
        <p:blipFill>
          <a:blip r:embed="rId4" cstate="print"/>
          <a:srcRect/>
          <a:stretch>
            <a:fillRect/>
          </a:stretch>
        </p:blipFill>
        <p:spPr bwMode="auto">
          <a:xfrm>
            <a:off x="457200" y="3810000"/>
            <a:ext cx="4724400" cy="2571751"/>
          </a:xfrm>
          <a:prstGeom prst="rect">
            <a:avLst/>
          </a:prstGeom>
          <a:noFill/>
          <a:ln w="76200">
            <a:solidFill>
              <a:schemeClr val="tx1"/>
            </a:solidFill>
          </a:ln>
        </p:spPr>
      </p:pic>
      <p:pic>
        <p:nvPicPr>
          <p:cNvPr id="12296" name="Picture 8" descr="http://www.csanotes.com/63f_100hp.jpg">
            <a:hlinkClick r:id="rId5"/>
          </p:cNvPr>
          <p:cNvPicPr>
            <a:picLocks noChangeAspect="1" noChangeArrowheads="1"/>
          </p:cNvPicPr>
          <p:nvPr/>
        </p:nvPicPr>
        <p:blipFill>
          <a:blip r:embed="rId6" cstate="print"/>
          <a:srcRect/>
          <a:stretch>
            <a:fillRect/>
          </a:stretch>
        </p:blipFill>
        <p:spPr bwMode="auto">
          <a:xfrm>
            <a:off x="4038600" y="2625725"/>
            <a:ext cx="4848225" cy="2209800"/>
          </a:xfrm>
          <a:prstGeom prst="rect">
            <a:avLst/>
          </a:prstGeom>
          <a:noFill/>
          <a:ln w="76200">
            <a:solidFill>
              <a:srgbClr val="FFC000"/>
            </a:solidFill>
          </a:ln>
        </p:spPr>
      </p:pic>
    </p:spTree>
    <p:extLst>
      <p:ext uri="{BB962C8B-B14F-4D97-AF65-F5344CB8AC3E}">
        <p14:creationId xmlns:p14="http://schemas.microsoft.com/office/powerpoint/2010/main" val="352376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244" name="Picture 4" descr="https://encrypted-tbn1.gstatic.com/images?q=tbn:ANd9GcTLUCWWgL8lN4itZzi3JYncREtX4rVvK0t6OgDeaYVjZkQbpD2UGg"/>
          <p:cNvPicPr>
            <a:picLocks noChangeAspect="1" noChangeArrowheads="1"/>
          </p:cNvPicPr>
          <p:nvPr/>
        </p:nvPicPr>
        <p:blipFill>
          <a:blip r:embed="rId3" cstate="print"/>
          <a:srcRect/>
          <a:stretch>
            <a:fillRect/>
          </a:stretch>
        </p:blipFill>
        <p:spPr bwMode="auto">
          <a:xfrm>
            <a:off x="376238" y="3013312"/>
            <a:ext cx="4191000" cy="3581400"/>
          </a:xfrm>
          <a:prstGeom prst="rect">
            <a:avLst/>
          </a:prstGeom>
          <a:noFill/>
          <a:ln w="76200">
            <a:solidFill>
              <a:srgbClr val="FFC000"/>
            </a:solidFill>
          </a:ln>
        </p:spPr>
      </p:pic>
      <p:sp>
        <p:nvSpPr>
          <p:cNvPr id="2" name="Title 1"/>
          <p:cNvSpPr>
            <a:spLocks noGrp="1"/>
          </p:cNvSpPr>
          <p:nvPr>
            <p:ph type="title"/>
          </p:nvPr>
        </p:nvSpPr>
        <p:spPr>
          <a:xfrm>
            <a:off x="0" y="0"/>
            <a:ext cx="9144000" cy="990600"/>
          </a:xfrm>
          <a:solidFill>
            <a:srgbClr val="660033"/>
          </a:solidFill>
        </p:spPr>
        <p:txBody>
          <a:bodyPr/>
          <a:lstStyle/>
          <a:p>
            <a:r>
              <a:rPr lang="en-US" b="1" dirty="0" smtClean="0">
                <a:solidFill>
                  <a:schemeClr val="bg1"/>
                </a:solidFill>
              </a:rPr>
              <a:t>African American Soldiers</a:t>
            </a:r>
            <a:endParaRPr lang="en-US" b="1" dirty="0">
              <a:solidFill>
                <a:schemeClr val="bg1"/>
              </a:solidFill>
            </a:endParaRPr>
          </a:p>
        </p:txBody>
      </p:sp>
      <p:sp>
        <p:nvSpPr>
          <p:cNvPr id="3" name="Content Placeholder 2"/>
          <p:cNvSpPr>
            <a:spLocks noGrp="1"/>
          </p:cNvSpPr>
          <p:nvPr>
            <p:ph idx="1"/>
          </p:nvPr>
        </p:nvSpPr>
        <p:spPr>
          <a:xfrm>
            <a:off x="457200" y="1143000"/>
            <a:ext cx="4724400" cy="4525963"/>
          </a:xfrm>
        </p:spPr>
        <p:txBody>
          <a:bodyPr/>
          <a:lstStyle/>
          <a:p>
            <a:r>
              <a:rPr lang="en-US" b="1" dirty="0" smtClean="0"/>
              <a:t>Segregated units in Union Army</a:t>
            </a:r>
          </a:p>
          <a:p>
            <a:r>
              <a:rPr lang="en-US" b="1" dirty="0" smtClean="0"/>
              <a:t>C.S.A.’s reaction</a:t>
            </a:r>
          </a:p>
        </p:txBody>
      </p:sp>
      <p:pic>
        <p:nvPicPr>
          <p:cNvPr id="1026" name="Picture 2" descr="C:\Users\sabrina\Desktop\scans 147\Buildup to CWar\buildup to cw0013.jpg"/>
          <p:cNvPicPr>
            <a:picLocks noChangeAspect="1" noChangeArrowheads="1"/>
          </p:cNvPicPr>
          <p:nvPr/>
        </p:nvPicPr>
        <p:blipFill>
          <a:blip r:embed="rId4" cstate="print"/>
          <a:srcRect/>
          <a:stretch>
            <a:fillRect/>
          </a:stretch>
        </p:blipFill>
        <p:spPr bwMode="auto">
          <a:xfrm>
            <a:off x="5334000" y="1224318"/>
            <a:ext cx="3386328" cy="3505200"/>
          </a:xfrm>
          <a:prstGeom prst="rect">
            <a:avLst/>
          </a:prstGeom>
          <a:noFill/>
          <a:ln w="76200">
            <a:solidFill>
              <a:schemeClr val="tx1"/>
            </a:solidFill>
          </a:ln>
        </p:spPr>
      </p:pic>
      <p:pic>
        <p:nvPicPr>
          <p:cNvPr id="10242" name="Picture 2" descr="https://encrypted-tbn1.gstatic.com/images?q=tbn:ANd9GcSUZc5QZ0JKA4fj5MEBIp_q6FMY2VqI6aZsSUQlrdSak__aDesT">
            <a:hlinkClick r:id="rId5"/>
          </p:cNvPr>
          <p:cNvPicPr>
            <a:picLocks noChangeAspect="1" noChangeArrowheads="1"/>
          </p:cNvPicPr>
          <p:nvPr/>
        </p:nvPicPr>
        <p:blipFill>
          <a:blip r:embed="rId6" cstate="print"/>
          <a:srcRect/>
          <a:stretch>
            <a:fillRect/>
          </a:stretch>
        </p:blipFill>
        <p:spPr bwMode="auto">
          <a:xfrm>
            <a:off x="4038600" y="4267200"/>
            <a:ext cx="4105275" cy="2057400"/>
          </a:xfrm>
          <a:prstGeom prst="rect">
            <a:avLst/>
          </a:prstGeom>
          <a:noFill/>
          <a:ln w="76200">
            <a:solidFill>
              <a:srgbClr val="660033"/>
            </a:solidFill>
          </a:ln>
        </p:spPr>
      </p:pic>
    </p:spTree>
    <p:extLst>
      <p:ext uri="{BB962C8B-B14F-4D97-AF65-F5344CB8AC3E}">
        <p14:creationId xmlns:p14="http://schemas.microsoft.com/office/powerpoint/2010/main" val="581637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lstStyle/>
          <a:p>
            <a:r>
              <a:rPr lang="en-US" b="1" dirty="0" smtClean="0"/>
              <a:t>1</a:t>
            </a:r>
            <a:r>
              <a:rPr lang="en-US" b="1" baseline="30000" dirty="0" smtClean="0"/>
              <a:t>st</a:t>
            </a:r>
            <a:r>
              <a:rPr lang="en-US" b="1" dirty="0" smtClean="0"/>
              <a:t> Modern War</a:t>
            </a:r>
            <a:endParaRPr lang="en-US" b="1" dirty="0"/>
          </a:p>
        </p:txBody>
      </p:sp>
      <p:sp>
        <p:nvSpPr>
          <p:cNvPr id="3" name="Content Placeholder 2"/>
          <p:cNvSpPr>
            <a:spLocks noGrp="1"/>
          </p:cNvSpPr>
          <p:nvPr>
            <p:ph idx="1"/>
          </p:nvPr>
        </p:nvSpPr>
        <p:spPr>
          <a:xfrm>
            <a:off x="228600" y="1319284"/>
            <a:ext cx="4648200" cy="4906963"/>
          </a:xfrm>
        </p:spPr>
        <p:txBody>
          <a:bodyPr/>
          <a:lstStyle/>
          <a:p>
            <a:r>
              <a:rPr lang="en-US" b="1" dirty="0" smtClean="0">
                <a:solidFill>
                  <a:schemeClr val="bg1"/>
                </a:solidFill>
              </a:rPr>
              <a:t>Cause?</a:t>
            </a:r>
          </a:p>
          <a:p>
            <a:r>
              <a:rPr lang="en-US" b="1" dirty="0" smtClean="0">
                <a:solidFill>
                  <a:schemeClr val="bg1"/>
                </a:solidFill>
              </a:rPr>
              <a:t>Instant Communication</a:t>
            </a:r>
          </a:p>
          <a:p>
            <a:r>
              <a:rPr lang="en-US" b="1" dirty="0" smtClean="0">
                <a:solidFill>
                  <a:schemeClr val="bg1"/>
                </a:solidFill>
              </a:rPr>
              <a:t>New approaches to civilian casualties</a:t>
            </a:r>
          </a:p>
          <a:p>
            <a:r>
              <a:rPr lang="en-US" b="1" dirty="0" smtClean="0">
                <a:solidFill>
                  <a:schemeClr val="bg1"/>
                </a:solidFill>
              </a:rPr>
              <a:t>Railroad</a:t>
            </a:r>
          </a:p>
          <a:p>
            <a:r>
              <a:rPr lang="en-US" b="1" dirty="0" smtClean="0">
                <a:solidFill>
                  <a:schemeClr val="bg1"/>
                </a:solidFill>
              </a:rPr>
              <a:t>New muskets = 100 yard shot  vs. 400 yard shot</a:t>
            </a:r>
            <a:endParaRPr lang="en-US" b="1" dirty="0">
              <a:solidFill>
                <a:schemeClr val="bg1"/>
              </a:solidFill>
            </a:endParaRPr>
          </a:p>
        </p:txBody>
      </p:sp>
      <p:pic>
        <p:nvPicPr>
          <p:cNvPr id="8196" name="Picture 4" descr="http://theonlinephotographer.typepad.com/.a/6a00df351e888f8834013487fba967970c-800wi"/>
          <p:cNvPicPr>
            <a:picLocks noChangeAspect="1" noChangeArrowheads="1"/>
          </p:cNvPicPr>
          <p:nvPr/>
        </p:nvPicPr>
        <p:blipFill>
          <a:blip r:embed="rId3" cstate="print"/>
          <a:srcRect/>
          <a:stretch>
            <a:fillRect/>
          </a:stretch>
        </p:blipFill>
        <p:spPr bwMode="auto">
          <a:xfrm>
            <a:off x="5105400" y="1317009"/>
            <a:ext cx="3733800" cy="5105400"/>
          </a:xfrm>
          <a:prstGeom prst="rect">
            <a:avLst/>
          </a:prstGeom>
          <a:noFill/>
          <a:ln w="76200">
            <a:solidFill>
              <a:srgbClr val="FFC000"/>
            </a:solidFill>
          </a:ln>
        </p:spPr>
      </p:pic>
    </p:spTree>
    <p:extLst>
      <p:ext uri="{BB962C8B-B14F-4D97-AF65-F5344CB8AC3E}">
        <p14:creationId xmlns:p14="http://schemas.microsoft.com/office/powerpoint/2010/main" val="36718577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pic>
        <p:nvPicPr>
          <p:cNvPr id="2" name="08133S2uI5M"/>
          <p:cNvPicPr>
            <a:picLocks noRot="1" noChangeAspect="1"/>
          </p:cNvPicPr>
          <p:nvPr>
            <a:videoFile r:link="rId1"/>
          </p:nvPr>
        </p:nvPicPr>
        <p:blipFill>
          <a:blip r:embed="rId3"/>
          <a:stretch>
            <a:fillRect/>
          </a:stretch>
        </p:blipFill>
        <p:spPr>
          <a:xfrm>
            <a:off x="685800" y="609600"/>
            <a:ext cx="7840133" cy="5029200"/>
          </a:xfrm>
          <a:prstGeom prst="rect">
            <a:avLst/>
          </a:prstGeom>
        </p:spPr>
      </p:pic>
    </p:spTree>
    <p:extLst>
      <p:ext uri="{BB962C8B-B14F-4D97-AF65-F5344CB8AC3E}">
        <p14:creationId xmlns:p14="http://schemas.microsoft.com/office/powerpoint/2010/main" val="2194096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80327"/>
          </a:xfrm>
          <a:solidFill>
            <a:srgbClr val="660033"/>
          </a:solidFill>
        </p:spPr>
        <p:txBody>
          <a:bodyPr/>
          <a:lstStyle/>
          <a:p>
            <a:r>
              <a:rPr lang="en-US" b="1" dirty="0" smtClean="0">
                <a:solidFill>
                  <a:schemeClr val="bg1"/>
                </a:solidFill>
              </a:rPr>
              <a:t>Opportunities for Women</a:t>
            </a:r>
            <a:endParaRPr lang="en-US" b="1" dirty="0">
              <a:solidFill>
                <a:schemeClr val="bg1"/>
              </a:solidFill>
            </a:endParaRPr>
          </a:p>
        </p:txBody>
      </p:sp>
      <p:sp>
        <p:nvSpPr>
          <p:cNvPr id="3" name="Content Placeholder 2"/>
          <p:cNvSpPr>
            <a:spLocks noGrp="1"/>
          </p:cNvSpPr>
          <p:nvPr>
            <p:ph idx="1"/>
          </p:nvPr>
        </p:nvSpPr>
        <p:spPr>
          <a:xfrm>
            <a:off x="304800" y="1219200"/>
            <a:ext cx="8229600" cy="4525963"/>
          </a:xfrm>
        </p:spPr>
        <p:txBody>
          <a:bodyPr/>
          <a:lstStyle/>
          <a:p>
            <a:r>
              <a:rPr lang="en-US" b="1" dirty="0" smtClean="0"/>
              <a:t>Nursing</a:t>
            </a:r>
          </a:p>
          <a:p>
            <a:r>
              <a:rPr lang="en-US" b="1" dirty="0" smtClean="0"/>
              <a:t>Ran farms, shops, factories, offices</a:t>
            </a:r>
            <a:endParaRPr lang="en-US" b="1" dirty="0"/>
          </a:p>
        </p:txBody>
      </p:sp>
      <p:pic>
        <p:nvPicPr>
          <p:cNvPr id="6148" name="Picture 4" descr="https://encrypted-tbn0.gstatic.com/images?q=tbn:ANd9GcRhLmQp06NM7NmOUThKqvVCF9-TQ9MivTHdC39LAW4uQW3t6x6NdoR6cTGr"/>
          <p:cNvPicPr>
            <a:picLocks noChangeAspect="1" noChangeArrowheads="1"/>
          </p:cNvPicPr>
          <p:nvPr/>
        </p:nvPicPr>
        <p:blipFill>
          <a:blip r:embed="rId3" cstate="print"/>
          <a:srcRect/>
          <a:stretch>
            <a:fillRect/>
          </a:stretch>
        </p:blipFill>
        <p:spPr bwMode="auto">
          <a:xfrm>
            <a:off x="6874348" y="1425622"/>
            <a:ext cx="1819275" cy="2514600"/>
          </a:xfrm>
          <a:prstGeom prst="rect">
            <a:avLst/>
          </a:prstGeom>
          <a:noFill/>
          <a:ln w="76200">
            <a:solidFill>
              <a:srgbClr val="FFC000"/>
            </a:solidFill>
          </a:ln>
        </p:spPr>
      </p:pic>
      <p:pic>
        <p:nvPicPr>
          <p:cNvPr id="6152" name="Picture 8" descr="https://encrypted-tbn2.gstatic.com/images?q=tbn:ANd9GcQbBk3qC27-XvPmwV03RcchvxlwC1YAVwIKFgd1HqyvQrHZu8Du"/>
          <p:cNvPicPr>
            <a:picLocks noChangeAspect="1" noChangeArrowheads="1"/>
          </p:cNvPicPr>
          <p:nvPr/>
        </p:nvPicPr>
        <p:blipFill>
          <a:blip r:embed="rId4" cstate="print"/>
          <a:srcRect/>
          <a:stretch>
            <a:fillRect/>
          </a:stretch>
        </p:blipFill>
        <p:spPr bwMode="auto">
          <a:xfrm>
            <a:off x="464023" y="2682922"/>
            <a:ext cx="4694833" cy="3733800"/>
          </a:xfrm>
          <a:prstGeom prst="rect">
            <a:avLst/>
          </a:prstGeom>
          <a:noFill/>
          <a:ln w="76200">
            <a:solidFill>
              <a:srgbClr val="660033"/>
            </a:solidFill>
          </a:ln>
        </p:spPr>
      </p:pic>
      <p:pic>
        <p:nvPicPr>
          <p:cNvPr id="6154" name="Picture 10" descr="http://blogs.wofford.edu/tracy_revels/files/2013/02/01-WomenCivilWarLOC_620x465.jpg"/>
          <p:cNvPicPr>
            <a:picLocks noChangeAspect="1" noChangeArrowheads="1"/>
          </p:cNvPicPr>
          <p:nvPr/>
        </p:nvPicPr>
        <p:blipFill>
          <a:blip r:embed="rId5" cstate="print"/>
          <a:srcRect/>
          <a:stretch>
            <a:fillRect/>
          </a:stretch>
        </p:blipFill>
        <p:spPr bwMode="auto">
          <a:xfrm>
            <a:off x="4800600" y="3683795"/>
            <a:ext cx="3467100" cy="2971800"/>
          </a:xfrm>
          <a:prstGeom prst="rect">
            <a:avLst/>
          </a:prstGeom>
          <a:noFill/>
          <a:ln w="76200">
            <a:solidFill>
              <a:schemeClr val="tx1"/>
            </a:solidFill>
          </a:ln>
        </p:spPr>
      </p:pic>
    </p:spTree>
    <p:extLst>
      <p:ext uri="{BB962C8B-B14F-4D97-AF65-F5344CB8AC3E}">
        <p14:creationId xmlns:p14="http://schemas.microsoft.com/office/powerpoint/2010/main" val="4209637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chemeClr val="accent4">
              <a:lumMod val="40000"/>
              <a:lumOff val="60000"/>
            </a:schemeClr>
          </a:solidFill>
        </p:spPr>
        <p:txBody>
          <a:bodyPr/>
          <a:lstStyle/>
          <a:p>
            <a:r>
              <a:rPr lang="en-US" b="1" dirty="0" smtClean="0"/>
              <a:t>Towards Emancipation</a:t>
            </a:r>
            <a:endParaRPr lang="en-US" b="1" dirty="0"/>
          </a:p>
        </p:txBody>
      </p:sp>
      <p:sp>
        <p:nvSpPr>
          <p:cNvPr id="3" name="Content Placeholder 2"/>
          <p:cNvSpPr>
            <a:spLocks noGrp="1"/>
          </p:cNvSpPr>
          <p:nvPr>
            <p:ph idx="1"/>
          </p:nvPr>
        </p:nvSpPr>
        <p:spPr>
          <a:xfrm>
            <a:off x="457200" y="1143000"/>
            <a:ext cx="8229600" cy="4525963"/>
          </a:xfrm>
        </p:spPr>
        <p:txBody>
          <a:bodyPr/>
          <a:lstStyle/>
          <a:p>
            <a:r>
              <a:rPr lang="en-US" b="1" dirty="0" smtClean="0">
                <a:solidFill>
                  <a:schemeClr val="bg1"/>
                </a:solidFill>
              </a:rPr>
              <a:t>Rationale for delay</a:t>
            </a:r>
          </a:p>
          <a:p>
            <a:r>
              <a:rPr lang="en-US" b="1" dirty="0" smtClean="0">
                <a:solidFill>
                  <a:schemeClr val="bg1"/>
                </a:solidFill>
              </a:rPr>
              <a:t>“Contraband of War”</a:t>
            </a:r>
          </a:p>
          <a:p>
            <a:r>
              <a:rPr lang="en-US" b="1" dirty="0" smtClean="0">
                <a:solidFill>
                  <a:schemeClr val="bg1"/>
                </a:solidFill>
              </a:rPr>
              <a:t>September 1862 = Lincoln issued Emancipation Proclamation for Jan. 1, 1863</a:t>
            </a:r>
            <a:endParaRPr lang="en-US" b="1" dirty="0">
              <a:solidFill>
                <a:schemeClr val="bg1"/>
              </a:solidFill>
            </a:endParaRPr>
          </a:p>
        </p:txBody>
      </p:sp>
      <p:pic>
        <p:nvPicPr>
          <p:cNvPr id="4100" name="Picture 4" descr="http://www.ushistoryscene.com/wp-content/uploads/2012/09/civil-war-contrabands.jpg"/>
          <p:cNvPicPr>
            <a:picLocks noChangeAspect="1" noChangeArrowheads="1"/>
          </p:cNvPicPr>
          <p:nvPr/>
        </p:nvPicPr>
        <p:blipFill>
          <a:blip r:embed="rId3" cstate="print"/>
          <a:srcRect/>
          <a:stretch>
            <a:fillRect/>
          </a:stretch>
        </p:blipFill>
        <p:spPr bwMode="auto">
          <a:xfrm>
            <a:off x="762000" y="3657600"/>
            <a:ext cx="7620000" cy="2809875"/>
          </a:xfrm>
          <a:prstGeom prst="rect">
            <a:avLst/>
          </a:prstGeom>
          <a:noFill/>
          <a:ln w="76200">
            <a:solidFill>
              <a:srgbClr val="FFC000"/>
            </a:solidFill>
          </a:ln>
        </p:spPr>
      </p:pic>
    </p:spTree>
    <p:extLst>
      <p:ext uri="{BB962C8B-B14F-4D97-AF65-F5344CB8AC3E}">
        <p14:creationId xmlns:p14="http://schemas.microsoft.com/office/powerpoint/2010/main" val="319461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660033"/>
          </a:solidFill>
          <a:ln>
            <a:noFill/>
          </a:ln>
        </p:spPr>
        <p:txBody>
          <a:bodyPr/>
          <a:lstStyle/>
          <a:p>
            <a:r>
              <a:rPr lang="en-US" b="1" dirty="0" smtClean="0">
                <a:solidFill>
                  <a:schemeClr val="bg1"/>
                </a:solidFill>
              </a:rPr>
              <a:t>Why did Lincoln change?</a:t>
            </a:r>
            <a:endParaRPr lang="en-US" b="1" dirty="0">
              <a:solidFill>
                <a:schemeClr val="bg1"/>
              </a:solidFill>
            </a:endParaRPr>
          </a:p>
        </p:txBody>
      </p:sp>
      <p:sp>
        <p:nvSpPr>
          <p:cNvPr id="3" name="Content Placeholder 2"/>
          <p:cNvSpPr>
            <a:spLocks noGrp="1"/>
          </p:cNvSpPr>
          <p:nvPr>
            <p:ph idx="1"/>
          </p:nvPr>
        </p:nvSpPr>
        <p:spPr>
          <a:xfrm>
            <a:off x="304800" y="1219200"/>
            <a:ext cx="4572000" cy="5257800"/>
          </a:xfrm>
        </p:spPr>
        <p:txBody>
          <a:bodyPr/>
          <a:lstStyle/>
          <a:p>
            <a:r>
              <a:rPr lang="en-US" b="1" dirty="0" smtClean="0"/>
              <a:t>Constitutional limitations vs. “military necessity”</a:t>
            </a:r>
          </a:p>
          <a:p>
            <a:r>
              <a:rPr lang="en-US" b="1" dirty="0" smtClean="0"/>
              <a:t>Status of border states</a:t>
            </a:r>
          </a:p>
          <a:p>
            <a:r>
              <a:rPr lang="en-US" b="1" dirty="0" smtClean="0"/>
              <a:t>Failure of southern Unionists</a:t>
            </a:r>
          </a:p>
          <a:p>
            <a:r>
              <a:rPr lang="en-US" b="1" dirty="0" smtClean="0"/>
              <a:t>Presence of slaves in Union Army camps</a:t>
            </a:r>
            <a:endParaRPr lang="en-US" b="1" dirty="0"/>
          </a:p>
        </p:txBody>
      </p:sp>
      <p:pic>
        <p:nvPicPr>
          <p:cNvPr id="2052" name="Picture 4" descr="http://images.fineartamerica.com/images-medium-large-5/the-emancipation-proclamation-american-school.jpg"/>
          <p:cNvPicPr>
            <a:picLocks noChangeAspect="1" noChangeArrowheads="1"/>
          </p:cNvPicPr>
          <p:nvPr/>
        </p:nvPicPr>
        <p:blipFill>
          <a:blip r:embed="rId3" cstate="print"/>
          <a:srcRect/>
          <a:stretch>
            <a:fillRect/>
          </a:stretch>
        </p:blipFill>
        <p:spPr bwMode="auto">
          <a:xfrm>
            <a:off x="5029200" y="1371600"/>
            <a:ext cx="3714750" cy="4953000"/>
          </a:xfrm>
          <a:prstGeom prst="rect">
            <a:avLst/>
          </a:prstGeom>
          <a:noFill/>
          <a:ln w="76200">
            <a:solidFill>
              <a:srgbClr val="FFC000"/>
            </a:solidFill>
          </a:ln>
        </p:spPr>
      </p:pic>
    </p:spTree>
    <p:extLst>
      <p:ext uri="{BB962C8B-B14F-4D97-AF65-F5344CB8AC3E}">
        <p14:creationId xmlns:p14="http://schemas.microsoft.com/office/powerpoint/2010/main" val="30928990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accent4">
              <a:lumMod val="40000"/>
              <a:lumOff val="60000"/>
            </a:schemeClr>
          </a:solidFill>
        </p:spPr>
        <p:txBody>
          <a:bodyPr/>
          <a:lstStyle/>
          <a:p>
            <a:r>
              <a:rPr lang="en-US" b="1" dirty="0" smtClean="0"/>
              <a:t>The End of the Civil War</a:t>
            </a:r>
            <a:endParaRPr lang="en-US" b="1" dirty="0"/>
          </a:p>
        </p:txBody>
      </p:sp>
      <p:sp>
        <p:nvSpPr>
          <p:cNvPr id="18434" name="AutoShape 2" descr="data:image/jpeg;base64,/9j/4AAQSkZJRgABAQAAAQABAAD/2wCEAAkGBhQSEBUUExQVFRUVFx4XFxgXGBwXFxYcFxgdHRoXGBgYHyYfGB8kHhwYHy8gIycpLCwsFx4xNTAqNSYrLCkBCQoKBQUFDQUFDSkYEhgpKSkpKSkpKSkpKSkpKSkpKSkpKSkpKSkpKSkpKSkpKSkpKSkpKSkpKSkpKSkpKSkpKf/AABEIAMwA7QMBIgACEQEDEQH/xAAcAAABBAMBAAAAAAAAAAAAAAAGAAEFBwMECAL/xABREAACAQMDAQYCBgQGDwYHAAABAgMABBEFEiExBgcTIkFRFGEjMkJxgZEIFaGxJFJissHRJTNTVHJzgpKTorPC0uHwFzQ1Q9PxFkRVZHSDlP/EABQBAQAAAAAAAAAAAAAAAAAAAAD/xAAUEQEAAAAAAAAAAAAAAAAAAAAA/9oADAMBAAIRAxEAPwC8SabNJhxVC95XbLU9KukgS9aVWjEgZ4ot2SxBHC49P20F8iliqg7ou0l5qjSPPeuDA6ZiVIgsiNnO7y7hkgjIIoo1K0vP1jHBHqEiJMkszKYoSUVGQKiEr08/rn6tAVapYvKgVJXiIYHcuCSPVTn0P7KyadarHGEVdgUYAznAHpnJ/f61Hat2fklSMLeXEJjHmaPYDLwOXypGeM8Ada5wXvS1TcV+NlAyQNwUtwDgHy++BQdU7qW6oHstpJVFnNxcStNGhIlk3IpIDEooAC9aCe+HvQksCtrakCdxvZyAfDUnygA8bj156CgtTdS3iqt7tez73Ompdm6nF5IzsJjK7qMMVVGjJ2MnHK49eCOMN3Z6hPLrGp/GALcKqJtXO0IrHGzPO3lTz/GoLT3imkkwCfYZrmzvRknk1+a3ieRfFaKMKrMA26NApKg4PJzW73s2B01rKKOSYgxEzN40h8VgQrcMxA+XHqKDoSKYFQemQDzwRkeoPQ16EoPQiufO7XsrFqWmXwyxugR4bF23L5MqOuCGYMDkdDW33B24TUbhCdzxwbTnI2fSDcihgCMHg+mRxmgvoHisc12icsyqP5RA/fQV3rdvDplopjAM8zbYsjIXHLOR64yMD3NDXdR2bh1K0lu79RdTyyvGWlJYoqgeVR0j6k+X3HSgt4NWG9vo4Y2kldURRlmY4UemST0rnnsZ3lS6Zfva3DlrQStGQ7F2gCsVDKeuAAMj2HAzXQskSyoQwV0YdCAysDyOuQRQRcnaa0mjYR3sAypG5JoyVz6jngj51lbtXZoAGvLYcfamjBPz5audu/C1SPVnVI1QeHGRtAUfVOfKoHr+6jzuH0S3n02dZYopczkEsgYlTGmBkjPvQWxYazBPnwZopdv1vDdXxn32k4raJrj+W+m07UJfAYwyQyuoIx0DEbTjggj06V1N2N7QC+sYLkceImWA6KykhwPuYEfdQYbHtNpsYZIri0jAJLKskaDJPmJAI5znNZ27aWOQPjLbJ6YmQ5+7BqrO/wB7OxwR2txBDGhEjK5SNRksAVLcYPRuvvQ/3HanGdT8KWOLLxMFJjG4yK2/OT0baXGRjhQPSgvGXtzYKSGvLYEHBBlXIIOMHn5VuLr9ubf4jxo/AIz4hYBMZxnccDrxQncdlbe410vJBGywWiscoCHeWRtrMOhKqjdf41RnfvZMNJUIAsaTx7lXy+XDADA4+sV6CgPNH7UWt1kW88UpX6wRgSPnjrisGu9sbOzZVubiOJm5CseSPfAyQPnVA9y779ai2KIsK5YLu5VYsbTk9C2GPzFee+6Jk1p2YBgUjZQ2SpULgjjoMhhig6R0/Uo541khkWSNvqsh3KfxFbVVj+j9CRpTHJw07kD0AAUcZ+eas6gY1Rf6Sdj5rOX3EkZ/Aqw/efyq9DVWfpCWjPpsZWNmEcwdmGMINrLlvXBLAflQAv6O9/s1KSP+6wHH3oyn8ON1XJauJdanP97WscZ+TTuznH+Si1z53PX4i1m2LEqHYx8epdSFB+RJH7Kv/sNFue+uD9aa8kXn0W3PhKP9Vj+NAWOeK4su/rP5gCWbK856k8np144rsy7u0QAu6oCdo3EAEnoBn1NcaTSOjyAcMd6uNoyATzyc49uKDr7ssf4Da/4iP/ZrXLPeDqpudVuX6gzMo/wU8oH3YFdR9lz/AAC3wcj4ePBB6/Rj3rkbUoz48xYY2ysGGQGyWbI/YelB093Pj+wlp/gt/tGrNHpDR6406odk9ptkbHlDxSDb5vcqen8mtfujmUaLZ+YDKkcnGTvbgZ6nr09qMmYZx6n0/wCVBU+gaB8R2qvblsslrtAJ5xI0YAA/wRv/AGUP/pHTAXNqB9bwXyfkWAA/f+dXXpmjRwNMyA7p5TLISc5YgDj2AAGBVH/pJD+F2vt4Lfz6CS/RrPlvcYAzF9+cP+yprstoXwvai9AGEmt/GX0/tjrn78MGHFQn6NT8Xo+cR/Dz1b02moZ/iVGZkjaIebAIYhtp9ByByemTQc/9/eq+LqvhE4EEKqOp5fzk4+5lH4VZ3cb/AOGElgx+IkywOQx8vmzgZ/KqV70nzqt4ZFPiGRcefKoNi8cDzHoOuOvHtcncCwOkDHUTyA/I+U/jwR+dBRfaK18XUbzzIMSzMS7YJw7dB1LewHWuku6zUTPpFox5Ij2HPX6MlOc/JRXNHaOzZbu5cENtnfcOcp9I2Cfvx1HTpXQnckx/U0AKsPrncRw2ZW6c80FTd/C/2XcggHwohj1OVPOOnoKP/wBHkk2VyxxzcegwP7Wv4etAHfe+3Wpcqr5hQAHJxmMgHj7QPIok7suzrXGj3aJcTxOHbAjYomWgQjcpGT7H3HSgrHttfiXULnaF2m4lYEAZOX9SOvTj/nXSXdNoj2uk28cmQ5BkIPVfEYsF+WARXOvY/tPDZ3SSNaRzqpBIkJZ1KjlozwoOeQGB/prrHTrxZoklTlJEV1PuGAI/fQB3fRp/jaPP7xlJM+21wGPHXCljVBdgb8QahayBWLJcDcwI2+G2FI29R9Y5J966m7Q6aLi0nhOPpYmQZ6ZZSB+3FceQuYnJyA8ZGMerK3y4IyOc0HV/ZZd91fz8+acQrn+Lbxqpx8t5krV72rXfo91jqiBx8ijq2fvGK2u7kE6ZbOTlpU8Vz7tKxdj+bH9lSXaaw8eyuIv7pC6/iVOP20FJfo/2hl1CadmL7ITknrvmcEj5/VY5+dZ/0gZPDvoGKgrLbNExPUASZJX+UOMZqb/Rz07ZZ3Eh6vNsz8o1HH5saxfpGaQXt7WZQDtlMR9/pRlcfihoDHuj07wdItgR5pFMp+ZkYtk/PGKMq1NKtBFBFGOkcaoP8lQP6K26BGhrvC0prjTrmNT9aF8jHXapYY+eVA59CaJawSxFgynG1hj58gg5oOOezeo+BdQy/wBzlST5nYwJGfTjNdXdhrbbp8BPWRfGb5tMxkJ/1q5N1DSWiuZIDwUkMeT8mK54/Ouy7OMLGijGAoAx04GOKDxeWSSriRFcA5w6hhkdDgg81xfqZ+mk9Dvb+ca7H1nX4LRA9xKkSFtoZzjJ64H4A1x7rIzcTEcgyOQR0ILnBHyoOv8AsygFnbf4iMY9PqCuTu29iYdSuoyMbZ3wPkWJH7DXUXYntDbz2lukc0byLbx7lVgWXCAHIHI5qt+/Lu4mmlF9bIXwm2dF5fy/VdV+1xwcfxRQGfc6gOi23A+2QOuD4jdMk1teIJNfAH/kWJz8jNMMfsSg/uk7fW0OmLbyuI54mYKjKwMm9iV2gAlyTxxzmjjsbpzFp7yZCk10w8jfWiijG2FD7Er52+b49KAmFUD+kaR8ba5BP0Dfzzj9tX3NIFUsegBJ9eAMmufe+e4/WVzA9lHNMEjKtthlypL5A5X2NBMfo2IMXp6HMQx+D/01dZ46D15/rqj+5iaTTVujeW93H4hQr/B5X3bd+76qk+oq8VfPNBzP39aS0WrtJjyzxo4I91Gxh9+Vz/lCrR7gkA0dfnNIT9+QP3AVK95vYEapabV2rPGd0Lt05+shI+y2B+IFQHdlNNpdi9td2tyJEldk8OIyrIGAICtHkZyD1x1FBS+vzA3t7GI97TXDqm12BDCXjyg4fPTB98jpXUPY7R/hbC2gIw0cShv8LGW/1iarXu57qpvjXvr6MR/SGWKHIYh2JO58fxc8DPXn0q2tQvfBiaQo77R9WNd7tzjCr6mg5v77pyutS/4qMD3AMeCOh9zR53CAnSbo9SZn6+uIVxQ53mdjb/UdRM1tZzCNo0XMmyM5UHOctx6daLe6fSbvT7YwS2Mv0k2WbfFgAqFLEFskZBOAOhoOf5gQq5QEckHHoDypx7Nnk88j0xXUPYPWPo7W0VBtjsIJWfdyC42qm3HqFY5zVUdse469W6c2aLLBIxZQHCmMMc7GDEdOOR1AFW13a9lZrS33XTh7mRUVyMEIkS7Io1I6gLyfmx69aAurjC6m2SuRgne4wwyACSOnQ9fbiuvNd1SWEKYraW4JJBEZQFRjqd7AVz7cdymqSsWEKqpZiqvMu4BmJAODgHnnFBevd8uNKsx/9vH/ADRUjrutw2sDTXDhI16kjOc8AADkk+wqD7FrdwRQWstoEjiiCGUTq4JReoQDOCfyrF3qdkZdRsDDCQJFcSKGOA+0EbSfTrxn1FBpd1Wt2Jhe1tJWZkd5WWRDG+JHLA4P1gAQM/IVg70e1mnx+FbXUkodZI58RLuKeG2RvzwA3Ix19aGu6Pu4v7a9E12nhxxK+0FlYs8gCk+XORgep9BT97HdRd3d8bq12SiRArIzBGUqNuRnAYYwaC29E1uG7hWaBw8b9COOnBBB6EH0rfoQ7ruyL6dp6wykGQs0j4OVUtjyg+uABz70X0CpiKemNBi+ETOdq8/If1VmrzT0Hh4QcZAOPcA/vr0E/CnxSNBjS2VSSFAJ6kAAn7697aemJ9qBtteq1dSuHjhd44zK6jKxqQpc+wLcD8aHIe0t8eP1VKM883EIHPuc8f8AOgLSK15bFWdXbJKcr5iACRgnAPP41Afr3UMj+xox87uPP800ya9qG0/2M83oPioiDx1Jx/RQFGKbFC7a7qX/ANNTHr/DE/4Kca3qXT9XIPmbxMD78R5oCivPr8qGv1vqX94QZ9/jOP8AY0hqupn/AOSt1+ZuyR+yLNAT4p8UPfrHUP70t/8A+o/+jXk3upE4FtarxwWuHb8wsWaAiC0xFDC3mq5ObeyAA4/hEnJ/0VM1zqxAxDYr77ppm/mx0BRTioLRW1Ayn4tbQR7ePAaVn3Z4z4gAxjNThWgfFLFNin6CgalT01AhSzSxSzQOKemzT0CpGmJqCTtzYl9gu4NwO0jxBkHOMHPTnigm9wA54x6msVrepKCY3VwDtJUhgCOoyOM1E6t2vsoJPCnuIkcgHYx5Ibpx65r3o3aKzmjc200TJEMuY8bUyCcnGMcAn8KCapsmh9O29ktsLlrmIxbvDMozsL46Dqf3/fT2/b+wkOEu4WOCcBsnCgknHyAJ/Cgn880x6f1UM/8AaVp/J+Lh25A3bjt5BOMgYB49an7DUEmjWSNtyMMqeRkfceaDZpZofvO3VlFMYZJ1SVc5Qq24YGScY5GOcjis172ysoAjSXESLIu9GJ8rr7qw4NBNbqW6taPUY2iEoOIyu7c3lAUDJJ3YwMc81D6d2ytZY5ZEmEiwjLbQzPtI4bZtywPoVBBoCGlmhNO9GwMJn8ZhCHEZkMUgTeQTtzt64H7RUjpnbG2uJBFEzs5jEuDG6jYwypJZQBkdB1NBN0xNLNDHaTvDsrKXwriRg4TxCqoz+U5G44GAMg0BRTDOaGtP7w7SaOeQM6R2wVpWlQoFDjK4z1yMfmPepLRO00F3v8Jm3R43o6sjruG5SVYA4I5BoJWlXmhXtH3mWdlK8UplLRhTJsjLBBJ9QsenPSgK9vrTYoLm72bRIpJWS4CRSeFI3gn6N8A4bnI64++t/Qu8K1u5vATxEl8MSqkiFC6MAwdfQjBB60BLmkKCG72bcfEEQXTLaNtuCEU+GdxXkb8kZB5HTFb3aHvAitLCK8aOQrNs2plQ/wBIpYZycdB70BLHAAzNzlsZySRwPQdB+FZKH9U7XpC0CCKWSW4QyLEgXeERQzsckdM4x1J4Fah7w4TaR3CxyN405t4I8BZJX3lcYYgJyrfWIxjmgK804oM/7TIv1a18sMrJE+yWPKb4iG2knLYIzjoT1++sOm95a3L2Qht2cXgcgtIimPwmIk3LznAGeOuaA6pV4J5GB9/yr3QMRXNmuENP2gPXzIBwOW+JUDHz4I4+ddKVzXq0WJO0MZ6blkB+a3IwPx3n8qCY1K+D33Z+RpFbEMbO/QcMcsS2D9g9fY0QaArQ2GpTmMILqKKZCq7Yy1zEVIQcdGIzj1ahW5tFN12fDqjK9vGjKwGwq0hHIPqQ5/GiOxvJZIJLIu6rbfBw4wFZHN03TPRvDCdc9BQRHYfTRPpNlbuMqdVO4e6xRl249fq4NbPdescjW9xwGOoXQA2/Zltt34Abf21Jdx4BjvoDkiC5bYT9YeIrKTn0OEH5msvcJbK2nSgr0umwepH0aDrjjjg46gmgrQ86FdNnPiaiu3B54Rjkj25GK6Ig7SWsSJHLcQRuqKGVpEBB2jggniucjbqujXREabotQQLIFG4go42FuoUYBGOOatzU+56zvn+LlNwJZwjOqMoUEqoJAZc4FAPdqb2Nu0m/eNiWDsrAjbzbyHO7PTDelRc0bR6BpwukYKbohVIwwRgdrgMRz1YHgc1u61pUcHaGKAAvGunNGd+CdqW0gB6YzhRzj1qBur6WXs1bPIWYw32yMkliU2EjJ68Esv3Cgtfvo1IxaRKAceMyxcnHDHJ56DgY59M0NdmphFrNigO0S6ZHEwGOSI964Gdw+8gffS72NRMxu4V83wtrFI6ZO0M8vJIB6hGB+41i7OQGXW9NlRSB+rUkkyAMARtGMY9yVH4UARfaht0S7tcgmLUfxZSrc/mnNXX3dxhhPKG3A+BFu9D4NtGGwBwPMzdOKqDtbpGzVNWhwTGYXusexCq4b/OYj7quHumdm0uKRhgyln/Nsf0UBhiqX72IyG1ScrjbBa2yMehLymR9ueDwAKumq57+h/Yd+vEsfy9SKAE7axPDZvHyFuJbEEkcFltfN6eYZVPxov7O3pHam8jOButkBxkhjGseGOfq4yQMccVH97lo76BZy4OYTC7YHQNHjP4Ej863uylqX7S3Uwzt+EiL+vmkSMhSfQ4GcCgtLFUj3tQbfjJCCPFu7SAE9GWOAyEDPpub8xV3Cqp/SCX+CWp5yLoAe3KnqDyenpQQveVa+Bp2pLhlWW/iZcggNuhRzg+oyCPljHOK2OxWnm515LmEgw21rHG7BgQX8AKUGMZwSQcceWpvv7/8GGcbvFjx6c4bOB92eKENE1EQdoYJGbarWkO/AyXLWqAYUcnJ2j7/AL6Dz2dvN91fwkuWuNQEeBnzKDOXDNwACDjGec9KkO9qzkTR7O3cFWt4FkkGQTujEcWCR1xvY5HsK0NBuVjbVrghdttqCXGCxH1JJRhT6sd20D13Vsdo7USaMhfDNFpkcgJ8xDSXCkYbpkhWXjmgk+2tw9q2k6phpEjiWOQgnam8L5vLgnILjB44Apa5Dtu9IhLeVr6a5jA8wZHn3xH5eVj92TXnT7pbmPS7aZvLd6dJEccAOjIYm+TBlwD71C6UJfhtJmuBlrfUjbrLn/yg3Q+h84cA/wAmgXYZg9lqsTYZDcxZX/GXG059+AP2Vj7roNmo20Lnz211cxBT1w0Lc8ngBo26Dq1bXZe18PT9ZuOFja5AiPRSYpt3lOeQMj8qktT01bftbBOv1JoXuDt5JKwyB8D57c/jQXPinoQ7ve8OPVUlZInj8JgpDEEEMCQQR68cj+ui+gZhxQMndDabpGke5lMzBpt8vE205HiBVGRnBwPYUdUwNAKav3cW9zPHO7TK8KhYRG+xYdvTwwo45981pyd2VrEpMb3EZaZZnbxjl3Qna7MwPILE8dTjPFHFauoWKzIUbOCQeDg+UgjkfdQDWhd2dvaCfwZLgNcjEjeJ5upO5cDAbk8/M1m0LsFDYQzR2rTgSA+UynhsY3IxHkY8eb5CihTSNADxdzmneGUZJXVn8Rg0z4Z8EbyoIGeTzj1ou03T1giWJCxVBhdzF2x6As3Jx86zGAFdp5Hz9ayigF9R7urOedp5Ud5WBUt4rghSCCq4I2jBIwPc171Pu+s54ooZIj4MIwkauyoPY7VOCfmeeandQ1BIInllbbHGpZm5OAOp45oeTvQ009LtD9wc/wC786Da0/sRaQtMyQ5a4XbMXZnMgPUNvJz1rNonZO3s8mCPaSoTJZnIVc7UBYkhRk4A4rRPeXp/93P+hm/4KQ7y9P8A7u3+hm/4KB+0PZ2xXx7y4iyTA0czjeSYscjap9h1HPFSnZ2OBbWEWwAg2AxYzjaRkdefX1qKPeBZPuQmXGCDm2m2keo+pzXmDvBsAAqSOcDAVIJuAPQAR+lAUNUZrHZu3utouIVlCElQ2SoJ/k9D+INRid49mftTfjbT/wDp0zd41lyfEk644t585HUD6PrQSy6BALc2wiXwCpUx48uG6jHoKWh9n4LRCsEYQMct1LMcYyzMSWOOOT6VEJ3k2R+3KPvt5h/uVkPeJZ8+eU49BbzE/wAygJDUVq/Zm2uiDcQpLtBC7xnbnrj0B+fWoxu8my4803Iz/wB2n6f5leH7yrPHHxD+p220xwPc+SgkrvsfaSxxxyW8bpDkRqwLBcj0BP7TzXmDsbZoY2FtFuiG2MlQSi5JwpOSANxwPTPGKWi9sra6kaOFpCyru80UiAgEAkF1AOCQKm80A2e7vT8EfBwYPJGzqfc88+v51uN2RtDnNtCcgKcxqfKuNq8jgDA4HFTGaegg5OzVmEKGCELIPD27QobJ3bQB8xnjHTNbkmhQNB8O0MZhAC+GVGzA6DbWZtPUyrKR50UovJwAxBPHT7I5xnitmgjJezVs0KwtbxGJDlIyg2KRnkL0B5P51ng0iFNm2KNfCG2PCKNgPUJx5QfYVubqWaDXstOjhBEUaRgksQihQSepIHU/OtmlSoFTUiaDYu9OxeXwxI4KyCJ90MihHckKjsQNhLBhz7H2oDLNMaDb3vVs455oCLgvb58ULCx2KuMucfZ5B3e3Nad/3xWUcksTpc/RYMjCPKqjbdshIbO07lx680B+KW6gm7707dbmS3EVxI0UQlYxopUoQCGXLAsMMp465+VY9O71IpryG2jhnY3CLJG21VARhyxJbJAw3p9nFAdZp6DrzvGSPU10/wCHmaVgCrLs2EEZLctkAAMef4uPWs972/ij1FLAxzGZwGDALs2kElyS2QAAc8elAUMueKZYQOgA+4UCJ3vWzLOyRTOIYzMuNv00SSFHkTJ6KQSQcHAzWz2X7zor6WOOKCcCRXIdtmF8IgOGAbIxuT0+2KA0xSxSU0Ldqe3q2NzbwPBK5uWCoylNuSwXB3HPG5fzoCinxVcTd8yLcT2/wkxlgbay74+cOEyuWGfrKfuPyNWJC5IBIwSOQeoPtx1x0oPeKW2oHtl2sXTrf4iSOSSMMFfw8ZTdwGIYjIzgce4obn731S1e5a0mEaiJgd8Z3CcEp0bg8cj0zQWFiligTUu9NYWRGtZy72vxeA0fCAEtkluqgE/P0rfu+8aAR2jQhpmvW2wIuFJxwxYtwoU8HNAWYpYoFvO9JI2tlNtPm5kaFQTGpWSOXw2VgW455z7EVgTvdQ3ktqLWXfFKsT5ZB9aURhwM5Iyyn7jQWDtpE0E6R3liaS+VreSP4FWMpLo2dmeFA99pqY7F9rE1G1FzGjIrMy7WIJG049OPY0E9SxXiQn0/6+VV2nfBuS4kWzk220nhyZlQPnnO1ftABSTg9AT6UFj4pZoBk70it5JataSh4tpY+Im0ozoodfVv7YpwPTd7UpO9lEuJY5LaRI4LhbeWUuhCtIW2NtHJU7ck+mRxQHxNNjPvVbT98uxrpTZyZs22y/Sx5zuK+Qfb6E8cgAms973wJFJIHtpPChaISyCRDsFwoZDt6t159sUFgq3OOf6Oa91jilDAEHIIBB9CD0IrJQM5wOa5nt5hJc3LqsssUmoRzFEjfEkKvKfF3BSVCll9ftYrpg1rfEBXVSOWyFwCR5RnkgYX8aChb2VX12/lLSiMMhASJnE5ieImDyrkFtp9unPFYu0mkzzajqLpbXO2WNFjURPtd1aL6JvLhlG1s4IHlroYLTPDkjkjHoOh4xg+4oKBv7CVtSnlaK4RVt4FYQQyNG0sAhL24CjBTKsODgYB5xztSarMutR372c4WO0wY0glKiQxNiFSF4OWALYwMmr2xTgUFEvqF0dat9Qls7ljHaDxBHDIAJfCfyLuHuyj8T7VtnTry61i2uJreVPEszFJIsbBIXljkAxk58u5Qfxq6itYPBCMzlmwVAIJ8oC55A9Dzz9woKG0zshdwwylrSXMNlJZ4CljNJNMxBQDkoFOS3Tn3om7vezVxba1K3hyraSRNLFuUhVaYoWQj7DeXBB58gq07K+jmQPE6uh6Mp3KfxFbGKDyM59MY/HP/WKrPvN0Se41LTnigmkSCQPIyqCijxUPqeSApPT2qzWbAzSFBR2q9jrqaWO4itpo5hfS+LlQC8E0u5WznDBQMH23VeQpjXiCbcM4ZeowwweDjp88ZoB/vG0U3emXMKrudo8oPUshDKB88iq6uexV4ezUdqIZHuZJVZkJXMaqSEBLHygIqjA9WPzq6CK8tHnHJGDnj1+R+VBRvansvfTyxlLKf6KxSAHKLiVQech8Mg9R0J4xzUjqugX8q6bdC2kSa2jkieOPw1ZW2nZKoztwzHOMcVclMrg9PTigo+87J6m7aY80EkkkE8k1yR4XVpl5ABAYlVzms0vY+4m1K3uktZU230nxBZQm+NpvEik+t5wFyM9RgfKrrxSxQU1pPZq+RtVZ7eVRfTIEK7MhGmPiMV3HpGSfnU93QaTdWYubeeCREMzSxO23DBuMHDZDHAOMVY+KVBhdmXJxkAZAH1iR6c8fdVE6H2Tv4PHuFsZjctOzwFjHtCTI6P4sZbBwHBAx1BGcZq/CaQoKf1fsXdzX8FykDKyXjJIWIIa3ZgyvjJ4H0gwOmV4rRn7D3l1c3gMEscdzfJMJHK4WOEvny5JJO4BRV3YpYoKDbs3eC6vLwWFyZHuTLbIQpU7hKpEyl8YwynoemBgE1Ja52JvLi4vokgdUvGtgJWCiJEhQGRsZz9bhVA9PSrqxSoBbsTdXbPdR3MRjjhlEVsSPrxqMBt32iQAc/wAqiqmxT0CNYx1xz0zn0+6slNQKlmmNP0oPEaEeuep568mslMDSzQI0wFIGvEufs9ff2/roMN8zpC5hRXkCkohOxWb0BPoCfWhSPXtYB82m25H8m7AP7VNGtKgDv1nq5zmxtADxtN02fnkhMUx1fV1AA0+2YDjAu8EfiyUV3E5BGEZsnBxjjnqcmsqn8KANj1fWMZNha5//ACiP9w1sDWtUzj9XwD2JvBx8ziL91FgpEUAjNqur58tlakZ/vo8j1x5BXl9X1fOBY2v+Ebo4/IR5otZsY4+XFeiKATi1HV/tWlmfuuXH74zTPq2rA4Fja/f8UcD7x4eaLsU9AKrqeqgDNlak+uLpgP2xVjfVtWI4sbVTn7V0SMfhGKLsU2KAd0S/1Fptt1bW8cW0nfHMZDnjA2lR8+aIq8OSMYHr74wPevRoHpZpUqB6VeafbQPSryafNA9KlSoPLtgE0G6X3mQzldkNwRKJDAcKRP4Od4XzeU8Zw2CQRRhOcK3rwePwrn7sBFLaX1kw+ks78l4wfMIZdrAjnGJEyVJ43KfyCxtL724bld0FvcyKZkgJwi7Wl6Zy/wCZ6Vr3nfLFFJcRtaXO615mGYvKNwXcBv8AMMsp49xQH3WYW3uM43frG1HTniU88H/C/I9a0O2Mh/W+r7TgGDJGOWX6EsoJ+rketBZ+vd7iW72223kmhu1DRSK6DcTjy7T0ILAHJHWtiLvTja1uZxbyk2cmyePcm5BnBdTnDD+o1XveFLA2m6ObdQibwdoOdp2JkFsAk/P1zW1od1D8Hr0fAuS0+58ktMq7yDg8DGTwPfNAU6b3uNcSwLHZttuY5WiZp0DMYVJK7VB25K4yxHUGm7G97zX8ojFoUOSr/ShtjbGZOCoOCVZSfQ460B92JERs3YCQ3HiwRByB8OyMzMyActuDdfckevGTsXZGDX7EpuWO6tllIUnBPgtuB/8A2KTj0oC2377GLz77IpHasqznxg0ihpNmVTZh8N18w4Nb2td6kkN7Bbx2izJdKrwSC4CeIsnQkNHhOc8E/vqstSID9ouB1X7v+9p71s9ptPk8DQLd90crIRyOV8SRAh9emQcY4oDPUu+aeGC3mNimyd3jwbg7keNypDYjxjGDminsj21+PkubeSP4ee1fZIqyBx1I3K+0cZHtVOdurwPpVntRY/AungYAjDtFFGrSE9Mkg8jj1ou7nddT4+9hkULcSyFg580jgbiwYg7cLxggD61BaHaXXo7K1luJc7I1yQOpJOAo+8kD8aENB7y5LmUQNFFFNPbC4tMysySBt2EkIQEMNpJ256Gtvvj015dGuFjBJXbIQOSQrgt+zJ/Cq20TT2fUNB8PnZaLI59AqSSlufxI/EUBHpPfHcyB3e2g2x3CQOolZXAbguAy4ZQck+2eemat4Vz/AN1OjGfU7lxtdI7h/ERiNrJIJV3hTncQcf51X6+QvlAJ+fFAB9s+8aawvYbf4VJFuMCF/GKeYlVIcbCAAT79Ky94vby40yCGYWySLIdr5kIEb4+rwvmHXzfLp0oR76piNQ0xmwAs3ABySokiOT/Fzzx8q8d8XaNLzT7gJ9W1vY4lcHPiN4bb+PYHI+eM0E7P3qXMcN2zWsLPaeEXVJywZJeN48meDtBU8jn2re7Gd5r3t0lvJbrF4lv8QjCXflSQFBG0YOMkg+1Vrpesq2n6nagRPHHbGVZc7pXaWRXClz1CkkYx1Gake5m9Ed7DGVSQz2+9ZC2ZIRErKYwPsg49fTGKC92b9tB3YnvCXUXu41QRyW7lVVnzvXJAc4Hl5HOM4zRB2j1L4a1mnJAEUbPzj7Kk4BJ6k4FUL3YXbWOuRpIyYuoVBKtvDGWNZF82PrF+CPQk0BfpXe1cPNcQC1iWdDuO6WQo+2QRyMuRwAMEAY4VqkNY7yryG/msxawM0MLTkmV8OiqHwvl4OOOfUGgnXYVjvLK6icES3M1vMFbyvi7bCNg8ZR88/wAUVOdqJkTtFdlz5f1bJuOen0R/o/fQWf2V7Sx39pHcRZ2uOQeqMOGU/caFe87t5c6W8JjjgeKY7PPvDKy8knacbcH7+tee4nTnh0hDICPEkeRQf4pwAcfPaT+NQ/6RLD4S15wwuOmRnGw5OPvAoJbR+3V7JrLae6WqhF8RnHiEuhVW8meM4YdR6Goyx72bpoL6WSOBBaSJDgBz53l2F2O7lVAJ2gZPvUX2ZiWHta6h2cNbjzO5dstBGcbyfN04+WB6VGaYYQdZhlx4b38aOoIL7DcOrOnrlSQ2QDjHPvQWz2N7RTXLzJMsI8LwyjwsWSZJFLCVdxyFOMAc8g88UU1VPc7pU9nd3tnI4kihEbIw5H0hYjB+zledvvk1a1B5kTIIPqMUL6T3b2tvJC0Zm224zFEz7olcrtMu0j65Gc84yScZNFLdK8x5wM9cc46Z+VAI2fdbaQ3T3EfiqzuJdm/6JXBJDhMdRubGcgbjimbulsDLJKyyvJLu8Rmlclw/VW55XoMfIUZUqAKPdHpzRpE0DFI8hAZXwMtktgNjJ4BPXAA9K2D3W2BE30TAzgCVhI+9gDkjdnPmI838b1otpUAnpndXptud0dsu4ZAZmZiAwIIGTxwT+dbtl2LsoDCY4I0MG4QnnK+JndjJ5J565qfrxJEGHIz/ANent99ANQ93WnoSy2yByS29ssxbOdx3k7iDzznmvd32Isp2V7iFJpVVV8R87ztGAcg8Hj+mqU1K1Fprt1bTFmhlilSIMxYr40e6LYSeG3AKPyqR7odOiuY4oZYFd4LqSSTK8gCHCBznP9sJAz/FoLVue7rT2i8MWsIADKvlzsL9SAeM5wefYVq93fYlbG2jMscJugpR5I18xXd5VLfa4xk1TN3axxtrse04QgReVm8PFwPX7Ixxk/Kpywu/DsdDgA2peXIa429ZtswUByOo5GR8qC9WnVhg9CMYPr1BGD16VG6b2TtId/hW8aeINjjGQVyTswc4XJJ2jA56VR8F+X0/WLR8OlqxlgZskwnx9pReMjOPTjk/OjiS0iTsvhAFZrQzAB/MXCgl8jBJH/vQHdh2YtIZPEht4Y3AI3IgU4PUZH3VLZ4rnvultVluLRlXzwOzyuzsplEpdFA3cPt2ggDn61dCIvHv99BE3vZe0ml8WW3hklxt3OgZseg5rJbaBbRDEcEKAMXG1FADldpYYHBxxn2qqdB7Rn/4smJyI7hWhjJPDeCAuV+943/OofvIgjTW7oMMqbF5NgBIMhhYBsD1Bw2fTGaC6x2WswpUWtuFbBZREgDbeRuAGGx1Ga86Z2Us7Zi8FtDE38ZEAbnqM4zzVWa5Y3A7KwmSR3kRhIHik37Uy+3c4PKhSAcZxxQv2Cu5bjWbF52Dq6cKHJBEKPEGYHqS0ZbHrmg6Jv7GK4jMcqJIjdVYBlOCD0PXBAP5VFJ2DsN24WdvkbcHw1yNuNuPbGB09qpbtfpPwGtywpGXivYmWFFJARpxtBX08sgz9xFX3o2mLbwRwp9WNQo5J6dSSeTk5P40GtL2Ss2XabaHb4glwEUDeBgPgD62PWvEnYuyaRpGtYGd23szRqzFvclgamRSJoGVABgcAdPl8q0dQ0C3nYNNBDKwGAZI1cgew3A4Fb4NI0EOOx9nlW+EtwykFWESAgr9UggZ4rZOhQbt4gh35LbvDXdljljnGck8k+tb9I0GnpmjQ26lYIkiVmLEIoUEnqTjqa3aYU9AqVKlQNmkDWhfXhSaBBjEjMGz14RmGPxAqQoG3Us0qeg8k02Tj2P7q9U9BXfbHuza71azvEKbIyvjqxILCN9ylQByeSDyOgrJ3e930lhdX00hRjPIfD2n7BZmw2R5SSR79KsClQU0/dfqLtqLH4cfHjoZnPhZlV+cR+bpj0qRs+7K4WyslfwzcadN4kQRzsmTeHZGJUbCcYB5HHPWrUrwDyflQVSe6icWF4i+Ebq/kDSksRHCgk3hVwuWIPX0P4cs/YDUzHsc2zBLBrKLEjDBkKhpTuj9h0+Qq2qZulBT3ZHutvreey8U23hWsruSjOXcPyBgqBgHke2Satm8D+G/hgGTadgYkLux5dxHpms5HFNJ0NBTTd01+s9lPH8GJbY75H3OPHfxS5LYT1Bxn51Ka13c3l1qUt0/gIk1s1ttEjMyBo9u8EoAcEk4/rq0wKegrXTO728TTPg5pIpcuVwGZVSJo3UlXKlt5Z9x4x1HrUNoHdjqNveWkx+GZLSLw1Uyvg9dxGI+CSzMMgjgVcdKgrvtt2KvLvUrS6hMAS0IIDuwZyXBYcIduAPnUpHpOofrkzGYfAmLAi3dH2gEbcc+YE7vY0YUqBsUwpyKRoETSp8U2KBetNTgUttAymvVeAea90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38" name="Picture 6" descr="http://media-cache-ec0.pinimg.com/236x/5c/f3/3a/5cf33abb6d98f08cf7ea0c364982675d.jpg"/>
          <p:cNvPicPr>
            <a:picLocks noChangeAspect="1" noChangeArrowheads="1"/>
          </p:cNvPicPr>
          <p:nvPr/>
        </p:nvPicPr>
        <p:blipFill>
          <a:blip r:embed="rId3" cstate="print"/>
          <a:srcRect/>
          <a:stretch>
            <a:fillRect/>
          </a:stretch>
        </p:blipFill>
        <p:spPr bwMode="auto">
          <a:xfrm>
            <a:off x="5334000" y="1287463"/>
            <a:ext cx="3497580" cy="4486276"/>
          </a:xfrm>
          <a:prstGeom prst="rect">
            <a:avLst/>
          </a:prstGeom>
          <a:noFill/>
          <a:ln w="76200">
            <a:solidFill>
              <a:schemeClr val="tx1"/>
            </a:solidFill>
          </a:ln>
        </p:spPr>
      </p:pic>
      <p:pic>
        <p:nvPicPr>
          <p:cNvPr id="18440" name="Picture 8" descr="http://www.wbez.org/system/files/styles/original_image/llo/insert-images/Lee%20Surrender.jpg"/>
          <p:cNvPicPr>
            <a:picLocks noChangeAspect="1" noChangeArrowheads="1"/>
          </p:cNvPicPr>
          <p:nvPr/>
        </p:nvPicPr>
        <p:blipFill>
          <a:blip r:embed="rId4" cstate="print"/>
          <a:srcRect/>
          <a:stretch>
            <a:fillRect/>
          </a:stretch>
        </p:blipFill>
        <p:spPr bwMode="auto">
          <a:xfrm>
            <a:off x="273856" y="1295400"/>
            <a:ext cx="4591050" cy="3962400"/>
          </a:xfrm>
          <a:prstGeom prst="rect">
            <a:avLst/>
          </a:prstGeom>
          <a:noFill/>
          <a:ln w="76200">
            <a:solidFill>
              <a:srgbClr val="FFC000"/>
            </a:solidFill>
          </a:ln>
        </p:spPr>
      </p:pic>
      <p:pic>
        <p:nvPicPr>
          <p:cNvPr id="18436" name="Picture 4" descr="http://alumni.libraries.psu.edu/images/civilwar016.jpg"/>
          <p:cNvPicPr>
            <a:picLocks noChangeAspect="1" noChangeArrowheads="1"/>
          </p:cNvPicPr>
          <p:nvPr/>
        </p:nvPicPr>
        <p:blipFill>
          <a:blip r:embed="rId5" cstate="print"/>
          <a:srcRect/>
          <a:stretch>
            <a:fillRect/>
          </a:stretch>
        </p:blipFill>
        <p:spPr bwMode="auto">
          <a:xfrm>
            <a:off x="3124200" y="3886200"/>
            <a:ext cx="3124200" cy="2682394"/>
          </a:xfrm>
          <a:prstGeom prst="rect">
            <a:avLst/>
          </a:prstGeom>
          <a:noFill/>
          <a:ln w="76200">
            <a:solidFill>
              <a:schemeClr val="accent4">
                <a:lumMod val="60000"/>
                <a:lumOff val="40000"/>
              </a:schemeClr>
            </a:solid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6390" name="Picture 6" descr="http://visions2200.com/CivilWar/Images/CopperheadPamphlet.jpg"/>
          <p:cNvPicPr>
            <a:picLocks noChangeAspect="1" noChangeArrowheads="1"/>
          </p:cNvPicPr>
          <p:nvPr/>
        </p:nvPicPr>
        <p:blipFill>
          <a:blip r:embed="rId3" cstate="print"/>
          <a:srcRect/>
          <a:stretch>
            <a:fillRect/>
          </a:stretch>
        </p:blipFill>
        <p:spPr bwMode="auto">
          <a:xfrm>
            <a:off x="6553201" y="1219200"/>
            <a:ext cx="2257425" cy="2600325"/>
          </a:xfrm>
          <a:prstGeom prst="rect">
            <a:avLst/>
          </a:prstGeom>
          <a:noFill/>
          <a:ln w="76200">
            <a:solidFill>
              <a:srgbClr val="FFC000"/>
            </a:solidFill>
          </a:ln>
        </p:spPr>
      </p:pic>
      <p:sp>
        <p:nvSpPr>
          <p:cNvPr id="2" name="Title 1"/>
          <p:cNvSpPr>
            <a:spLocks noGrp="1"/>
          </p:cNvSpPr>
          <p:nvPr>
            <p:ph type="title"/>
          </p:nvPr>
        </p:nvSpPr>
        <p:spPr>
          <a:xfrm>
            <a:off x="0" y="0"/>
            <a:ext cx="9144000" cy="914400"/>
          </a:xfrm>
          <a:solidFill>
            <a:srgbClr val="660033"/>
          </a:solidFill>
        </p:spPr>
        <p:txBody>
          <a:bodyPr/>
          <a:lstStyle/>
          <a:p>
            <a:r>
              <a:rPr lang="en-US" b="1" dirty="0" smtClean="0">
                <a:solidFill>
                  <a:schemeClr val="bg1"/>
                </a:solidFill>
              </a:rPr>
              <a:t>Copperheads</a:t>
            </a:r>
            <a:endParaRPr lang="en-US" b="1" dirty="0">
              <a:solidFill>
                <a:schemeClr val="bg1"/>
              </a:solidFill>
            </a:endParaRPr>
          </a:p>
        </p:txBody>
      </p:sp>
      <p:sp>
        <p:nvSpPr>
          <p:cNvPr id="3" name="Content Placeholder 2"/>
          <p:cNvSpPr>
            <a:spLocks noGrp="1"/>
          </p:cNvSpPr>
          <p:nvPr>
            <p:ph idx="1"/>
          </p:nvPr>
        </p:nvSpPr>
        <p:spPr>
          <a:xfrm>
            <a:off x="457200" y="1122362"/>
            <a:ext cx="4114800" cy="5135563"/>
          </a:xfrm>
        </p:spPr>
        <p:txBody>
          <a:bodyPr>
            <a:normAutofit fontScale="92500" lnSpcReduction="20000"/>
          </a:bodyPr>
          <a:lstStyle/>
          <a:p>
            <a:r>
              <a:rPr lang="en-US" b="1" dirty="0" smtClean="0"/>
              <a:t>Northern Democrats</a:t>
            </a:r>
          </a:p>
          <a:p>
            <a:r>
              <a:rPr lang="en-US" b="1" dirty="0" smtClean="0"/>
              <a:t>Lincoln labeled them seditious </a:t>
            </a:r>
          </a:p>
          <a:p>
            <a:r>
              <a:rPr lang="en-US" b="1" dirty="0" smtClean="0"/>
              <a:t>Suspension of </a:t>
            </a:r>
            <a:r>
              <a:rPr lang="en-US" b="1" i="1" dirty="0" smtClean="0"/>
              <a:t>habeas corpus</a:t>
            </a:r>
          </a:p>
          <a:p>
            <a:r>
              <a:rPr lang="en-US" b="1" dirty="0" smtClean="0"/>
              <a:t>“The privilege of the writ of </a:t>
            </a:r>
            <a:r>
              <a:rPr lang="en-US" b="1" i="1" dirty="0" smtClean="0"/>
              <a:t>habeas corpus </a:t>
            </a:r>
            <a:r>
              <a:rPr lang="en-US" b="1" dirty="0" smtClean="0"/>
              <a:t>shall not be suspended, unless when, in cases of rebellion or invasion, the public safety may require it.”</a:t>
            </a:r>
          </a:p>
          <a:p>
            <a:endParaRPr lang="en-US" dirty="0" smtClean="0"/>
          </a:p>
          <a:p>
            <a:endParaRPr lang="en-US" dirty="0"/>
          </a:p>
        </p:txBody>
      </p:sp>
      <p:pic>
        <p:nvPicPr>
          <p:cNvPr id="16388" name="Picture 4" descr="http://www.librarycompany.org/mcallisterexhibition/images/5-04.jpg"/>
          <p:cNvPicPr>
            <a:picLocks noChangeAspect="1" noChangeArrowheads="1"/>
          </p:cNvPicPr>
          <p:nvPr/>
        </p:nvPicPr>
        <p:blipFill>
          <a:blip r:embed="rId4" cstate="print"/>
          <a:srcRect/>
          <a:stretch>
            <a:fillRect/>
          </a:stretch>
        </p:blipFill>
        <p:spPr bwMode="auto">
          <a:xfrm>
            <a:off x="4876801" y="3124200"/>
            <a:ext cx="3352800" cy="3133725"/>
          </a:xfrm>
          <a:prstGeom prst="rect">
            <a:avLst/>
          </a:prstGeom>
          <a:noFill/>
          <a:ln w="76200">
            <a:solidFill>
              <a:srgbClr val="660033"/>
            </a:solid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lstStyle/>
          <a:p>
            <a:r>
              <a:rPr lang="en-US" b="1" dirty="0" smtClean="0"/>
              <a:t>Turning Point, 1863</a:t>
            </a:r>
            <a:endParaRPr lang="en-US" b="1" dirty="0"/>
          </a:p>
        </p:txBody>
      </p:sp>
      <p:sp>
        <p:nvSpPr>
          <p:cNvPr id="3" name="Content Placeholder 2"/>
          <p:cNvSpPr>
            <a:spLocks noGrp="1"/>
          </p:cNvSpPr>
          <p:nvPr>
            <p:ph idx="1"/>
          </p:nvPr>
        </p:nvSpPr>
        <p:spPr>
          <a:xfrm>
            <a:off x="457200" y="1352537"/>
            <a:ext cx="4267200" cy="4525963"/>
          </a:xfrm>
        </p:spPr>
        <p:txBody>
          <a:bodyPr>
            <a:normAutofit fontScale="92500"/>
          </a:bodyPr>
          <a:lstStyle/>
          <a:p>
            <a:r>
              <a:rPr lang="en-US" b="1" dirty="0" smtClean="0">
                <a:solidFill>
                  <a:schemeClr val="bg1"/>
                </a:solidFill>
              </a:rPr>
              <a:t>July 1863 = Gettysburg, Vicksburg, and control of the Mississippi River</a:t>
            </a:r>
          </a:p>
          <a:p>
            <a:r>
              <a:rPr lang="en-US" b="1" dirty="0" smtClean="0">
                <a:solidFill>
                  <a:schemeClr val="bg1"/>
                </a:solidFill>
              </a:rPr>
              <a:t>Southern economic weaknesses revealed</a:t>
            </a:r>
          </a:p>
          <a:p>
            <a:r>
              <a:rPr lang="en-US" b="1" dirty="0" smtClean="0">
                <a:solidFill>
                  <a:schemeClr val="bg1"/>
                </a:solidFill>
              </a:rPr>
              <a:t>Flight of slaves</a:t>
            </a:r>
          </a:p>
          <a:p>
            <a:r>
              <a:rPr lang="en-US" b="1" dirty="0" smtClean="0">
                <a:solidFill>
                  <a:schemeClr val="bg1"/>
                </a:solidFill>
              </a:rPr>
              <a:t>1864 = Ulysses Grant chosen as Commander of the Union Army</a:t>
            </a:r>
            <a:endParaRPr lang="en-US" b="1" dirty="0">
              <a:solidFill>
                <a:schemeClr val="bg1"/>
              </a:solidFill>
            </a:endParaRPr>
          </a:p>
        </p:txBody>
      </p:sp>
      <p:pic>
        <p:nvPicPr>
          <p:cNvPr id="14338" name="Picture 2" descr="Ulysses S Grant"/>
          <p:cNvPicPr>
            <a:picLocks noChangeAspect="1" noChangeArrowheads="1"/>
          </p:cNvPicPr>
          <p:nvPr/>
        </p:nvPicPr>
        <p:blipFill>
          <a:blip r:embed="rId3" cstate="print"/>
          <a:srcRect/>
          <a:stretch>
            <a:fillRect/>
          </a:stretch>
        </p:blipFill>
        <p:spPr bwMode="auto">
          <a:xfrm>
            <a:off x="5181600" y="1352537"/>
            <a:ext cx="3657600" cy="4876800"/>
          </a:xfrm>
          <a:prstGeom prst="rect">
            <a:avLst/>
          </a:prstGeom>
          <a:noFill/>
          <a:ln w="76200">
            <a:solidFill>
              <a:srgbClr val="FFC000"/>
            </a:solid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660033"/>
          </a:solidFill>
        </p:spPr>
        <p:txBody>
          <a:bodyPr/>
          <a:lstStyle/>
          <a:p>
            <a:r>
              <a:rPr lang="en-US" b="1" dirty="0" smtClean="0">
                <a:solidFill>
                  <a:schemeClr val="bg1"/>
                </a:solidFill>
              </a:rPr>
              <a:t>Lincoln’s Re-election </a:t>
            </a:r>
            <a:endParaRPr lang="en-US" b="1" dirty="0">
              <a:solidFill>
                <a:schemeClr val="bg1"/>
              </a:solidFill>
            </a:endParaRPr>
          </a:p>
        </p:txBody>
      </p:sp>
      <p:sp>
        <p:nvSpPr>
          <p:cNvPr id="3" name="Content Placeholder 2"/>
          <p:cNvSpPr>
            <a:spLocks noGrp="1"/>
          </p:cNvSpPr>
          <p:nvPr>
            <p:ph idx="1"/>
          </p:nvPr>
        </p:nvSpPr>
        <p:spPr>
          <a:xfrm>
            <a:off x="457200" y="990600"/>
            <a:ext cx="8229600" cy="4525963"/>
          </a:xfrm>
        </p:spPr>
        <p:txBody>
          <a:bodyPr/>
          <a:lstStyle/>
          <a:p>
            <a:r>
              <a:rPr lang="en-US" b="1" dirty="0" smtClean="0"/>
              <a:t>VP Andrew Johnson, Pro-Union Democrat from Tennessee</a:t>
            </a:r>
          </a:p>
          <a:p>
            <a:r>
              <a:rPr lang="en-US" b="1" dirty="0" smtClean="0"/>
              <a:t>Won 55% of the popular vote</a:t>
            </a:r>
          </a:p>
          <a:p>
            <a:r>
              <a:rPr lang="en-US" b="1" dirty="0" smtClean="0"/>
              <a:t>Helped by Sherman’s capture of Atlanta</a:t>
            </a:r>
            <a:endParaRPr lang="en-US" b="1" dirty="0"/>
          </a:p>
        </p:txBody>
      </p:sp>
      <p:pic>
        <p:nvPicPr>
          <p:cNvPr id="12292" name="Picture 4" descr="http://upload.wikimedia.org/wikipedia/commons/f/f6/1864_Electoral_Map.jpg"/>
          <p:cNvPicPr>
            <a:picLocks noChangeAspect="1" noChangeArrowheads="1"/>
          </p:cNvPicPr>
          <p:nvPr/>
        </p:nvPicPr>
        <p:blipFill>
          <a:blip r:embed="rId3" cstate="print"/>
          <a:srcRect/>
          <a:stretch>
            <a:fillRect/>
          </a:stretch>
        </p:blipFill>
        <p:spPr bwMode="auto">
          <a:xfrm>
            <a:off x="990600" y="3429000"/>
            <a:ext cx="6972300" cy="3057525"/>
          </a:xfrm>
          <a:prstGeom prst="rect">
            <a:avLst/>
          </a:prstGeom>
          <a:noFill/>
          <a:ln w="76200">
            <a:solidFill>
              <a:srgbClr val="FFC000"/>
            </a:solid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accent4">
              <a:lumMod val="40000"/>
              <a:lumOff val="60000"/>
            </a:schemeClr>
          </a:solidFill>
        </p:spPr>
        <p:txBody>
          <a:bodyPr/>
          <a:lstStyle/>
          <a:p>
            <a:r>
              <a:rPr lang="en-US" b="1" dirty="0" smtClean="0"/>
              <a:t>“Scorched Earth”</a:t>
            </a:r>
            <a:endParaRPr lang="en-US" b="1" dirty="0"/>
          </a:p>
        </p:txBody>
      </p:sp>
      <p:sp>
        <p:nvSpPr>
          <p:cNvPr id="3" name="Content Placeholder 2"/>
          <p:cNvSpPr>
            <a:spLocks noGrp="1"/>
          </p:cNvSpPr>
          <p:nvPr>
            <p:ph idx="1"/>
          </p:nvPr>
        </p:nvSpPr>
        <p:spPr>
          <a:xfrm>
            <a:off x="304800" y="1066800"/>
            <a:ext cx="4953000" cy="5486400"/>
          </a:xfrm>
        </p:spPr>
        <p:txBody>
          <a:bodyPr>
            <a:normAutofit fontScale="92500"/>
          </a:bodyPr>
          <a:lstStyle/>
          <a:p>
            <a:r>
              <a:rPr lang="en-US" b="1" dirty="0" smtClean="0">
                <a:solidFill>
                  <a:schemeClr val="bg1"/>
                </a:solidFill>
              </a:rPr>
              <a:t>Sherman’s 285-mile march across Georgia</a:t>
            </a:r>
          </a:p>
          <a:p>
            <a:r>
              <a:rPr lang="en-US" b="1" dirty="0" smtClean="0">
                <a:solidFill>
                  <a:schemeClr val="bg1"/>
                </a:solidFill>
              </a:rPr>
              <a:t>“We are not only fighting hostile armies, but a hostile people, and we must make old and young, rich and poor, feel the hand of war, as well as their organized armies.”</a:t>
            </a:r>
          </a:p>
          <a:p>
            <a:pPr>
              <a:buNone/>
            </a:pPr>
            <a:r>
              <a:rPr lang="en-US" b="1" dirty="0" smtClean="0">
                <a:solidFill>
                  <a:schemeClr val="bg1"/>
                </a:solidFill>
              </a:rPr>
              <a:t>    --Gen. William Tecumseh Sherman</a:t>
            </a:r>
            <a:endParaRPr lang="en-US" b="1" dirty="0">
              <a:solidFill>
                <a:schemeClr val="bg1"/>
              </a:solidFill>
            </a:endParaRPr>
          </a:p>
        </p:txBody>
      </p:sp>
      <p:sp>
        <p:nvSpPr>
          <p:cNvPr id="10242" name="AutoShape 2" descr="data:image/jpeg;base64,/9j/4AAQSkZJRgABAQAAAQABAAD/2wCEAAkGBxQSEhQUExQWFhQVFxcVFxgUFxcUFBUVFxcXFxcXFxcYHCggGBolHBcUITEhJSkrLi4uFx8zODMsNygtLiwBCgoKBQUFDgUFDisZExkrKysrKysrKysrKysrKysrKysrKysrKysrKysrKysrKysrKysrKysrKysrKysrKysrK//AABEIAP0AxwMBIgACEQEDEQH/xAAcAAABBQEBAQAAAAAAAAAAAAAEAgMFBgcBAAj/xAA9EAACAgECBAMGAwgABgIDAAABAgADEQQhBRIxQQZRYQcTInGBoTKRsRQjQlLB0eHwM2JygpKyQ6IXNGP/xAAUAQEAAAAAAAAAAAAAAAAAAAAA/8QAFBEBAAAAAAAAAAAAAAAAAAAAAP/aAAwDAQACEQMRAD8A81c8VjhieWA1y7xfuxFAT28BooI24jxES6QGcThWPBJ4IYA/JPBY+1USEgIAjdix7ljdggCus6oi3E8BAbcQYrDHEYZYDeIhljmJwiAJYIM6w50jTVQI21IM6SUuqgVtcCNuEEYQ+6uBusBixZ6LInoGwWHHaeQzpTeKxAbxPGeIicZgeadnSsUqwEqJ1RHAuInU6qusfvGCnsM7n+31geZIyySv8Y8a1qGSlOdiAVdjhMEZ3HUEbjBxuJH6Txjb7kMaOc55Q/N8Bx1+eIFu5Yh0lLu8aalAGNdIB6AqwJHz5ukP4J4zFrcmoVayfwsmeU+hBzj55gTjLEEQ2yv8iMg9iD0Ig5WA0VjbLCsRplgClYkrCCJ0LAEKTjJCyIxYIAFywRxJC0QOxYAN6QGyqSVggtiwIyyuej9yT0DWAMxWNp4CLKwGSsUixQSLCwEFYpRO4ilWAxq3KVsy4z5seUDzJJmW+KrnstX4stjqucfoJdPaBxDkpWtQC7MDuCQFHfPTOZTXrUcpOSQFDZ7swLbegxiAf4Y8LNfYKalFtz7kn8FS43Ddjtucd8DM1RfZaawo5/enkOcgKqtlcBR2XHNtCPYxoa/dWX/x5FY36LgN07ZyPymlB4GQWeydrPdNkYXcq/XPcbdRJbV+yjS314sX3b4PxUgIQe23fHrNK5xGbtQBAwROHXcMvTRao81bkjT3jIR/JCD+E9uXO2R1BkrqdNy7S5e0Phy63SPQQC5+Ktu62AHkIPqdj6EzOvC3FW1OmQ2f8Ssmp89SV6E+uCPrmASFiXSEOm84wgCFZ3ljpSeZYDBWD3JDMRm4bQI9xBbVhdixh4EfasGKw24QZ1gA3ienbZ6Bqoig2J1hOBYHueKDbThSLUQOLHVSeWvMc5YFP9oNBK08q5OWzgdFGCST5dPzlO15YKABncKT2GBn7jmmu62gNVYMZypH9esxu/iLK+eoxkg9CcEA/cwNY9k/iJc3JsoZy4HlsommVaok7HPywf6zDfZJp0s1V79kRSoPYsx/TE0TxHx23Tpy0rl2+EHcnsM8oGT8hmBdVuH8QP5n+gEB1eqqBC8+CcnBIBAAJP0wD9piXii/iVXIQdX+8BYlgAm3Ue7CnkHlzHcfWS/gPwfqtXzWamyxAykAnrk4OfUH/esDSuM6mpFwCNsEsSMDbAycjHWZfwfhxpt1e3wveXQg5DAqGyMdssfylX4/wbiNF9tTu+Ufb4wodN+S0b7jA7bg7S2+EKXGkU2Fmcs5PNuRvgD8gIBbxLJHrF3icQGWWIJjziMusBsxmw4jrAxmxcwAXg9oh1iQaxIEdbB7BDb64HYsAC4T0VYs9A1dp5RHOWKQQERzljjJPKsBCCKBnsToSAujYykavwnza2qsgjTEIrui8xJzup2+EkHO/wDSXxFirtQa63YIWOMn3ZVbTy5PKGIIIO+x7ntAoXh104bqtRSp5lcqEY7HAyQp9d/zBmmaLj9DJltyMdOpPlvMS4rxIWOL0rKKzEgM3McdyxPVsls/OP6bi4yoJ7gt5nzga5+zjUvzijFYO9ltjBSegCJuG/STaa5QSqvWAh5PicVjO2y5/ERtK34fvRlDtYwAHLUgJPL2Z/n1AO/X1kb444VpLa1wlSsAcM7DOO/U/E5JG59YEt7QtZU61lXQ3rsygh8Icn6HIP0zK/wPVC2tiOgcqPXGMnb1zKDwhhTfzNapByvUfCAOoPbfAl48I18ulA23ew7dMc5xj6YgHusYcQuwQZ1gDmIYiLcRpxAS5g1gj/LGXMBhxBbIY0YugR9xgbiHWCCPAj7hOxV87A1TlikETy4i1aAoGLiCIuuAoCLAnSsWqwEqIRSmduudoyBDeGWIliNYyoinJZ2CqMDIyTsN8QMl8YcC91bZVyMgqsO34jhgHDDzU9fSVXTk5J2AHc7+c3zxl+x8SrYaXUU3aitTmumxGssTByoAO5BOR9R3nz3rk925VuqkjB6+WMdoF14TqfeqqC1hk8o5MhsHcNv36/aT1tGjVfdV6F9Teq//AC12XHfvnOF32+czfTcX5M4GAw6dDgYOMjpuBLNofH1q5VWYbfCcnmwv4cdjjBHTfOewgR/F+Dh+ZjozRjBBrHKuNuq5OMjO5l78LU8mkpA6FeYeZDEkEyrcL4lqOKapNKrkC1v3jKMEVD8R9MLnHryzVvEfBxpyvu1xURhQOikD8P8AX84ENiMWLHyYkrmABYsZKw60QZlgDFYxaIaRB7kgBsINbCmg1wgA2wWyE3QV2gAXieir52BqnLFcs4Xng2YCwY4gjajeEBYC8xaiNhY9Wu3+jEDwXPSVH2m8Qo/ZLKGtHvsowRQWOVYHDEbLtnrH/FviquqopRarXMeUlCG5F/iORsG7D/EzPiOlZgTuT+p9YEIKc4Ktg/lg9jnt/SXC3wzc9Sv7yjUbZ759cWVn4vrBeI+HdOrL+z32OjVoT7xeVg5ALqRgYwdv6mJfRnTkXadmQjBYDJT15l7qft+gQ+s4beAWNJVRtj8RXsM95FMx+UvNPjPUtzJ+z1XZByalLnlPXPLnH1Ag9PiDSnmDaco4G3dQRnZhjP2gVTRa+2luaqyytsY5q3ZGx5ZUg4mp+zfxJqdRTbTfa9q1lWU2MXYc3NtzNknpt8z2mdPw8uvMBhiebHQYPaWvw5x1eHUFBS1tjOWfYKvKAACHAPQZ2PqdoGkBZ3ErXDvaLpLcB0sqJ7kB1/NTn7SyU2pYvNW6OuObKspHLkDPXzIgNW15gjpvJARnUJtAjyILeYW4gtsAVhBbzCrYJdABug7LC2jFkCOuM9Pahd5yBqvLPIs9mLQQFosNooLEBRk/6TBaiACSQANyT2A3MoHHfF11rYpsemsbDkYqzb9WIwfp0gXzUcXqrq97gPzMUrrDhdRcy8uRTURlvxKRuCQwIBBBape0Kxf3Y/aWDuATpDgmoYz8T1kqxB88/ORI8aa5V5eeu04IW2xQbqs/iK2ddxt/WQtajJLNzO3xMx6sfMwBwFHXOzDH03I/WSNV2wPc9B3MitQ2HYdsZ+oMO4ZcHUkYz/F5j/EAon0xPV6giINnZRkDYt2B8h5mdxA42rv05qei01V1WG0cijmSxvxb9WQjYqciaP4341pNdwvTWvXW2oublUhRzI1f/HIPULtjr/8AIszdbOx6HrBNNS1QYE5Tc1/EDgMRzArn4TsN8DOO+IHbbRnHlG01DDdSR6gkH7RvrO138nUfU9B8z2gNjTJkkDr1KnOD6r2hHD+L2aVmVCr12BfeI67OATgc2+PQ9uvWLdVVS7YAAznb8ge/ykQLgx5oGkV+0eo0ubFsNyKq11Nv/KMe93JQAMctliSdzD/D/iOvWo2F5LE3asnm2PRlPcdvSZFWc7/76QrhXErNPcllWzkhcAA+8BIyjE9jgQNafMGYyQ1CHrjGd8Zzj0zAbEgC2iBXw+wwO6AA0Zc7R+wQZ4AOoM9PWicgaryx1QIhp5BAC8VkjRajl2JTl/8AJgv9Zk9Gl5f4sy++0PXMqVVKcByzN5ELjAP1OfpKLk9Cv1EB9wAN9vlAr7Ns5Bwc5/UERw6M9Vcg9u4jeq0zcpL4z5gYP1HeBx2DbjygBV6m50OD9j853Q2YBHkcQ9VDdYEjoeJC1M9COq98+cb96WOTsOw7/WRF9BQ86HB7+sN0+tDAff5wDC0Re/7v6/pGRqAThesc1VgyF8oDKJHtOh77Y7xdad+gA3J2AEhuJ8SNp5K9q+57t/YQG+La/wB6eRfwKf8AyPn8ppXh/wAN6fWcJa44GpRWDO2WyAWryRnZvwHm+R3ma16YKJYvCfi3U6QWUUolldobmV1J3wN8g7YAz88QK5pxsNou8gDJ2EXVeGd/h5ASWC5J5QSfhyfLpG9XqAW5VXmI7noD5+sC4ez/AI8AP2awEczE0k7jcbofLcZHzlytWY/p73pdLE3dWDAncZBzuPKaF4Z8THVlksQJaq83wnKsoIBIB3UjI84EncsjtQJJ6gSN1IgAuYPZCWjNggAWienrlnYGouZ4CLKThECl+0uv/wDWI23sH0+Ayo0j1MvHtJX9zQf/AOjD81/xKMp2gEVZzFNWvVt/mZxW2AjL2Y36+Q8z5mABxlQrIQp3BLYH5Z9YumzbyhmnoAbLHLd89B6SD97hmU77kfeBJWb+sAt0zqSw6dx5iLDHtLfw3w/pG4e+ov1nJf8AEVq+EqME8oYfiJbHbpmBUdB1LZ2A+5/0w+hNix2HcnYCcSiuusNYeXPxFR1JPb59JE63WPecDZB0UHYep8zAd4lxIOeQZ92OuNi5/tOVa2oDAQxurhZxvtFjhe4AYb+fSB2zVr2Ec4deqWozEBc77E9NxsOu4A+sn6NHoxoLK2pZ9bzNy2hsKMHAUDPQDOdt5A6PQ8pVrGAIIIUAE5ByM9sekAbR1O5Va1LWNhFVQSxbOMATSf8A8QXoumRX5tTdlrwQPdadP5i3Vjk4x3OcbAmRXhrxQug1Fl409dt1hZuZ/hNfOSzCsL8KZye3Taa/4d8d6TXKQtnuHUc1iWkI5GNyrZww9R9oGR+PfAh0TD9ne29FX9+5QclLkjA5l2Gc9DuNs9RKno9U1Fi2155kOehwR3B8wRNe9o3itW0Rr0b0ChrPd2fGPeuDkkon8pIOWOM9uuZkb27bj9SPtA0jRa9dTULa+h2I7qw6qf79xGb0mf8AC+JWaSwWVgMDs6ZIDj5efrLLo/GlFxxYhqO++eZPkdsiAZbtB7HhbWK686MGU9wciCMIANwnp7UT0DVmacWcxOokCte0OrOlU/y2qfzVh/aZ+gmm+O8fsL/9df8A7iZty9AICueIxj4j17ekIAxjG/6QV3yd4DibKWMgddWFIIPXr84TxL39pwlbBB0x39ZoPsY8L6S+y39rQW2qAa67c8gH8R5Ts56dc4EDLhaPOSHBeHNqb660IZmOwY8q5Az8TdgACT6CfVOn8MaRPw6XTr/001j+kkKuH1L+GqtT6Io/QQMv9k3AVS7V16qqm61SrLbyB1VcAFELDbc52lm9qvh+u/hmoK1qLKV98hVQG/d/EwGB3UMMesuIUZ2nNRUHVkbcMCp+RGDA+LbrTGC0M4npDVY9R61u1Z+aMVP6QIiBZ+GW56n8QDfXo33ETriA0C4TcPd47o32P+me1NvM4gJuOTnv2jww64PURi/qItbADmBzUWfhzj+UjqCDB7U5d0+E+nT5ETuqfmziNhsjP5wOGzmGTs3l/WNBtye+I4rDO8bD4O247/3gTHANaaLuR9ksIDYPwgn8LCW+5cTPbn5gPTb6dpc+Faz3mnUn8S/Afp0P5YgJ1B3noi6dgaziOquYkLPIIEL42oLaG/0Cv/4upP2zMros6Tb9TpxbXZWejoyf+QImFmsjKnYjIPzHWAXdZ2BgGpuP4UGW+wjn4RjvHksCDf8AzAH02mZRzsSW7L2zD+GpdWy2G10cEFeU4Kn0Mi7eMsD8AHzP9IunWWMpdz8Igb/4R9oFFumRtVaK7AWUl/h5gDgP5DIlpp4/p3TnS1HXzVgRPkhLrLmC5JUdu2JN/tf7OBg7nsDjMD6Dp8bVWaunTpubCwznyVj/AElp9+J8j1a273y2oxR0POpHUMOkvQ9s2qROW3T1u4H41Zkz6lcEQKT7QRy8S1oGMftFh2/5mLH7mVsmSWp4kLtWb71JV7Q9iKdyvMCygnuRneSnFNVw/UcRRq630+iZkDqN2AGzlQM4z/eBXtLdyt6HYwxH3knq9Nw9uJBKrHXQGxcuwPMqYHNjO+M5AJgXievT16m1dJYbdOD+7ZtjggEjoM4ORnviA1qLxmMHUCCc09zQHveTqWYMHzPQHbXzDOEcLtvLCpc4wD5DOcZ/IyOmk+E+Gtp9Plxh7TzkHYhcYUH16n6wKlxLgFunXNgG+2VII7QzwtdvZX5gMPmOv6/aTnimzKKPPm/SVLhF3JYH/lxn/pOx/WBYtRPRWqM9A16thHdoJUY77wQC68TIPHOh9xrbP5bP3q/93X/7c01qt8yie1rTHl01w6KXrP1wy/8Aq0DPrmz0kdqQScZJhdlvcRv9tCdt4CtFw3O7QjVaM2bcyrUvr1Mjr+LOdhtAGYnqYEzZxCukctQyf5u0jUcs2TuYyqx6u0Lv3gTOlOMk9IPbcDvIttQx79Z1W6CB7VjfPnGI/rPxY8h9+8YgLrx3nGx2iZ0QJ3T+GLH0L63nUIj8vKc8zDKjmU/NsY9DIrh+he+xaql5nbPKNhnAJO526AzUtBX7rgLB1G9Fj4O//EZijfPDKZXPZXWv7RY5ALJX8JP8JYgEj1xkfUwKxxLg2o05IupdMd2U8v0YbH84vg/ANRqj+5rZh3c/DWPmx2+nWbgdcfmPtBrdZtjYAdANh+QgVnw/4Oq0n7y0rbd22/dp/wBIP4j6n8oXrrMmFaq+Q99m8CL4/uE77n9BK5p+E2lyVGADgknAIP6y4GyIueBGhSqKrHJAAJ88bT0XeZ6BrWZ0DMTnM4rbwCKdjIb2j6T3vD35Rk1stmB1wMhvsxkuiwqkDocEHYg9CMdDA+brbsbQYtmbV4q9ltF6mzSEUWjJKnPum7/9p+W0x3ivCbdP7v3gA96gtQg5DISQDkfIwBeWc5YjM9zQFcpnuWc5jPc8BQSP1YXfvBuecLQOu2ST5xM9PAdhA9Jrwdpa7dbp0tUujWAMo3z1IB/5c4z6ZkO9ZU4IIPkdjDOC6v3N9NnMV5LEYsM5ChhzdOu2du8DYPaRdjQ342zyLj0Lr/SUr2ZnD6g/8iD82P8AaT/tR1inRpytkW2KV5SCrqFLZz3H4ftKz7PGwb9/4U28923z/vWBeW1MYsugz2xl7YCrr4Fc8XdZA7Wge5ol2jReNvZATYZ2Mu89A1wOJwtvtG1O04VgH1PCEskdW0IrMCWUgowOcFWBx1wRvifN3HEYCjOoW9fdYQKxZqUDELW4x8Ld+X1n0GdelCNbaeVEBZj12H6z544tyvbY1YKozuyg9QrMSAfkDAjDOR4rjvOEiA3OYjufSez6GBJau7THT1rXW4uA/eOx2LZP4cfw4x1kTyyQ4YAWKn5j+sPakeQgQHLHtFqDU4cAErnZhkbgj+skr618hmAWIf5YCuJa5r35264A+gGAPygkcIPlEE+kB+/X2PXXWzEpXzcgO/LzYyB6bCT/AIGU89pz0UDHc5PX7feVjMs/gq9B71d/eHBHkVHUfPJH+iBaGeIZohnjDWQO2mCWNHXeDWGAlmjTNOGJgcLT09iegaXTxJTtkfpD0syMj/EzlNZgjb7/AOJaOBa8t1H3/wAQLHSp7wutIFVqfT7/AOI9aeeqxenMjDIPTKkQKv4/8RaU6a6hLQ1uU2UFl2cZHN0yMfaZMLh6w0EZxj5np9ot9Ip7QAMKe8UKh5x63h6Dpn84M+mA6EwHRpxEsFHbM8jY26wlKx5QAxcVIIXGDmTNiBgGU7HcQKysHaOcJf8AEnYYI+vaA1dQ3aDsjjzk33jFzwIb3DnoDOjRN3wBD2sOevb9YjVHCH5QIvA7ZP2h/BeJDTuWKBgRgnOCozvy9vz8pHjeLK7QL8XDAMu6kZB9DGzIbw7xJyRS2CAp5T0IA7esnmWAw8YdYS0asgCsPScxHuWJYQGnQzkfrTad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48" name="Picture 8" descr="http://img.photobucket.com/albums/v504/ZendoDeb/misc/WTSherman.jpg"/>
          <p:cNvPicPr>
            <a:picLocks noChangeAspect="1" noChangeArrowheads="1"/>
          </p:cNvPicPr>
          <p:nvPr/>
        </p:nvPicPr>
        <p:blipFill>
          <a:blip r:embed="rId3" cstate="print"/>
          <a:srcRect/>
          <a:stretch>
            <a:fillRect/>
          </a:stretch>
        </p:blipFill>
        <p:spPr bwMode="auto">
          <a:xfrm>
            <a:off x="6324600" y="1219200"/>
            <a:ext cx="2552700" cy="2405418"/>
          </a:xfrm>
          <a:prstGeom prst="rect">
            <a:avLst/>
          </a:prstGeom>
          <a:noFill/>
          <a:ln w="76200">
            <a:solidFill>
              <a:srgbClr val="FFC000"/>
            </a:solidFill>
          </a:ln>
        </p:spPr>
      </p:pic>
      <p:pic>
        <p:nvPicPr>
          <p:cNvPr id="10250" name="Picture 10" descr="File:Savannah Campaign.png"/>
          <p:cNvPicPr>
            <a:picLocks noChangeAspect="1" noChangeArrowheads="1"/>
          </p:cNvPicPr>
          <p:nvPr/>
        </p:nvPicPr>
        <p:blipFill>
          <a:blip r:embed="rId4" cstate="print"/>
          <a:srcRect/>
          <a:stretch>
            <a:fillRect/>
          </a:stretch>
        </p:blipFill>
        <p:spPr bwMode="auto">
          <a:xfrm>
            <a:off x="5257800" y="3505200"/>
            <a:ext cx="3200400" cy="3028950"/>
          </a:xfrm>
          <a:prstGeom prst="rect">
            <a:avLst/>
          </a:prstGeom>
          <a:noFill/>
          <a:ln w="76200">
            <a:solidFill>
              <a:schemeClr val="accent4">
                <a:lumMod val="60000"/>
                <a:lumOff val="40000"/>
              </a:schemeClr>
            </a:solid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660033"/>
          </a:solidFill>
        </p:spPr>
        <p:txBody>
          <a:bodyPr/>
          <a:lstStyle/>
          <a:p>
            <a:r>
              <a:rPr lang="en-US" b="1" dirty="0" smtClean="0">
                <a:solidFill>
                  <a:schemeClr val="bg1"/>
                </a:solidFill>
              </a:rPr>
              <a:t>Field Order No. 15</a:t>
            </a:r>
            <a:endParaRPr lang="en-US" b="1" dirty="0">
              <a:solidFill>
                <a:schemeClr val="bg1"/>
              </a:solidFill>
            </a:endParaRPr>
          </a:p>
        </p:txBody>
      </p:sp>
      <p:sp>
        <p:nvSpPr>
          <p:cNvPr id="3" name="Content Placeholder 2"/>
          <p:cNvSpPr>
            <a:spLocks noGrp="1"/>
          </p:cNvSpPr>
          <p:nvPr>
            <p:ph idx="1"/>
          </p:nvPr>
        </p:nvSpPr>
        <p:spPr>
          <a:xfrm>
            <a:off x="228600" y="1143000"/>
            <a:ext cx="5029200" cy="5715000"/>
          </a:xfrm>
        </p:spPr>
        <p:txBody>
          <a:bodyPr>
            <a:normAutofit/>
          </a:bodyPr>
          <a:lstStyle/>
          <a:p>
            <a:r>
              <a:rPr lang="en-US" b="1" dirty="0" smtClean="0"/>
              <a:t>Issued by General Sherman</a:t>
            </a:r>
          </a:p>
          <a:p>
            <a:r>
              <a:rPr lang="en-US" b="1" dirty="0" smtClean="0"/>
              <a:t>400,000 acres of seized Confederate property </a:t>
            </a:r>
          </a:p>
          <a:p>
            <a:r>
              <a:rPr lang="en-US" b="1" dirty="0" smtClean="0"/>
              <a:t>Northern Florida through South Carolina Sea Islands</a:t>
            </a:r>
          </a:p>
          <a:p>
            <a:r>
              <a:rPr lang="en-US" b="1" dirty="0" smtClean="0"/>
              <a:t>40 acre + 1 mule plots</a:t>
            </a:r>
          </a:p>
          <a:p>
            <a:r>
              <a:rPr lang="en-US" b="1" dirty="0" smtClean="0"/>
              <a:t>June 1864 = 40,000 freed men involved</a:t>
            </a:r>
          </a:p>
          <a:p>
            <a:r>
              <a:rPr lang="en-US" b="1" dirty="0" smtClean="0"/>
              <a:t>Success?</a:t>
            </a:r>
            <a:endParaRPr lang="en-US" b="1" dirty="0"/>
          </a:p>
        </p:txBody>
      </p:sp>
      <p:pic>
        <p:nvPicPr>
          <p:cNvPr id="8194" name="Picture 2" descr="http://www.teachinghistory.org/files/sherman-reserve.jpg"/>
          <p:cNvPicPr>
            <a:picLocks noChangeAspect="1" noChangeArrowheads="1"/>
          </p:cNvPicPr>
          <p:nvPr/>
        </p:nvPicPr>
        <p:blipFill>
          <a:blip r:embed="rId3" cstate="print"/>
          <a:srcRect/>
          <a:stretch>
            <a:fillRect/>
          </a:stretch>
        </p:blipFill>
        <p:spPr bwMode="auto">
          <a:xfrm>
            <a:off x="5943600" y="3533632"/>
            <a:ext cx="2830204" cy="2949054"/>
          </a:xfrm>
          <a:prstGeom prst="rect">
            <a:avLst/>
          </a:prstGeom>
          <a:noFill/>
          <a:ln w="76200">
            <a:solidFill>
              <a:srgbClr val="660033"/>
            </a:solidFill>
          </a:ln>
        </p:spPr>
      </p:pic>
      <p:pic>
        <p:nvPicPr>
          <p:cNvPr id="8196" name="Picture 4" descr="http://upload.wikimedia.org/wikipedia/commons/f/ff/15th_Amendment,_or_the_Darkey%27s_millennium_-_40_acres_of_land_and_a_mule,_from_Robert_N._Dennis_collection_of_stereoscopic_views.jpg"/>
          <p:cNvPicPr>
            <a:picLocks noChangeAspect="1" noChangeArrowheads="1"/>
          </p:cNvPicPr>
          <p:nvPr/>
        </p:nvPicPr>
        <p:blipFill>
          <a:blip r:embed="rId4" cstate="print"/>
          <a:srcRect/>
          <a:stretch>
            <a:fillRect/>
          </a:stretch>
        </p:blipFill>
        <p:spPr bwMode="auto">
          <a:xfrm>
            <a:off x="5105400" y="1295400"/>
            <a:ext cx="3886200" cy="1905000"/>
          </a:xfrm>
          <a:prstGeom prst="rect">
            <a:avLst/>
          </a:prstGeom>
          <a:noFill/>
          <a:ln w="76200">
            <a:solidFill>
              <a:srgbClr val="FFC000"/>
            </a:solid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accent4">
              <a:lumMod val="40000"/>
              <a:lumOff val="60000"/>
            </a:schemeClr>
          </a:solidFill>
        </p:spPr>
        <p:txBody>
          <a:bodyPr/>
          <a:lstStyle/>
          <a:p>
            <a:r>
              <a:rPr lang="en-US" b="1" dirty="0" smtClean="0"/>
              <a:t>Final Phase</a:t>
            </a:r>
            <a:endParaRPr lang="en-US" b="1" dirty="0"/>
          </a:p>
        </p:txBody>
      </p:sp>
      <p:sp>
        <p:nvSpPr>
          <p:cNvPr id="3" name="Content Placeholder 2"/>
          <p:cNvSpPr>
            <a:spLocks noGrp="1"/>
          </p:cNvSpPr>
          <p:nvPr>
            <p:ph idx="1"/>
          </p:nvPr>
        </p:nvSpPr>
        <p:spPr>
          <a:xfrm>
            <a:off x="381000" y="1066800"/>
            <a:ext cx="8229600" cy="4525963"/>
          </a:xfrm>
        </p:spPr>
        <p:txBody>
          <a:bodyPr>
            <a:normAutofit/>
          </a:bodyPr>
          <a:lstStyle/>
          <a:p>
            <a:r>
              <a:rPr lang="en-US" b="1" dirty="0" smtClean="0">
                <a:solidFill>
                  <a:schemeClr val="bg1"/>
                </a:solidFill>
              </a:rPr>
              <a:t>C.S.A.’s 2 slave regiments</a:t>
            </a:r>
          </a:p>
          <a:p>
            <a:r>
              <a:rPr lang="en-US" b="1" dirty="0" smtClean="0">
                <a:solidFill>
                  <a:schemeClr val="bg1"/>
                </a:solidFill>
              </a:rPr>
              <a:t>April 9, 1865 = Lee’s surrender</a:t>
            </a:r>
          </a:p>
          <a:p>
            <a:r>
              <a:rPr lang="en-US" b="1" dirty="0" smtClean="0">
                <a:solidFill>
                  <a:schemeClr val="bg1"/>
                </a:solidFill>
              </a:rPr>
              <a:t>Lee’s 30,000 soldiers allowed to go home</a:t>
            </a:r>
          </a:p>
        </p:txBody>
      </p:sp>
      <p:pic>
        <p:nvPicPr>
          <p:cNvPr id="6146" name="Picture 2" descr="http://www.civilwaronthewesternborder.org/sites/default/files/April%2012,%201865%20-%20Lee%27s%20Surrender%20at%20Appomattox.jpg"/>
          <p:cNvPicPr>
            <a:picLocks noChangeAspect="1" noChangeArrowheads="1"/>
          </p:cNvPicPr>
          <p:nvPr/>
        </p:nvPicPr>
        <p:blipFill>
          <a:blip r:embed="rId3" cstate="print"/>
          <a:srcRect/>
          <a:stretch>
            <a:fillRect/>
          </a:stretch>
        </p:blipFill>
        <p:spPr bwMode="auto">
          <a:xfrm>
            <a:off x="381000" y="3124200"/>
            <a:ext cx="3962400" cy="3362325"/>
          </a:xfrm>
          <a:prstGeom prst="rect">
            <a:avLst/>
          </a:prstGeom>
          <a:noFill/>
          <a:ln w="76200">
            <a:solidFill>
              <a:schemeClr val="accent4">
                <a:lumMod val="60000"/>
                <a:lumOff val="40000"/>
              </a:schemeClr>
            </a:solidFill>
          </a:ln>
        </p:spPr>
      </p:pic>
      <p:pic>
        <p:nvPicPr>
          <p:cNvPr id="6148" name="Picture 4" descr="http://photos.state.gov/libraries/amgov/3234/week_1/020508_0049219__H_500.jpg"/>
          <p:cNvPicPr>
            <a:picLocks noChangeAspect="1" noChangeArrowheads="1"/>
          </p:cNvPicPr>
          <p:nvPr/>
        </p:nvPicPr>
        <p:blipFill>
          <a:blip r:embed="rId4" cstate="print"/>
          <a:srcRect/>
          <a:stretch>
            <a:fillRect/>
          </a:stretch>
        </p:blipFill>
        <p:spPr bwMode="auto">
          <a:xfrm>
            <a:off x="4724400" y="3124200"/>
            <a:ext cx="4095750" cy="3362325"/>
          </a:xfrm>
          <a:prstGeom prst="rect">
            <a:avLst/>
          </a:prstGeom>
          <a:noFill/>
          <a:ln w="76200">
            <a:solidFill>
              <a:srgbClr val="FFC000"/>
            </a:solid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762000" y="304800"/>
            <a:ext cx="7848600" cy="4524315"/>
          </a:xfrm>
          <a:prstGeom prst="rect">
            <a:avLst/>
          </a:prstGeom>
        </p:spPr>
        <p:txBody>
          <a:bodyPr wrap="square">
            <a:spAutoFit/>
          </a:bodyPr>
          <a:lstStyle/>
          <a:p>
            <a:r>
              <a:rPr lang="en-US" sz="3200" b="1" dirty="0" smtClean="0"/>
              <a:t>“With malice toward none, with charity for all, bind up the nation’s wounds, to care for him who shall have borne the battle and for his widow and his orphan, to do all which may achieve and cherish a just and lasting peace among ourselves and with all nations.”</a:t>
            </a:r>
          </a:p>
          <a:p>
            <a:endParaRPr lang="en-US" sz="3200" b="1" dirty="0" smtClean="0"/>
          </a:p>
          <a:p>
            <a:r>
              <a:rPr lang="en-US" sz="3200" b="1" dirty="0" smtClean="0"/>
              <a:t>--Lincoln’s 2</a:t>
            </a:r>
            <a:r>
              <a:rPr lang="en-US" sz="3200" b="1" baseline="30000" dirty="0" smtClean="0"/>
              <a:t>nd</a:t>
            </a:r>
            <a:r>
              <a:rPr lang="en-US" sz="3200" b="1" dirty="0" smtClean="0"/>
              <a:t> </a:t>
            </a:r>
          </a:p>
          <a:p>
            <a:r>
              <a:rPr lang="en-US" sz="3200" b="1" dirty="0" smtClean="0"/>
              <a:t>Inaugural Address</a:t>
            </a:r>
            <a:endParaRPr lang="en-US" sz="3200" b="1" dirty="0"/>
          </a:p>
        </p:txBody>
      </p:sp>
      <p:pic>
        <p:nvPicPr>
          <p:cNvPr id="4098" name="Picture 2" descr="http://media.smithsonianmag.com/images/Abraham-Lincoln-second-inauguration-4.jpg"/>
          <p:cNvPicPr>
            <a:picLocks noChangeAspect="1" noChangeArrowheads="1"/>
          </p:cNvPicPr>
          <p:nvPr/>
        </p:nvPicPr>
        <p:blipFill>
          <a:blip r:embed="rId3" cstate="print"/>
          <a:srcRect/>
          <a:stretch>
            <a:fillRect/>
          </a:stretch>
        </p:blipFill>
        <p:spPr bwMode="auto">
          <a:xfrm>
            <a:off x="4419600" y="3581400"/>
            <a:ext cx="4343400" cy="2952751"/>
          </a:xfrm>
          <a:prstGeom prst="rect">
            <a:avLst/>
          </a:prstGeom>
          <a:noFill/>
          <a:ln w="76200">
            <a:solidFill>
              <a:srgbClr val="FFC000"/>
            </a:solid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chemeClr val="accent4">
              <a:lumMod val="40000"/>
              <a:lumOff val="60000"/>
            </a:schemeClr>
          </a:solidFill>
        </p:spPr>
        <p:txBody>
          <a:bodyPr/>
          <a:lstStyle/>
          <a:p>
            <a:r>
              <a:rPr lang="en-US" b="1" dirty="0" smtClean="0"/>
              <a:t>April 14, 1865</a:t>
            </a:r>
            <a:endParaRPr lang="en-US" b="1" dirty="0"/>
          </a:p>
        </p:txBody>
      </p:sp>
      <p:sp>
        <p:nvSpPr>
          <p:cNvPr id="3" name="Content Placeholder 2"/>
          <p:cNvSpPr>
            <a:spLocks noGrp="1"/>
          </p:cNvSpPr>
          <p:nvPr>
            <p:ph idx="1"/>
          </p:nvPr>
        </p:nvSpPr>
        <p:spPr>
          <a:xfrm>
            <a:off x="304800" y="990600"/>
            <a:ext cx="4572000" cy="4525963"/>
          </a:xfrm>
        </p:spPr>
        <p:txBody>
          <a:bodyPr/>
          <a:lstStyle/>
          <a:p>
            <a:r>
              <a:rPr lang="en-US" b="1" dirty="0" smtClean="0">
                <a:solidFill>
                  <a:schemeClr val="bg1"/>
                </a:solidFill>
              </a:rPr>
              <a:t>“Our American Cousin,” Ford’s Theatre, D.C.</a:t>
            </a:r>
          </a:p>
          <a:p>
            <a:r>
              <a:rPr lang="en-US" b="1" dirty="0" smtClean="0">
                <a:solidFill>
                  <a:schemeClr val="bg1"/>
                </a:solidFill>
              </a:rPr>
              <a:t>John Wilkes Booth</a:t>
            </a:r>
          </a:p>
          <a:p>
            <a:r>
              <a:rPr lang="en-US" b="1" dirty="0" smtClean="0">
                <a:solidFill>
                  <a:schemeClr val="bg1"/>
                </a:solidFill>
              </a:rPr>
              <a:t>Died next morning</a:t>
            </a:r>
          </a:p>
        </p:txBody>
      </p:sp>
      <p:pic>
        <p:nvPicPr>
          <p:cNvPr id="2050" name="Picture 2" descr="http://www.old-picture.com/mathew-brady-studio/pictures/Lincolns-Abraham.jpg"/>
          <p:cNvPicPr>
            <a:picLocks noChangeAspect="1" noChangeArrowheads="1"/>
          </p:cNvPicPr>
          <p:nvPr/>
        </p:nvPicPr>
        <p:blipFill>
          <a:blip r:embed="rId3" cstate="print"/>
          <a:srcRect/>
          <a:stretch>
            <a:fillRect/>
          </a:stretch>
        </p:blipFill>
        <p:spPr bwMode="auto">
          <a:xfrm>
            <a:off x="5105400" y="1691482"/>
            <a:ext cx="3733800" cy="4267200"/>
          </a:xfrm>
          <a:prstGeom prst="rect">
            <a:avLst/>
          </a:prstGeom>
          <a:noFill/>
          <a:ln w="76200">
            <a:solidFill>
              <a:srgbClr val="FFC000"/>
            </a:solidFill>
          </a:ln>
        </p:spPr>
      </p:pic>
      <p:pic>
        <p:nvPicPr>
          <p:cNvPr id="2052" name="Picture 4" descr="http://www.iment.com/maida/familytree/burnett/reward2.jpg"/>
          <p:cNvPicPr>
            <a:picLocks noChangeAspect="1" noChangeArrowheads="1"/>
          </p:cNvPicPr>
          <p:nvPr/>
        </p:nvPicPr>
        <p:blipFill>
          <a:blip r:embed="rId4" cstate="print"/>
          <a:srcRect/>
          <a:stretch>
            <a:fillRect/>
          </a:stretch>
        </p:blipFill>
        <p:spPr bwMode="auto">
          <a:xfrm>
            <a:off x="838200" y="3505200"/>
            <a:ext cx="3733800" cy="2895600"/>
          </a:xfrm>
          <a:prstGeom prst="rect">
            <a:avLst/>
          </a:prstGeom>
          <a:noFill/>
          <a:ln w="76200">
            <a:solidFill>
              <a:schemeClr val="accent4">
                <a:lumMod val="60000"/>
                <a:lumOff val="40000"/>
              </a:schemeClr>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991</Words>
  <Application>Microsoft Office PowerPoint</Application>
  <PresentationFormat>On-screen Show (4:3)</PresentationFormat>
  <Paragraphs>168</Paragraphs>
  <Slides>26</Slides>
  <Notes>25</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The Civil War, 1861 – 1865</vt:lpstr>
      <vt:lpstr>        Secession </vt:lpstr>
      <vt:lpstr>Confederate States of America</vt:lpstr>
      <vt:lpstr>Fort Sumter</vt:lpstr>
      <vt:lpstr>PowerPoint Presentation</vt:lpstr>
      <vt:lpstr>PowerPoint Presentation</vt:lpstr>
      <vt:lpstr>Quick Facts</vt:lpstr>
      <vt:lpstr>PowerPoint Presentation</vt:lpstr>
      <vt:lpstr>Early Strategies </vt:lpstr>
      <vt:lpstr>How did the Union fund the war?</vt:lpstr>
      <vt:lpstr>C.S.A. Government Infrastructure </vt:lpstr>
      <vt:lpstr>African American Soldiers</vt:lpstr>
      <vt:lpstr>1st Modern War</vt:lpstr>
      <vt:lpstr>PowerPoint Presentation</vt:lpstr>
      <vt:lpstr>Opportunities for Women</vt:lpstr>
      <vt:lpstr>Towards Emancipation</vt:lpstr>
      <vt:lpstr>Why did Lincoln change?</vt:lpstr>
      <vt:lpstr>The End of the Civil War</vt:lpstr>
      <vt:lpstr>Copperheads</vt:lpstr>
      <vt:lpstr>Turning Point, 1863</vt:lpstr>
      <vt:lpstr>Lincoln’s Re-election </vt:lpstr>
      <vt:lpstr>“Scorched Earth”</vt:lpstr>
      <vt:lpstr>Field Order No. 15</vt:lpstr>
      <vt:lpstr>Final Phase</vt:lpstr>
      <vt:lpstr>PowerPoint Presentation</vt:lpstr>
      <vt:lpstr>April 14, 1865</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End of the Civil War</dc:title>
  <dc:creator>sabrina</dc:creator>
  <cp:lastModifiedBy>Sabrina Sanchez</cp:lastModifiedBy>
  <cp:revision>12</cp:revision>
  <dcterms:created xsi:type="dcterms:W3CDTF">2006-08-16T00:00:00Z</dcterms:created>
  <dcterms:modified xsi:type="dcterms:W3CDTF">2015-02-18T23:47:50Z</dcterms:modified>
</cp:coreProperties>
</file>