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3D964-2413-45C3-87AB-07BCA99C0A2F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AC775-C5BA-4362-B279-B94B3FBF6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38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AC775-C5BA-4362-B279-B94B3FBF61C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38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AC775-C5BA-4362-B279-B94B3FBF61C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98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AC775-C5BA-4362-B279-B94B3FBF61C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2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AC775-C5BA-4362-B279-B94B3FBF61C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7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AC775-C5BA-4362-B279-B94B3FBF61C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8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AC775-C5BA-4362-B279-B94B3FBF61C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35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AC775-C5BA-4362-B279-B94B3FBF61C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29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AC775-C5BA-4362-B279-B94B3FBF61C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20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AC775-C5BA-4362-B279-B94B3FBF61C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03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spiritual%20conquest%20of%20mexico&amp;source=images&amp;cd=&amp;cad=rja&amp;docid=7fpuZsw2hDLKmM&amp;tbnid=WX_0cAY_kjQ4BM:&amp;ved=0CAUQjRw&amp;url=http://moines.mayas.free.fr/Monks%20and%20Mayas/index_pages/Franciscans%20and%20the%20Maya%20religion.htm&amp;ei=YBoiUryeKobKiwLVk4CwDQ&amp;bvm=bv.51495398,d.cGE&amp;psig=AFQjCNF_9eCJBRPBxmqcQzFNy59pLvhJXw&amp;ust=137805304769894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spiritual%20conquest%20of%20mexico&amp;source=images&amp;cd=&amp;cad=rja&amp;docid=tqdL06JuQGcefM&amp;tbnid=ENM7VyXTll-ZCM:&amp;ved=0CAUQjRw&amp;url=http://www.colonial-mexico.com/Central%20Mexico/ozumba.html&amp;ei=IRsiUvSIM6aRiALgqIG4Cg&amp;bvm=bv.51495398,d.cGE&amp;psig=AFQjCNF_9eCJBRPBxmqcQzFNy59pLvhJXw&amp;ust=137805304769894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spiritual%20conquest%20of%20mexico&amp;source=images&amp;cd=&amp;cad=rja&amp;docid=7fpuZsw2hDLKmM&amp;tbnid=WX_0cAY_kjQ4BM:&amp;ved=0CAUQjRw&amp;url=http://lanaova.blogspot.com/2010_10_01_archive.html&amp;ei=dhoiUqhSqpaMAvL2gagN&amp;bvm=bv.51495398,d.cGE&amp;psig=AFQjCNF_9eCJBRPBxmqcQzFNy59pLvhJXw&amp;ust=137805304769894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sor%20juana%20ines%20de%20la%20cruz&amp;source=images&amp;cd=&amp;cad=rja&amp;docid=N4l1c-qckRM4dM&amp;tbnid=n-N3uy5j5fUizM:&amp;ved=0CAUQjRw&amp;url=http://conferenceonsorjuanainesdelacruz.blogspot.com/&amp;ei=thQiUqj_K4n3iwK00YDQCg&amp;bvm=bv.51495398,d.cGE&amp;psig=AFQjCNG3ERZXpypIqY87vU1WR2GZaXd4nw&amp;ust=137805161042306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://images.google.com/url?sa=i&amp;rct=j&amp;q=sor%20juana%20ines%20de%20la%20cruz&amp;source=images&amp;cd=&amp;cad=rja&amp;docid=acaMmm5EDuqE8M&amp;tbnid=aQvWLIdwyLvx7M:&amp;ved=0CAUQjRw&amp;url=http://www.unav.es/biblioteca/fondoantiguo/hufaexp22/04o.html&amp;ei=MxUiUoTkIuOyiQLLx4GYCw&amp;bvm=bv.51495398,d.cGE&amp;psig=AFQjCNG3ERZXpypIqY87vU1WR2GZaXd4nw&amp;ust=1378051610423064" TargetMode="Externa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Spiritual Conquest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8436" name="Picture 4" descr="http://moines.mayas.free.fr/Monks%20and%20Mayas/images/Valladolid%20palacio%20gobierno%20quat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19200"/>
            <a:ext cx="7848600" cy="5181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Evangelization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077200" cy="1981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Jesuits, Franciscan, Dominicans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Priesthood of Spaniards &amp; </a:t>
            </a:r>
            <a:r>
              <a:rPr lang="en-US" b="1" i="1" dirty="0" err="1" smtClean="0">
                <a:solidFill>
                  <a:schemeClr val="bg1"/>
                </a:solidFill>
              </a:rPr>
              <a:t>criollos</a:t>
            </a:r>
            <a:endParaRPr lang="en-US" b="1" i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Secular clergy vs. missionaries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6386" name="Picture 2" descr="http://www.colonial-mexico.com/Central%20Mexico/Central%20pix/ozumba%20pix/oz%20friar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124200"/>
            <a:ext cx="8001000" cy="3276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Financial Support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7081"/>
            <a:ext cx="441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Plantations, ranches, factories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Tithe of 10%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Slaveowners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Moneylenders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Charged for services 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The church inspector Cristóbal de Albornoz, with the help of his native assistant, administers punishment during an extirpation of idolatries campaign. (p.689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295400"/>
            <a:ext cx="4133850" cy="507682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Changes in Daily Life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4191000" cy="4525963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Baptism, saint’s names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Smaller family size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“Uprooting of the Idolatry”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Mild resistance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Syncretic</a:t>
            </a:r>
            <a:r>
              <a:rPr lang="en-US" b="1" dirty="0" smtClean="0">
                <a:solidFill>
                  <a:schemeClr val="bg1"/>
                </a:solidFill>
              </a:rPr>
              <a:t> faith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Communication barriers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2292" name="Picture 4" descr="http://t3.gstatic.com/images?q=tbn:ANd9GcSeG344DWqAgZ8D7N5CnbvHJHuifY3ZeNj57xMhFRGF6K_NgU4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424781"/>
            <a:ext cx="4114800" cy="4876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Santidade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Runaway Indian &amp; African Slaves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Brazil</a:t>
            </a:r>
          </a:p>
          <a:p>
            <a:r>
              <a:rPr lang="en-US" b="1" i="1" dirty="0" err="1" smtClean="0">
                <a:solidFill>
                  <a:schemeClr val="bg1"/>
                </a:solidFill>
              </a:rPr>
              <a:t>Quilombos</a:t>
            </a:r>
            <a:endParaRPr lang="en-US" b="1" i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Self-appointed “popes” and “missionaries”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1610 = 20,000 members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http://www.latinamericanstudies.org/colonial-churches/church-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920" y="609600"/>
            <a:ext cx="3484880" cy="5448300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</p:pic>
      <p:pic>
        <p:nvPicPr>
          <p:cNvPr id="8194" name="Picture 2" descr="http://www.latinamericanstudies.org/dominican-republic/colonial-cathedra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609600"/>
            <a:ext cx="4267200" cy="54483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Convents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No missionary work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Nuns served in hospitals, schools, orphanages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“Family Honor”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Racial segregation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Black Veil vs. White Veil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145" name="Picture 1" descr="http://4.bp.blogspot.com/-KGwUYptCgk8/TlKDNtWwNnI/AAAAAAAAJiw/S-ys4OjN2JI/s1600/crowned+nun+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371600"/>
            <a:ext cx="3695700" cy="5105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Santa Clara, Cuzco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1600 = 320 nuns, 148 servants, 128 slaves, 76 other women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://ts2.mm.bing.net/th?id=H.4994609972381129&amp;pid=15.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438400"/>
            <a:ext cx="6324600" cy="4038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Sor</a:t>
            </a:r>
            <a:r>
              <a:rPr lang="en-US" b="1" dirty="0" smtClean="0">
                <a:solidFill>
                  <a:schemeClr val="bg1"/>
                </a:solidFill>
              </a:rPr>
              <a:t> Juana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6412" y="992401"/>
            <a:ext cx="41910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1651-1695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Criolla</a:t>
            </a:r>
            <a:r>
              <a:rPr lang="en-US" b="1" dirty="0" smtClean="0">
                <a:solidFill>
                  <a:schemeClr val="bg1"/>
                </a:solidFill>
              </a:rPr>
              <a:t>, child prodigy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Poet &amp; playwright for the </a:t>
            </a:r>
            <a:r>
              <a:rPr lang="en-US" b="1" dirty="0" err="1" smtClean="0">
                <a:solidFill>
                  <a:schemeClr val="bg1"/>
                </a:solidFill>
              </a:rPr>
              <a:t>viceroyal</a:t>
            </a:r>
            <a:r>
              <a:rPr lang="en-US" b="1" dirty="0" smtClean="0">
                <a:solidFill>
                  <a:schemeClr val="bg1"/>
                </a:solidFill>
              </a:rPr>
              <a:t> court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Joined convent at 19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050" name="AutoShape 2" descr="data:image/jpeg;base64,/9j/4AAQSkZJRgABAQAAAQABAAD/2wCEAAkGBhQSERUUExQVFBQWGBwYGBcYFxccFxwXGBYcGBgYHhgXHCYeFxwkGhgXHy8gIycpLCwsFx4xNTAqNSYrLCkBCQoKDgwOGg8PGiwkHyQqLCwsKS8sLCwsLCwsLCwvLCwsLCwvLCwsLCwsLCwsLCwsLCwpLCwsLCksLCwsKSwsLP/AABEIAO0A1QMBIgACEQEDEQH/xAAcAAAABwEBAAAAAAAAAAAAAAABAgMEBQYHAAj/xABMEAABAgMEBwQGBwYFAgUFAAABAhEAAyEEEjFBBQYiUWFxgRMykaEHQlKxwdEUI2JygpLwM6KywuHxJENjc9IVsxYXU4PiNDVEk6P/xAAZAQACAwEAAAAAAAAAAAAAAAADBAECBQD/xAAyEQACAgEBBQcDAwQDAAAAAAAAAQIRAyEEEiIxQRMyUWFxgfCRwdFCobEjM1JyFEPh/9oADAMBAAIRAxEAPwDP5tnvO6leA+cJz7GSRtcmAHugotKn9XwHyhU25XsoPSEeJG/wvmKWoESVuSdg4tvBiPsCdhG4ne2fIw4mW5R9RA5JhBJISBkImKaVMpNXK14DyaPrhyPwg9oH/cHv5w1FoJN5njploUWoKF4jdZY7TY2TT2a13cfhFfeJy1LK6EAcoV0Fo6zqnJRaAsS1EAqQpil8y4IIweCwe7HUUz4pTlaK88KIS/IGp4RtivQnYse0n/mR/wAYLP8ARFYym4Fzk8XTjv7tesWeZCaiZtoLRyVSwpRJK1FheugMWx30PhwiVGj5GQUat3j7d16HmYitJWCZYp8yzFRNw7JwdJqlWGYY8C8Im0LzUr839IWnCUndmnircROS7DZywZTls1Zlt++OTY7PSiw/E7n9rd+qGIL6Qd6vzH5QYWhXtK8T8or2Uv8AJhSS0zZpKJSlJCnugjaLVapD8fEGINBx5/AQ8XPUQzkjMP8AMQ1KGB/WUFxpxVNlWtbI2dj0HuhMQraO90HuhOGlyMufeZ0dHQLRJUAwID0zy+Uc0cRHEpgQBhZSHD5+/wDrBCmOOaCwYRwTBgI46goVHQJEBHEUS09K0rCbqySaABJerZdY612abLTeXLmJTvKA3jEzZZYE5AZqscK47ucOtYpV4YqICmLqJDFwAE4DPf0eEe1qSjRqOMquypJtycyfAfOHEtZWHSlahvEskeUWbSGik9iLiA11y0tW+lQLoo7kl6CCy5R+jSQCoAEjZS5pcOGQ2SXwdnxiO3TVpdSlTV2/n1KsbcN5/KfnAfT0+1+6fnAW6xKVMUEpcpS6gG3gdS5AYb4STomYZZXdIbIggkZkOGIGdYaSjVi8s2ROvyLfT07/AN0/ODC3J9r90/OIwpbEQAi24in/ACZroeodETiuzSFv3paFPzlgmBEljuqN3w6RU/RxrdImWCWmZMuzLOLikklykOEKAFSClhzBi0We1ypxK5agsEdQ7UbEQs1T1KK+Zkfpjl3bdLUPWlDAZpWofERT5doLOQp+CM41f0raqrnWZM1AJXIvEjEmWaqbiGBbnFS1f0dLXIlrmZjMgB8PafKLuSjENik1yKsJxPqrP4D8IMpZAcpmAcUGNBRoWyZlH5//AJQSfoiyhJLigyNSODLgLzx8A+9LxM+Tbk4Ofy/1hWYrHgSPCGM5IemD8d8SEwd/7xhlpI7FOUrTIy1d7oPdCUK2k7XQe6EyYKuQlPvP1OeOeCEwMSD3g7x0EBgwVHHJgiDlfWCPHRxaw4UOMGvDd4n5dITgUiIolMVTNORblHQWOjqJtltsjdum7g/DKmUO9JBLHF7/ANoCpPQ4jcamjQhYENNDF6GvUcfKFbaaMantAe6QMTz3nNzXIRlS76NZLRDy1K2WvAHshR1ORt7iAW4giCWRV2zofO8GcBzdFCCQV/dGLQpblIuMQt7qReBUEg4gEBQBLHccRCckH6PLAzcOA+ITwLD9PvD+lev2Ja0ZTrXbTLtJUCRXLHvO/MEA9IvUz/EybwpMSztvbZW24ih3jlGdaX/aq5xPar6bKZjY4kD2kE3lI4kVUPxCNKceBNGbvf1GvMl9G2WQVBE+SClPFTJcAk0NWJrwUk4Aw31q1auHYAEttjO6cLgzILhuLw90xJuK7dB+rUUucQzAA8Wcg5sSIkJd20STJUcCCnNwCHS4zS+OYumF1NpoK1epl19UtTpJSoZgkEdRD2VrNaUlxPmON5c+cP8AWTRKkEk94UXx3L64HjziumHotTVik04PQtUn0nW9KbvbBQ+0hKveIrq7YpQAJLAmmVTWmW7pDYwIi+6kD3mPNGSr0wBn4Rd9LaKkS7MVIlALJlh6k/tEijktupFQ1bmlNoQUljg+5xj4PF41kvGzFRUSy5ef+omENpk+1grNHZYp4ZOhmdAyEWOdNMtPadkWNaFsQHYHpFcm+vzMXfTSFKsE1ZUS0t8TmQMzxilTB3uaops03JNt9RqUUpNLw/JD2kbXQe6HmhNEG0zOzSWJBI5w0tPf8PdEtqbbOytaVXVKoQyQ5yypGhJtRtGU0nkp+IrN1BtqSfqSps0qT8SD5QrZvR1blhxJuj7S0DyBJ8o2rRul5cxClOUlFVpWkpUkNiQcRjUOKQ0TrYhZaTJnTWo7IQOgmLCj4Qp28/IN2EfMx62amLkBfak3xLVMASNnYFXUceQHWK0DG362pEyzzJgBSRJm0IqHQzRh8HwTc07AZ4KD0FAYEGCJMGg4NOw0CmCwZMcWQZo6AIjo4kuliWo2jbDHhhiN9YWtqyWqLvaMzNgrHDnmcBDfRSWnDgB0cinKHVrmBQQwAHaB2wd/M7z5loyJd82VyHekJhqltkoBwo4DiuZcCmDDfDdBH0eU+THu3izJrQUxAemIhfSSaktW4wLH2Xx7Pdlf6QjIDyZQdsDgatdo4NMeOEBj3V86Ey6lE0ufrVc4ay5pSQQWILgjEEF3hzpZLTVDcW8IaRtx7qMPLe+/U0TVrTKZqLi2uqd05JmEEONwL3hxeCLkKsk0J9RwUHgMug8UngIo9htplKcYGihvHwOYMX+XbhaJISp1EMQsY/ZUOO8cDCWWG4/IaxT3tSS0vY0z5YmIDkAuDmMCk+7oDGZaW0cZS6PdNUn3g7iMxF70PpBUlfZr7pxxoevAeFMoV1i0CmYkqAcGp+ChxHmIrjnuPyLThaozF4FJhe22My1XTDcRoJ2rQjJOLpkhoSs9PX3GNA1mT/hG3rlD/wDomKBoH9ujr/CY0DWVP+FH+5K/jEZu1/3oGnsv9iYvpT/7bOH+kB+8mKPMwVzVF10uptHTQaEyxT8SYpcwUV+L4wPY+6/9n9hua436L7kNau/4e6JHVOydra5aHAcnHCgKmPAtDC2Db8PdCmh7cZFolzB6qgTywPk8ajtx08DHdLLr4mxaH0CLOFgLUp0hNS7XlFTZQ9tGpEucmWUm4UKvvVwohjUNeGYD4wiq1pKwCtaUKZRCRjTEEJPCLFZ5gui6XDZ4xlqXU0XHoR+sFiAs8xIJLSluczsM8edo9BaftTSJ9W+rUOgQSY8+tSG9l1tiG080gQYUaExC0vCHBeIUJhQJaOg4MVsIFMdBhHRJxbtG2pPbkuAGTiR74VnWgKKSFOO0SKkZHcAGDM36euywN/nAl+PjCLwres11J0Xa2FJStQVW6zOKhh1YV3VJxhhKQDLlihZNQ6XwT7R9zmK2mTx8h8oOLMM3/d+UCWDdVWXdvodZ5cpdpWmepKU1N5TCtGD5UvGJQ6FsOU6V/wDsHzhiLMkZn935QKpTDE+Xygsk29JNAliq7SfsNtN6Ks6LnZTUEF3ZYVgzZ0gmiLaJJbtAUnJ6OQx6EU/RhwJR/QHygOzy/wCPygifDut2V7DW0kvb/wBLJpGbJMoTRNSJl0kAqDlnLXScQqvOO0Lp0A9lNUGNULcMQfVJy+BpueuCUN/8PyjlIHtHy+UD7NVR3YPxO0uuSpxfSoly71CgTngQdz5xWlBqRYkyR+gn5QYyv0yflBoS3dAU9lc+pF6DtF20IU91ia/hMXbTtuTMkOmalZEyW91Tn9oKsDFZXJ4D8qflBuyPD8qflAskFkkpeAXFiljg4eJZtO2mWqyTQJqVKCRS8Crvpyd4q004/ig3Ycvyp+UEIYti4JeIxY1jVJhZXdsibWNvoPdCBFYdW47fQRJ6u6tKtSiSbspDXlZmvdTk7V4Acobc1CO9LkZM4OU3Fc7LFqNrNLAEu0KLoohVe7upu4xdbRregbMpK1n7pA6qUwEDq5qglCBc2KPs7PicVHn5RKWjVhC3Kip8akmvWMuUlKVpDsdFUmVbS9oULJOWvFUtY4VQfH9box4iNl1i1cmCWuWhTpmJKQ+RIp0PxjIJ8kpUUqBCkkgg5EYiHNlapoV2qNU+gi0GQYF44Q4KIODBkwDwLxFBQyZZOEdD3RaCbzcPjHRJw7s+jVzFkJWLoS5JSCdzMMT1gh0eszEoSsF1XXKAMHctVxQxLaEA2qYo/m3wEhhNkl3JWX2grFJ3c4ReRqTRqLHotXr5sj9I2DsQ4mJWoEum4nInN+HmIN/0uaEBSlyE3g4SRU57uI8YkNPpDLcVy6P9o1qTgIWnzPq0pCQSqWkOxLClcGFcHz3mKrJJxRPZ6vX9yrqnzgSm4kkYsmkJK0mvAhP5YmVB5eJG0zjGiEsMDEHbpZvNnV/zHOGYNS6Cubfhykwx0qrcj8sci3rUWCUk7ghz4QiiS+8+7xixaH1ZmTRXYQchR+eZ6xM3CKtg4PLLqRslRfbCPuJSCs/BPWvCHGkbNMly0zewSlBJFQScM/PANFi+nWOxC6kCdNzCGNdxXgOQhKZpW3WoG59TLAohA2juDteJ8IBvtu6089A1yqkyt2GzTZtUolgOzlNHOA93jCYlrMxMtAlrKjdDCj9cuMT2hkrFmUV375mUvXjUKSBjXGlN0N9D2cIt0oOFNVwCATdVg+VQH4Rzyd7yLqDcY6vUbW3RKpQLrkFYxQAXhvY7JMmAqZCEAkXiCzgElgOAMS2nGVeYFLOSDdvPTcssKircIWskgLsQDOyjRlGrqHqgkd534RVZWoJvqX7O5NLoV6aShd03FBwHAObcdxhwKOB9pvEwTSEsBSQAA5SaO1WbGppmcS8TGrWr67ZaBKRRyp1NRKQouf1mYM3pZGPRuyvTbDMXfWlClIQBeU1AG3/CNK1XsHYolS1UfaVvJYKP7yqcEiLNrvoVFl0UqVKQAlIY4XiSlio7yak9IhRKKZ10VGDuGqTS8WHi0JbTlcko0Rgirc11LxLtaKAZUbhB7RaUJSSVgBuGQ/pFKtk/sklc8qQtRaVKQsXzuUbrgufV3O5yD1drCpe0m/g4BavtA5M/ItFG2k2ivZLQdWnTMuaiYiWSVoTeKFJKXGJIeMf1zsgE1M0YTB5hmPMpKfAxp8mWmdNM7tLsxH1YIwUCTVY3U/s0VD0gyU9jTvJnVyobwIY1xaJwZEsqrroWzYqxyT9SgISSQAHJyEWzRXoxtc5V0hMpRSVMt3YNi1BiMTnE56JdWRMnS5q7neUpN4XnTLDEMzB1Ldz7MbBpGXdnyVmYEJJukMauCEggUa8RU4ENnDmXO13ejoRhiX6uqswbS3owtUgObq29l4qk2WUllBiMo9U6QsiFipS5dmLHpvjKtfdTwoFQDKGCvgWxHGKx2hxlU+XiWUFJaczP9BB7/T4wEBo1JQVpIYhgR4x0OgiW0UXKmPqfzjPrBpp+tk1J2w7kEuzNiW6mEtEDbVk6D02k8TBSgX5RFNpIbKhGe/eMi9awg1xM2E+FDrTadlZITmQdlxQDEVEDeBTKxOylsGwGNHdoS01MUQsOLqcmDnCru+e6vHGEUTgESyxJCRhuYVJcNVorGPCiW1vP51EpcxpZO6Y2WcoAipEM5NnTMnXVFhj8cssYWkTD2Si7bY80B8xEfagbymzZ+Xyf4QxFasVyPRP51LBM0nZZAaWkzpgwZggdcT0hulVptdFLKJWaU0R139Yh5UxMupTePHDy/pCsy1T5qFEAploDnIByw5nlXHjE9n4fVg3Nfq+iJgKstmGF9XT+7ch1EIaQ1mnzUshpUtu6KAjiA74HvExG2mUUKZgQQDzB/WML2iyky0KGQD13jFs6A8s4hRSpvUs03aWldCU0TPWbKu+pzeIDkkhgnAVoHBYDdHaLkBFsktvHq3d4wNR1jtFyv8PPVTvMXbu3Uk408aYboJo9Y+lSGYBwzNvPskjzgD/XXn/AzFVu381HGnSHmAFIOY9YukVJeopupBtHrH0OY9QF8MHG+mcNdYpiguYHDEYOXNEigwxGPOHGiVPZZoFTeDdbtXcNzitf04+qLXxyXqQekJgKkMCGuiubHHARuPon1e7CzdsrvztrkhzdHxPMRlGrur5tltkSq9mGUthghBc1fMsHPtR6Ns6AhASAAkAABzQCm5oZ0dIQzTauPiVT0li9YJwxISS74bJw6sOsU6ySvpElYFVqZaD97fXDaEXfW9AVImAuaeGT/aABMZNqhpQCQReabKNxSXLqlg0IDUus2OQhd97efJffQJik1FKPPp7U/wAgaUmCXPSAszVolss4pCj3koO5JLPnWEJWmJrEhykE13NjCVqtINqvlxVZN1n7pwJzpA/9XQpHYjtQhZ2heRvwe67cHi04rklYacmpW34E7q9L7ZE2aoOlrrFTPma5Ys+NTERrhbCuzFS+8qZgMMT8Eww0ZaFmYUIJCVBmflU8c3guvC0JXLkIU9xIvl/WIZuBxpxikcdZkvf0SOyZE8Ll7Gp6ioVZ5SUShfWmQgFDAbayVqJUSGY3hxd8hFk0ro6YJZWqZeN4KqGCE+tgaUeuNBuhhqPPKlznUClNygAd7gD8i1ORix6USVSVgAHZ6D50eBbm9Fyb8QEp7uRJeQ0OrkshJCppar9qS74E72yaILSGglS0EX1TRxCQW5JAi3Wa92aL1wKuhwMAWqBweGmkkOncd+I8YtPHGrSAxySumzDdKaDBmqYt8Rl4VjotulLOO1U4AOY+MdFoZ2o0HeKMnZn+jZRCj3qyzUu7un5QhIXtIFO+Dk+IGDCLdo/XFKEgdjQDAFsBubGHX/i+QpnlKD1BpRm3jiIrLLNN8H7jOnKyraUSrbck/VpybEA14xHy1/suAGRPs+HOLfardZ5ywpZNGwQlyBVnvmnACHcsWJRqhDCn7MDzTEdvurWLLbi6Mz1M3ZWKd564d0QytEx3wqU1wYbfgKjwi5aW0roxBUlMgzFPW6VAPzJ90U/StrlrLy5XZjisqPnSHMM3PXda9RPO1XNDnSc6XckpQwCXelXJqS2OXhE3pYiVYjLCFKUu6tS6AABgzGp2rw4XeNIexgKCFKa7K2yThiyR1WpI5Puh3b7aZkiaSXoAMtkEABsqZRaXNev3JwpuMten2AtZHZitWBZ5eLAZG+ab4W0Ys9kHJAutwYsGqk9aiG65gMsJKj3Xa8dwyeudGyeFLEHkpFHamL4scIE+7XmMLve34HegS8ieBvSc80D2a5ZQ1lJKbXLcvtD2vab1lEwpoR+xnimCcaDuqHSGctY7eWQQdsYUHeGWXKKpcU/nQt+mPzqPNZHvr3Ecd3NvJ47QpJkzUgEkqSwAvE0TQBi53QlrQgXzSrCrKzfN2BpF29D+rK1f4haWlkjs3zISxVXIVY747/qXsDyT3MjvzLn6OdTzZpF6YAJsyqgGoPVQ/CpLZmLlORk/nAyEMMD4vBJuf6/tBlGkZkpOUrK3p4uhYO6hAzFQ4jzlPnmTaFlOSjQ5gl2LNQjdvEektMHZVjgX34e/OPO2tkkC0EpJUFPXJ0qUkgcAwgWB/wBRp9UHlfZWujJWVpeRO2lG5MLveIGTd7BXVjDqToOWAJhnyWBfvpvGgOBNMfKKQDACDPZ/8XRH/K3u/G/2LZatLyJAIlbayMXdvxBgz5JxasVoTCuY6i5UqpOJcwiYUs3fT94e+CwxqCA5MrnpyXgei9RphItBup/aMClnOyHf4cDFtly8M+eEVDUaUoJnMlKCZygk4vQAk1ozXeQ4xcrOgJDPeO8wjjWiC53xsMpVO95UiJ0kkgE+afiImVPvPhEbpIKY0CuQZX9YvkjoDg9SjaUkpWoXhhmM46FrbLBU6CRvHGBjNbZpJaFHss6UE0FpoBgpPxTDgWiVmqenDvCWcX+xjTzg9gtSbv7VAph2at33oVmWwH/MlHose54vJ68vn0GPcbq+jnGbjvly/eG3RyrDZ8e1QG3yi/gF/CHdqTLCElC5UxZO04mhKRk2yLx4kjlDHSmk5EiU6wlcw91CHYjMqKhsjxJ3ZwaOGb5fb8AHnj4/sUvS1mkS1qCJpml/VQyQ+TqMRU6ZkwEXPU3RFmnX50wLWQtroSLgdLvXvF8jQDIvSbOihKC5vaTpqUJUspVKkAMlJOIBIoMhGgpbuj1EJ8RRLWblmko9aYe1V90XkSh/3FfjTuhTtPqJo4fzCENL6WVPUFKAAeiRkGAAfOgA6QtI0bPXLUpEtRQQfVJcA5HOJlyVhsLpS9PsOhaR2QHDhiRzc0gtikLXLShCSp3CmcMAvEkYDDzh2jRvZoT9KV2bAESgD2jEUKg5CDwIvcBiFU6wlCCmzpuI2qlNXdnoumP2jAmvDxDb7f0E7FKEtM5Ci6rib24d6m/x8Iiiv61CsHUN/tcQDnC+jZK5kyYhAUtagAAKk7R+cXjVb0STDNQu1NcFezS5JOIBIw6R2kW76/giU6ivnUYWHVBdvnD1ZKBtrpv7qftN4RtGibOlCEoSGSgBIAZgAGAx3QrYNGIlpAQAkDIDDoMIfGX+v64iKwg9LFc2bfk2CV+WTV8IYz7TiRiMRw38RHWqYRnX1TmDmkxBW20HEY49MxFsk6BQhYTS1qDXnoc9xjFddJV6VLmXgq7NmoNO7eZYHko/ijUNLWvZIcMoOOYxjMtZbR/hFJIFbQbuSgwJLgCpDtyUmFsLvImNSS7Jop8BACBMaxnHQeznaS+8e+CGDSzUOHrh8IhknpbUKUBJmkJUAZ8wufWDgAjgWboYn5+k0oN2qleynHq0VXUifMVZLqiQsTVpVhs1CilLEuBeCR1i32WyBAZIbfvPNWZjPhdUhnLW+2xr9Nmn/JPx8yDEbpDS6kjbQtA+0Dd8cvGLEpA3DxMMLdK2TRaRvBvDwiZJpcykWr5FMtM5C1XiCDvBx65wMBbrEAqhKQc0DZPT1TwjoUdDqehlUjTtnCay5j8GH80DM05ZSG7KYM8sQ/2uJ8YirBo8TEKN66EkOWpXCr44w7k2GSKLJvXroBUQXCrpqAyWpiSC+NIeeON9fqd2rrWvoaCJVdwNYqXpFU02VuMpvBa/nBLTYxlaWUxb69/J3iU1I9Hy7f8AW2paxISSEsp1LOd0lwE0qrPDItON1qAlqhl6P7WhEuaFrSl1Ja8oDIufdFltNulLlzUpnSypUtaQL6fWQQM+MTcz0P6PH/rD/wBxP/HgfCE//J2wnOf+dH/CObTdnJxqrMl0FZ5a5w7SsqWCtZwBagHAXiMSIvNj1qsyUqWkzVqDpSUpICEvQIOCRx733cInl+hyw0ZU8uWotG9ie5lAzfRFZWCUzrUSmiR2iWGfsYB36xE6k7ZaGRRVDKXoazW+QSUXFNsml7m7V6vEJq36NZq7QZcwAy0EqcEbVQwANRxwwxzi2zNUbRZQBJecgYd0TOoJAVzDco7ROmJtmn3p8taAxxT0FXbfnC8ZSjp0DSakriy3aN0EizppKRLTndA8SRXrE8JAYZ+/xilWrX9JSQGrSrbv7+EWDV7Sfa2RK3BIvCn2DQflhmO6uQjJS5sk77EB6nuq38DAKmjkDQ8DCNoVeBbcFp+MNJ9rz9pL9U4+UdKZCjYXSU2hD1w/EKpPwitW21579r/lEnpW1bN7h5pLHyiqW+0ZcVDpjCeSetDeOGgZNnM5RQMnf7v6p1jKNbrSDO7NKSkSyrEklSlKcrLnFro/CI22wWXsLJMnKa8tL1LUIoOgc/2jBNOf/UTaBLLUCAXDpLFicagwfZYcRXPLg96GMdARwMaAgCDBpKAVJBLOQH3OWeE4d6Jf6RJYXj2iGG83xSsc+RKPSWoUs9lNGwbs5YF1qYEu2Jq77iItstA5xUfR8t5M10hLzlnZ9YEsCTkaEckiLilP6yhLAuFDG0f3GAqXwHlDCdNSksXQeOESRTwhjb0uDRxmk/DjF8i8AMSvWyxJUolKrhOLYHjHQ2nFQOwL6fMcDAwi2/AeXLmeekSVMAyq4BiH4gZ84m9D6nTJ+2vZQ9VHzrmeUO9G9hIKTMvTCU4AVUoerT1Q4cDg8XLVnQE3SB7Sf9TY0/5YLX29UkYJ3tTKuIclkbehKjUb6LqNtA6notDdkkosiS0yYO9NINUJVjdfvKFMg5LjRZUkJSAgBISLqUgMEpDABh8OQxMSCZYACUJCEpolIoAAKUwFPDGCCVnluD1z6Uc8BxMVFpT3hl2JO/HJicX9/mNwhQoUakk8B7+eQPAmHYkeHGmXlTHcKQa6GJNeLNl5cdwoIlFbI4ylZHczZ7m5YAZlzlBpNnJDjAZg0JGT5gF65l4k5ckKNOpFCze8+QgmktHFaLgSgpY7KhTClQMK5MeMTuXqRvFelaQWVhKkTEklnJo5e6BmSQCcMBEDN0mi0zLTJSxTKSiu9ZWxbgGbm8I64aQTYkXEXk2maliyzsSywLgKIKnCrp3F4rvo4tg+kTpeZlJV+Waj4KgcuTsdx4qh2j9jvogBSQMUE/KNG1AmtZrv+qoeKExTp9nqj/bUPB4tupS2kf8Av/yJhbFLjJzawLDZFUTyKfD+8RE2cyRXuqboXT8okpE1j+I+cV612jZXzfzBg+SVJAIK2JaRtOwR+qiIfR1n7eelGV51fdAr44dY63WzEcPnE9qFYqKmkVUbo5DHxPuhaC35IYnwRJDXBARZg8tMxAUCoKLC6CFHMeqFU6NWPMU2beUTvJPiXj0d6T1PZVbClAJWpwWa5LJBPAKu83aPNpjSwd6XsJZe5FeoMdARzQ0Lgw+0GR9Jkvh2iHq1L4hiIkdXUn6TKYOQp+gBJPQB+kUn3X6F4K5L1PRXo4QBZiQgo21Eu9STjXfjweLgANxPjEBqfJuWKQLxOwk3jRRvAFy+GMTaSN48awrj0igmZ3NvzDlQyJHD+hxhKat6KzwMHu5GoyOYMEmnI/rjzjpMGis6T0csrJSQDnx3GBh3aZpvXVYjPeMjAQm2r5DqujB9DSkIUhUxBUKFSbzEgDC9Vh8o0mT6TwlKQmzAJAACe0AFMKCXlGRo1hUANhPn84UGtCvYT4mGZQndo1r2ScUp9PX7GszfSkT/APipff2qn/hrCCvSevKzy+ZmTD7mjLTrQfYT4wQ60K9geJjtzIRubAvjNTHpSmv+wlcr0z51eA/805r/ALCUeF5bb98ZadZlewPEwA1mPsDxjtzIdWweH8mtyfS1NTT6PKb76/i8HX6X5jFrOh/9xXuuxkn/AIl/0/P+kHRrGD/lnxHyiayons9gfyQ71k0qpSlTpir0xZfr8ABCPo3txTpBLn9oiYjqUFQ/eSIr+lLeZiyTQCgG6C6Ktxkz5U0YoWlXgoE+UHWPgafUzdqzqeSo91cja7UlloG4KHi7RL6nqaWR/rP+5ENa5jqQeXm3ziU1dwH+6r+ARkYpcVlprhJmdPAWni/uEV6fOFxVcj5NEpaZgJRyPuEV2cfq18omcuRXHEi7VPdVNzDmT/WNU1esolykpHqgDrmfExl2g7P2tqQMkgKPSvvjW9HpARBsC1KbS+hQPS3aQmRMcLfsiAoHZdSkp2hnRShzMYIY2b00zdlQvTKJTs+o5Wmp6CnG9GMvD2z8m/MXz6bq8jhHPHPAPDIsCDEvqxKKrQkAOo7KXa6Fq2Uu9CC5DbyIiBE7qTJUu2SUpSVgLStQwog3nJyALRTJ3WFxd9ep6dsSwnYAdSQAq6KCmDlm5boddqDQ44se9izgjGKzLnLTeXfUl1FVDQPgK0NMyIqumPSQpC5YSxnIWXyCkhrz7nSSOcKRkuQaWGXNGrIAatd/LIw3mJJSfaQcd4/tCtlmJWkKSXSpIKTvSoOPhBH2gfaDHmMIs+SAIjZtiE5iD3adDUfGBhoZhQSA+LfEe+OhFtXqhtKXRnmj/psyouGgd8Q12/QihdIcNi0Ti7Qpa5gZbLs4lpdJ74EsKxLIqgh6byzmFZEsgNfnEDBIlI2Td7M7OXdKSN9eZVTpgu7c4PeJ/wAOkuorJcYO4V+no/JtssIWq2gzb94sZS0i8mYwKpF164bRBpQNe4FlIs5kmYFgoJSUIWUKYLSpN8M15NLybzOH4lpS0zlKTMAXNSlQw7IsRUFLmpxTngC4MGTPmBV6/MIB7pkkuCaOboIwIwpg5BiFovn4OZFi0IuAKCQ0taVJ7M3lTiVXFhTU9TMMEqDVqvbLahfbJSEXbmyq4XrMlP6uyAyh+NQ9YQ5VaVBYJUskEFA7NQAALKGf2BeB9YnHERNUK9qvAgPIxLgnc9QONSxiOt/P4JInS9wiUpACXRdIAIqglIVUB7yQkkjN4bSJRIJagYE5VdvcfCJ6TNWUFJmKB2gfqTVJBCSMCml964qG8wE6YoyrpXspDB7OoYJuprhgRxfCLb1KgkeZUp3ePOCiDTe8ecFENoRfNmy6NtPaWSzTMb0pL80m6fNJiyaBTQffV/CkRQ9SLVesSEn1FzE+O3/NF/0GPqidxX7hGG47uRrzHm7xphDMrL+6YgrQr6tfh5xMKXVH3IgbaWl81eUCfQvBEtqXZHMxZGJCByAc/DwjRrOnZEVXVexXJMsNU7R5qr8YtyEswh3FoJZpWzHfTVbCykBRI2ARlRTv4/xGMcjWvTPNN5YvpIvS9n1qBfDAEEdYyWG9m7r9WV2jnH/VANHCOjhDQsDGneieSmXtFr8+9d+5KIHmpR/KIzERbtTbWsWiVMUyZcmUpVDQSwFINN6ll34QDOrgH2et817T+l0olGtAC/hGdCxKuTLwZR2+NS7eBhzPtq7VNRLxC1JvUIFx7yy+67R+HERb9YdDtOJA74I8RGXKTWpqKouie9GmlzMslw96Vs/hIvJ/mHSLDaJ10ngryLfOM59HdpMq1XMpiSnqg3h5XvGL1bjeB3lJT1S4+Ig3aXARy46yMRts67MVxjoj9JzL1xXtJB8o6F3koNHHaMJs6Ga6JQ2S7zVHhg7Zg5fMGDkbAooA9uojuqptOHduRKd8dLnkNtK5fRxRwwOGTDmwwYQpOmElZBW6mUfqBgCXDNtbRFRuMaT5lAJ0q67XBdLEi0KxxzAcsPKCVBJJlnH/AD8Kl3ar16UZswlpN7/MdmIEpOBBTkCAGLHmp4AFTms5wCnuIwxavFucdR1hppOBugsKducQzPShz30gJSw7bODP2yt4LhwxJaF76yAyp1CkdyW4LOaPheSDwYdSALDftzzEvDAM/EZxBIF8E7WyM2tCqsC3S8ccmgVTQ2GyygB2xVUhgWIYkKYvk3CAVPUWJE3Jm7NwGVvGG0r8x5QulcwID9pQZGUfavFjXErLcesQy8SpThtGCgQed3jzhOHFyEZd5l89Hs76qYN0wH8yG/ljUNFqaznipZ8GEZBqBaGVNTvCVDoSD/EI1lExrOB9gnqpRjGz8OWXzwHo644/PESnq2kf7cQ0+WZhlSx6yvLPyeJO1rY8pcJaEkXrQDlLlv8AiVQeTwv1L8k2XjRktzEyFY8ojtDSXHnEgqgVD+NcNmfPmYh6ZZRdSrqA8xAcd47CyxD7mOVYyqNN9L6dpRuKSe1TtEliOzXQA7sfxxmRhnZe57k7T316L+DnjhAPHQ0LAxdfR3IC9IWZBSBLmIKikEF1S0rF4j7ySWPOKVF19Fc5KdI2YnZrMQVHAlcs3EjcXfxgeVcLCY21LQ3CXqzKQVrSkBahjnTAPkIQ0rKvS0KzArzQflE+vLj8oiZyHC0n1SFdDsq+EZuSKGoTbdsohX9HtiV4BE5J/CosfKL7aphvKG5QV+ZLHzTFJ1qslCcygeKSx90Wex23tZUuZ7ckE8wxPnehdd2g81dM6XKK5aOF5PgqBgNEKeXyWr4R0DIbp0YIlJuAk1JznHLy8DALKWq17cZ5wArx/tDiVLJAZTN9lHLdSh6we0ApqVEkKIqlGFPs7n8c42eoEZXAf/TcsG7VW9nccTUQYJlqIH1QIzvKIYjcWcV5ilaUfiVjVVfuUqDkivWGy13TUrIJqHSMQNyaF28I4hCE4hKnHZE94F14MXokkABvLdHJQACoiVyKVmoNMqOzf3gy7RgL0z8yd5+xT9Yx1n0kUGl5mDi8G7rAtdbBPHHhE0yb1O7NLFxKYOxCJl3c14Y1YA1gyAggfseLSplGqejY8jAf9RIzmOoit9qbVGZjiMd3GFpOkiVis05VmPR29ncTFWmXTK3O7xhOFbV31Y4nHHHfCUMpaCjerJ3UyddtSR7SVDyvD+GNmnK2CNwQnwEYjqvS2SP9wedI2AWl73GZ8Iyttjxp+Q5gktzXx/AFvVVX3Ujxh/q3JotXtqYck097xA6ZtZC1Uz37hFs0MQmXLDeqPOp98Kwgy+SWhbtFy2ELE06w0s1tZGHn/SONv2O758eUaVcKQhzZiPpgSO0JF+s2r93uHDj8LsZqY070xy1XkKKiQZq7qT6oEtDtzp4RmTQbZU+z+pO0u5+y/gKI6BAgWhmhYCJzU60lFpQpIdSTfSD3LyHO0NzOXcNjEG0TGqct7XKDkOVAs2BQpxVxA8q4JegbC/6kb8UepkKvS0qBBFC4qKsXBzER86T9ax9YFJ64ebQ11Y0mF2KUyAkJTdABoyDcGX2fOHGlLVm1cceu6EZK42G7snH1KzrDZ70pjiCtPiH94MJ6lz71klgn9nMXLPIgkfxQ81itA2w2ICur8vtGK9qXa7qbQhqBUtYrm5B90KNPVDSdxLJoqa3aB2ZcdETZ7d9bNpiRmdxjoCWlG2f/2Q=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data:image/jpeg;base64,/9j/4AAQSkZJRgABAQAAAQABAAD/2wCEAAkGBhQSERUUExQVFBQWGBwYGBcYFxccFxwXGBYcGBgYHhgXHCYeFxwkGhgXHy8gIycpLCwsFx4xNTAqNSYrLCkBCQoKDgwOGg8PGiwkHyQqLCwsKS8sLCwsLCwsLCwvLCwsLCwvLCwsLCwsLCwsLCwsLCwpLCwsLCksLCwsKSwsLP/AABEIAO0A1QMBIgACEQEDEQH/xAAcAAAABwEBAAAAAAAAAAAAAAABAgMEBQYHAAj/xABMEAABAgMEBwQGBwYFAgUFAAABAhEAAyEEEjFBBQYiUWFxgRMykaEHQlKxwdEUI2JygpLwM6KywuHxJENjc9IVsxYXU4PiNDVEk6P/xAAZAQACAwEAAAAAAAAAAAAAAAADBAECBQD/xAAyEQACAgEBBQcDAwQDAAAAAAAAAQIRAyEEEiIxQRMyUWFxgfCRwdFCobEjM1JyFEPh/9oADAMBAAIRAxEAPwDP5tnvO6leA+cJz7GSRtcmAHugotKn9XwHyhU25XsoPSEeJG/wvmKWoESVuSdg4tvBiPsCdhG4ne2fIw4mW5R9RA5JhBJISBkImKaVMpNXK14DyaPrhyPwg9oH/cHv5w1FoJN5njploUWoKF4jdZY7TY2TT2a13cfhFfeJy1LK6EAcoV0Fo6zqnJRaAsS1EAqQpil8y4IIweCwe7HUUz4pTlaK88KIS/IGp4RtivQnYse0n/mR/wAYLP8ARFYym4Fzk8XTjv7tesWeZCaiZtoLRyVSwpRJK1FheugMWx30PhwiVGj5GQUat3j7d16HmYitJWCZYp8yzFRNw7JwdJqlWGYY8C8Im0LzUr839IWnCUndmnircROS7DZywZTls1Zlt++OTY7PSiw/E7n9rd+qGIL6Qd6vzH5QYWhXtK8T8or2Uv8AJhSS0zZpKJSlJCnugjaLVapD8fEGINBx5/AQ8XPUQzkjMP8AMQ1KGB/WUFxpxVNlWtbI2dj0HuhMQraO90HuhOGlyMufeZ0dHQLRJUAwID0zy+Uc0cRHEpgQBhZSHD5+/wDrBCmOOaCwYRwTBgI46goVHQJEBHEUS09K0rCbqySaABJerZdY612abLTeXLmJTvKA3jEzZZYE5AZqscK47ucOtYpV4YqICmLqJDFwAE4DPf0eEe1qSjRqOMquypJtycyfAfOHEtZWHSlahvEskeUWbSGik9iLiA11y0tW+lQLoo7kl6CCy5R+jSQCoAEjZS5pcOGQ2SXwdnxiO3TVpdSlTV2/n1KsbcN5/KfnAfT0+1+6fnAW6xKVMUEpcpS6gG3gdS5AYb4STomYZZXdIbIggkZkOGIGdYaSjVi8s2ROvyLfT07/AN0/ODC3J9r90/OIwpbEQAi24in/ACZroeodETiuzSFv3paFPzlgmBEljuqN3w6RU/RxrdImWCWmZMuzLOLikklykOEKAFSClhzBi0We1ypxK5agsEdQ7UbEQs1T1KK+Zkfpjl3bdLUPWlDAZpWofERT5doLOQp+CM41f0raqrnWZM1AJXIvEjEmWaqbiGBbnFS1f0dLXIlrmZjMgB8PafKLuSjENik1yKsJxPqrP4D8IMpZAcpmAcUGNBRoWyZlH5//AJQSfoiyhJLigyNSODLgLzx8A+9LxM+Tbk4Ofy/1hWYrHgSPCGM5IemD8d8SEwd/7xhlpI7FOUrTIy1d7oPdCUK2k7XQe6EyYKuQlPvP1OeOeCEwMSD3g7x0EBgwVHHJgiDlfWCPHRxaw4UOMGvDd4n5dITgUiIolMVTNORblHQWOjqJtltsjdum7g/DKmUO9JBLHF7/ANoCpPQ4jcamjQhYENNDF6GvUcfKFbaaMantAe6QMTz3nNzXIRlS76NZLRDy1K2WvAHshR1ORt7iAW4giCWRV2zofO8GcBzdFCCQV/dGLQpblIuMQt7qReBUEg4gEBQBLHccRCckH6PLAzcOA+ITwLD9PvD+lev2Ja0ZTrXbTLtJUCRXLHvO/MEA9IvUz/EybwpMSztvbZW24ih3jlGdaX/aq5xPar6bKZjY4kD2kE3lI4kVUPxCNKceBNGbvf1GvMl9G2WQVBE+SClPFTJcAk0NWJrwUk4Aw31q1auHYAEttjO6cLgzILhuLw90xJuK7dB+rUUucQzAA8Wcg5sSIkJd20STJUcCCnNwCHS4zS+OYumF1NpoK1epl19UtTpJSoZgkEdRD2VrNaUlxPmON5c+cP8AWTRKkEk94UXx3L64HjziumHotTVik04PQtUn0nW9KbvbBQ+0hKveIrq7YpQAJLAmmVTWmW7pDYwIi+6kD3mPNGSr0wBn4Rd9LaKkS7MVIlALJlh6k/tEijktupFQ1bmlNoQUljg+5xj4PF41kvGzFRUSy5ef+omENpk+1grNHZYp4ZOhmdAyEWOdNMtPadkWNaFsQHYHpFcm+vzMXfTSFKsE1ZUS0t8TmQMzxilTB3uaops03JNt9RqUUpNLw/JD2kbXQe6HmhNEG0zOzSWJBI5w0tPf8PdEtqbbOytaVXVKoQyQ5yypGhJtRtGU0nkp+IrN1BtqSfqSps0qT8SD5QrZvR1blhxJuj7S0DyBJ8o2rRul5cxClOUlFVpWkpUkNiQcRjUOKQ0TrYhZaTJnTWo7IQOgmLCj4Qp28/IN2EfMx62amLkBfak3xLVMASNnYFXUceQHWK0DG362pEyzzJgBSRJm0IqHQzRh8HwTc07AZ4KD0FAYEGCJMGg4NOw0CmCwZMcWQZo6AIjo4kuliWo2jbDHhhiN9YWtqyWqLvaMzNgrHDnmcBDfRSWnDgB0cinKHVrmBQQwAHaB2wd/M7z5loyJd82VyHekJhqltkoBwo4DiuZcCmDDfDdBH0eU+THu3izJrQUxAemIhfSSaktW4wLH2Xx7Pdlf6QjIDyZQdsDgatdo4NMeOEBj3V86Ey6lE0ufrVc4ay5pSQQWILgjEEF3hzpZLTVDcW8IaRtx7qMPLe+/U0TVrTKZqLi2uqd05JmEEONwL3hxeCLkKsk0J9RwUHgMug8UngIo9htplKcYGihvHwOYMX+XbhaJISp1EMQsY/ZUOO8cDCWWG4/IaxT3tSS0vY0z5YmIDkAuDmMCk+7oDGZaW0cZS6PdNUn3g7iMxF70PpBUlfZr7pxxoevAeFMoV1i0CmYkqAcGp+ChxHmIrjnuPyLThaozF4FJhe22My1XTDcRoJ2rQjJOLpkhoSs9PX3GNA1mT/hG3rlD/wDomKBoH9ujr/CY0DWVP+FH+5K/jEZu1/3oGnsv9iYvpT/7bOH+kB+8mKPMwVzVF10uptHTQaEyxT8SYpcwUV+L4wPY+6/9n9hua436L7kNau/4e6JHVOydra5aHAcnHCgKmPAtDC2Db8PdCmh7cZFolzB6qgTywPk8ajtx08DHdLLr4mxaH0CLOFgLUp0hNS7XlFTZQ9tGpEucmWUm4UKvvVwohjUNeGYD4wiq1pKwCtaUKZRCRjTEEJPCLFZ5gui6XDZ4xlqXU0XHoR+sFiAs8xIJLSluczsM8edo9BaftTSJ9W+rUOgQSY8+tSG9l1tiG080gQYUaExC0vCHBeIUJhQJaOg4MVsIFMdBhHRJxbtG2pPbkuAGTiR74VnWgKKSFOO0SKkZHcAGDM36euywN/nAl+PjCLwres11J0Xa2FJStQVW6zOKhh1YV3VJxhhKQDLlihZNQ6XwT7R9zmK2mTx8h8oOLMM3/d+UCWDdVWXdvodZ5cpdpWmepKU1N5TCtGD5UvGJQ6FsOU6V/wDsHzhiLMkZn935QKpTDE+Xygsk29JNAliq7SfsNtN6Ks6LnZTUEF3ZYVgzZ0gmiLaJJbtAUnJ6OQx6EU/RhwJR/QHygOzy/wCPygifDut2V7DW0kvb/wBLJpGbJMoTRNSJl0kAqDlnLXScQqvOO0Lp0A9lNUGNULcMQfVJy+BpueuCUN/8PyjlIHtHy+UD7NVR3YPxO0uuSpxfSoly71CgTngQdz5xWlBqRYkyR+gn5QYyv0yflBoS3dAU9lc+pF6DtF20IU91ia/hMXbTtuTMkOmalZEyW91Tn9oKsDFZXJ4D8qflBuyPD8qflAskFkkpeAXFiljg4eJZtO2mWqyTQJqVKCRS8Crvpyd4q004/ig3Ycvyp+UEIYti4JeIxY1jVJhZXdsibWNvoPdCBFYdW47fQRJ6u6tKtSiSbspDXlZmvdTk7V4Acobc1CO9LkZM4OU3Fc7LFqNrNLAEu0KLoohVe7upu4xdbRregbMpK1n7pA6qUwEDq5qglCBc2KPs7PicVHn5RKWjVhC3Kip8akmvWMuUlKVpDsdFUmVbS9oULJOWvFUtY4VQfH9box4iNl1i1cmCWuWhTpmJKQ+RIp0PxjIJ8kpUUqBCkkgg5EYiHNlapoV2qNU+gi0GQYF44Q4KIODBkwDwLxFBQyZZOEdD3RaCbzcPjHRJw7s+jVzFkJWLoS5JSCdzMMT1gh0eszEoSsF1XXKAMHctVxQxLaEA2qYo/m3wEhhNkl3JWX2grFJ3c4ReRqTRqLHotXr5sj9I2DsQ4mJWoEum4nInN+HmIN/0uaEBSlyE3g4SRU57uI8YkNPpDLcVy6P9o1qTgIWnzPq0pCQSqWkOxLClcGFcHz3mKrJJxRPZ6vX9yrqnzgSm4kkYsmkJK0mvAhP5YmVB5eJG0zjGiEsMDEHbpZvNnV/zHOGYNS6Cubfhykwx0qrcj8sci3rUWCUk7ghz4QiiS+8+7xixaH1ZmTRXYQchR+eZ6xM3CKtg4PLLqRslRfbCPuJSCs/BPWvCHGkbNMly0zewSlBJFQScM/PANFi+nWOxC6kCdNzCGNdxXgOQhKZpW3WoG59TLAohA2juDteJ8IBvtu6089A1yqkyt2GzTZtUolgOzlNHOA93jCYlrMxMtAlrKjdDCj9cuMT2hkrFmUV375mUvXjUKSBjXGlN0N9D2cIt0oOFNVwCATdVg+VQH4Rzyd7yLqDcY6vUbW3RKpQLrkFYxQAXhvY7JMmAqZCEAkXiCzgElgOAMS2nGVeYFLOSDdvPTcssKircIWskgLsQDOyjRlGrqHqgkd534RVZWoJvqX7O5NLoV6aShd03FBwHAObcdxhwKOB9pvEwTSEsBSQAA5SaO1WbGppmcS8TGrWr67ZaBKRRyp1NRKQouf1mYM3pZGPRuyvTbDMXfWlClIQBeU1AG3/CNK1XsHYolS1UfaVvJYKP7yqcEiLNrvoVFl0UqVKQAlIY4XiSlio7yak9IhRKKZ10VGDuGqTS8WHi0JbTlcko0Rgirc11LxLtaKAZUbhB7RaUJSSVgBuGQ/pFKtk/sklc8qQtRaVKQsXzuUbrgufV3O5yD1drCpe0m/g4BavtA5M/ItFG2k2ivZLQdWnTMuaiYiWSVoTeKFJKXGJIeMf1zsgE1M0YTB5hmPMpKfAxp8mWmdNM7tLsxH1YIwUCTVY3U/s0VD0gyU9jTvJnVyobwIY1xaJwZEsqrroWzYqxyT9SgISSQAHJyEWzRXoxtc5V0hMpRSVMt3YNi1BiMTnE56JdWRMnS5q7neUpN4XnTLDEMzB1Ldz7MbBpGXdnyVmYEJJukMauCEggUa8RU4ENnDmXO13ejoRhiX6uqswbS3owtUgObq29l4qk2WUllBiMo9U6QsiFipS5dmLHpvjKtfdTwoFQDKGCvgWxHGKx2hxlU+XiWUFJaczP9BB7/T4wEBo1JQVpIYhgR4x0OgiW0UXKmPqfzjPrBpp+tk1J2w7kEuzNiW6mEtEDbVk6D02k8TBSgX5RFNpIbKhGe/eMi9awg1xM2E+FDrTadlZITmQdlxQDEVEDeBTKxOylsGwGNHdoS01MUQsOLqcmDnCru+e6vHGEUTgESyxJCRhuYVJcNVorGPCiW1vP51EpcxpZO6Y2WcoAipEM5NnTMnXVFhj8cssYWkTD2Si7bY80B8xEfagbymzZ+Xyf4QxFasVyPRP51LBM0nZZAaWkzpgwZggdcT0hulVptdFLKJWaU0R139Yh5UxMupTePHDy/pCsy1T5qFEAploDnIByw5nlXHjE9n4fVg3Nfq+iJgKstmGF9XT+7ch1EIaQ1mnzUshpUtu6KAjiA74HvExG2mUUKZgQQDzB/WML2iyky0KGQD13jFs6A8s4hRSpvUs03aWldCU0TPWbKu+pzeIDkkhgnAVoHBYDdHaLkBFsktvHq3d4wNR1jtFyv8PPVTvMXbu3Uk408aYboJo9Y+lSGYBwzNvPskjzgD/XXn/AzFVu381HGnSHmAFIOY9YukVJeopupBtHrH0OY9QF8MHG+mcNdYpiguYHDEYOXNEigwxGPOHGiVPZZoFTeDdbtXcNzitf04+qLXxyXqQekJgKkMCGuiubHHARuPon1e7CzdsrvztrkhzdHxPMRlGrur5tltkSq9mGUthghBc1fMsHPtR6Ns6AhASAAkAABzQCm5oZ0dIQzTauPiVT0li9YJwxISS74bJw6sOsU6ySvpElYFVqZaD97fXDaEXfW9AVImAuaeGT/aABMZNqhpQCQReabKNxSXLqlg0IDUus2OQhd97efJffQJik1FKPPp7U/wAgaUmCXPSAszVolss4pCj3koO5JLPnWEJWmJrEhykE13NjCVqtINqvlxVZN1n7pwJzpA/9XQpHYjtQhZ2heRvwe67cHi04rklYacmpW34E7q9L7ZE2aoOlrrFTPma5Ys+NTERrhbCuzFS+8qZgMMT8Eww0ZaFmYUIJCVBmflU8c3guvC0JXLkIU9xIvl/WIZuBxpxikcdZkvf0SOyZE8Ll7Gp6ioVZ5SUShfWmQgFDAbayVqJUSGY3hxd8hFk0ro6YJZWqZeN4KqGCE+tgaUeuNBuhhqPPKlznUClNygAd7gD8i1ORix6USVSVgAHZ6D50eBbm9Fyb8QEp7uRJeQ0OrkshJCppar9qS74E72yaILSGglS0EX1TRxCQW5JAi3Wa92aL1wKuhwMAWqBweGmkkOncd+I8YtPHGrSAxySumzDdKaDBmqYt8Rl4VjotulLOO1U4AOY+MdFoZ2o0HeKMnZn+jZRCj3qyzUu7un5QhIXtIFO+Dk+IGDCLdo/XFKEgdjQDAFsBubGHX/i+QpnlKD1BpRm3jiIrLLNN8H7jOnKyraUSrbck/VpybEA14xHy1/suAGRPs+HOLfardZ5ywpZNGwQlyBVnvmnACHcsWJRqhDCn7MDzTEdvurWLLbi6Mz1M3ZWKd564d0QytEx3wqU1wYbfgKjwi5aW0roxBUlMgzFPW6VAPzJ90U/StrlrLy5XZjisqPnSHMM3PXda9RPO1XNDnSc6XckpQwCXelXJqS2OXhE3pYiVYjLCFKUu6tS6AABgzGp2rw4XeNIexgKCFKa7K2yThiyR1WpI5Puh3b7aZkiaSXoAMtkEABsqZRaXNev3JwpuMten2AtZHZitWBZ5eLAZG+ab4W0Ys9kHJAutwYsGqk9aiG65gMsJKj3Xa8dwyeudGyeFLEHkpFHamL4scIE+7XmMLve34HegS8ieBvSc80D2a5ZQ1lJKbXLcvtD2vab1lEwpoR+xnimCcaDuqHSGctY7eWQQdsYUHeGWXKKpcU/nQt+mPzqPNZHvr3Ecd3NvJ47QpJkzUgEkqSwAvE0TQBi53QlrQgXzSrCrKzfN2BpF29D+rK1f4haWlkjs3zISxVXIVY747/qXsDyT3MjvzLn6OdTzZpF6YAJsyqgGoPVQ/CpLZmLlORk/nAyEMMD4vBJuf6/tBlGkZkpOUrK3p4uhYO6hAzFQ4jzlPnmTaFlOSjQ5gl2LNQjdvEektMHZVjgX34e/OPO2tkkC0EpJUFPXJ0qUkgcAwgWB/wBRp9UHlfZWujJWVpeRO2lG5MLveIGTd7BXVjDqToOWAJhnyWBfvpvGgOBNMfKKQDACDPZ/8XRH/K3u/G/2LZatLyJAIlbayMXdvxBgz5JxasVoTCuY6i5UqpOJcwiYUs3fT94e+CwxqCA5MrnpyXgei9RphItBup/aMClnOyHf4cDFtly8M+eEVDUaUoJnMlKCZygk4vQAk1ozXeQ4xcrOgJDPeO8wjjWiC53xsMpVO95UiJ0kkgE+afiImVPvPhEbpIKY0CuQZX9YvkjoDg9SjaUkpWoXhhmM46FrbLBU6CRvHGBjNbZpJaFHss6UE0FpoBgpPxTDgWiVmqenDvCWcX+xjTzg9gtSbv7VAph2at33oVmWwH/MlHose54vJ68vn0GPcbq+jnGbjvly/eG3RyrDZ8e1QG3yi/gF/CHdqTLCElC5UxZO04mhKRk2yLx4kjlDHSmk5EiU6wlcw91CHYjMqKhsjxJ3ZwaOGb5fb8AHnj4/sUvS1mkS1qCJpml/VQyQ+TqMRU6ZkwEXPU3RFmnX50wLWQtroSLgdLvXvF8jQDIvSbOihKC5vaTpqUJUspVKkAMlJOIBIoMhGgpbuj1EJ8RRLWblmko9aYe1V90XkSh/3FfjTuhTtPqJo4fzCENL6WVPUFKAAeiRkGAAfOgA6QtI0bPXLUpEtRQQfVJcA5HOJlyVhsLpS9PsOhaR2QHDhiRzc0gtikLXLShCSp3CmcMAvEkYDDzh2jRvZoT9KV2bAESgD2jEUKg5CDwIvcBiFU6wlCCmzpuI2qlNXdnoumP2jAmvDxDb7f0E7FKEtM5Ci6rib24d6m/x8Iiiv61CsHUN/tcQDnC+jZK5kyYhAUtagAAKk7R+cXjVb0STDNQu1NcFezS5JOIBIw6R2kW76/giU6ivnUYWHVBdvnD1ZKBtrpv7qftN4RtGibOlCEoSGSgBIAZgAGAx3QrYNGIlpAQAkDIDDoMIfGX+v64iKwg9LFc2bfk2CV+WTV8IYz7TiRiMRw38RHWqYRnX1TmDmkxBW20HEY49MxFsk6BQhYTS1qDXnoc9xjFddJV6VLmXgq7NmoNO7eZYHko/ijUNLWvZIcMoOOYxjMtZbR/hFJIFbQbuSgwJLgCpDtyUmFsLvImNSS7Jop8BACBMaxnHQeznaS+8e+CGDSzUOHrh8IhknpbUKUBJmkJUAZ8wufWDgAjgWboYn5+k0oN2qleynHq0VXUifMVZLqiQsTVpVhs1CilLEuBeCR1i32WyBAZIbfvPNWZjPhdUhnLW+2xr9Nmn/JPx8yDEbpDS6kjbQtA+0Dd8cvGLEpA3DxMMLdK2TRaRvBvDwiZJpcykWr5FMtM5C1XiCDvBx65wMBbrEAqhKQc0DZPT1TwjoUdDqehlUjTtnCay5j8GH80DM05ZSG7KYM8sQ/2uJ8YirBo8TEKN66EkOWpXCr44w7k2GSKLJvXroBUQXCrpqAyWpiSC+NIeeON9fqd2rrWvoaCJVdwNYqXpFU02VuMpvBa/nBLTYxlaWUxb69/J3iU1I9Hy7f8AW2paxISSEsp1LOd0lwE0qrPDItON1qAlqhl6P7WhEuaFrSl1Ja8oDIufdFltNulLlzUpnSypUtaQL6fWQQM+MTcz0P6PH/rD/wBxP/HgfCE//J2wnOf+dH/CObTdnJxqrMl0FZ5a5w7SsqWCtZwBagHAXiMSIvNj1qsyUqWkzVqDpSUpICEvQIOCRx733cInl+hyw0ZU8uWotG9ie5lAzfRFZWCUzrUSmiR2iWGfsYB36xE6k7ZaGRRVDKXoazW+QSUXFNsml7m7V6vEJq36NZq7QZcwAy0EqcEbVQwANRxwwxzi2zNUbRZQBJecgYd0TOoJAVzDco7ROmJtmn3p8taAxxT0FXbfnC8ZSjp0DSakriy3aN0EizppKRLTndA8SRXrE8JAYZ+/xilWrX9JSQGrSrbv7+EWDV7Sfa2RK3BIvCn2DQflhmO6uQjJS5sk77EB6nuq38DAKmjkDQ8DCNoVeBbcFp+MNJ9rz9pL9U4+UdKZCjYXSU2hD1w/EKpPwitW21579r/lEnpW1bN7h5pLHyiqW+0ZcVDpjCeSetDeOGgZNnM5RQMnf7v6p1jKNbrSDO7NKSkSyrEklSlKcrLnFro/CI22wWXsLJMnKa8tL1LUIoOgc/2jBNOf/UTaBLLUCAXDpLFicagwfZYcRXPLg96GMdARwMaAgCDBpKAVJBLOQH3OWeE4d6Jf6RJYXj2iGG83xSsc+RKPSWoUs9lNGwbs5YF1qYEu2Jq77iItstA5xUfR8t5M10hLzlnZ9YEsCTkaEckiLilP6yhLAuFDG0f3GAqXwHlDCdNSksXQeOESRTwhjb0uDRxmk/DjF8i8AMSvWyxJUolKrhOLYHjHQ2nFQOwL6fMcDAwi2/AeXLmeekSVMAyq4BiH4gZ84m9D6nTJ+2vZQ9VHzrmeUO9G9hIKTMvTCU4AVUoerT1Q4cDg8XLVnQE3SB7Sf9TY0/5YLX29UkYJ3tTKuIclkbehKjUb6LqNtA6notDdkkosiS0yYO9NINUJVjdfvKFMg5LjRZUkJSAgBISLqUgMEpDABh8OQxMSCZYACUJCEpolIoAAKUwFPDGCCVnluD1z6Uc8BxMVFpT3hl2JO/HJicX9/mNwhQoUakk8B7+eQPAmHYkeHGmXlTHcKQa6GJNeLNl5cdwoIlFbI4ylZHczZ7m5YAZlzlBpNnJDjAZg0JGT5gF65l4k5ckKNOpFCze8+QgmktHFaLgSgpY7KhTClQMK5MeMTuXqRvFelaQWVhKkTEklnJo5e6BmSQCcMBEDN0mi0zLTJSxTKSiu9ZWxbgGbm8I64aQTYkXEXk2maliyzsSywLgKIKnCrp3F4rvo4tg+kTpeZlJV+Waj4KgcuTsdx4qh2j9jvogBSQMUE/KNG1AmtZrv+qoeKExTp9nqj/bUPB4tupS2kf8Av/yJhbFLjJzawLDZFUTyKfD+8RE2cyRXuqboXT8okpE1j+I+cV612jZXzfzBg+SVJAIK2JaRtOwR+qiIfR1n7eelGV51fdAr44dY63WzEcPnE9qFYqKmkVUbo5DHxPuhaC35IYnwRJDXBARZg8tMxAUCoKLC6CFHMeqFU6NWPMU2beUTvJPiXj0d6T1PZVbClAJWpwWa5LJBPAKu83aPNpjSwd6XsJZe5FeoMdARzQ0Lgw+0GR9Jkvh2iHq1L4hiIkdXUn6TKYOQp+gBJPQB+kUn3X6F4K5L1PRXo4QBZiQgo21Eu9STjXfjweLgANxPjEBqfJuWKQLxOwk3jRRvAFy+GMTaSN48awrj0igmZ3NvzDlQyJHD+hxhKat6KzwMHu5GoyOYMEmnI/rjzjpMGis6T0csrJSQDnx3GBh3aZpvXVYjPeMjAQm2r5DqujB9DSkIUhUxBUKFSbzEgDC9Vh8o0mT6TwlKQmzAJAACe0AFMKCXlGRo1hUANhPn84UGtCvYT4mGZQndo1r2ScUp9PX7GszfSkT/APipff2qn/hrCCvSevKzy+ZmTD7mjLTrQfYT4wQ60K9geJjtzIRubAvjNTHpSmv+wlcr0z51eA/805r/ALCUeF5bb98ZadZlewPEwA1mPsDxjtzIdWweH8mtyfS1NTT6PKb76/i8HX6X5jFrOh/9xXuuxkn/AIl/0/P+kHRrGD/lnxHyiayons9gfyQ71k0qpSlTpir0xZfr8ABCPo3txTpBLn9oiYjqUFQ/eSIr+lLeZiyTQCgG6C6Ktxkz5U0YoWlXgoE+UHWPgafUzdqzqeSo91cja7UlloG4KHi7RL6nqaWR/rP+5ENa5jqQeXm3ziU1dwH+6r+ARkYpcVlprhJmdPAWni/uEV6fOFxVcj5NEpaZgJRyPuEV2cfq18omcuRXHEi7VPdVNzDmT/WNU1esolykpHqgDrmfExl2g7P2tqQMkgKPSvvjW9HpARBsC1KbS+hQPS3aQmRMcLfsiAoHZdSkp2hnRShzMYIY2b00zdlQvTKJTs+o5Wmp6CnG9GMvD2z8m/MXz6bq8jhHPHPAPDIsCDEvqxKKrQkAOo7KXa6Fq2Uu9CC5DbyIiBE7qTJUu2SUpSVgLStQwog3nJyALRTJ3WFxd9ep6dsSwnYAdSQAq6KCmDlm5boddqDQ44se9izgjGKzLnLTeXfUl1FVDQPgK0NMyIqumPSQpC5YSxnIWXyCkhrz7nSSOcKRkuQaWGXNGrIAatd/LIw3mJJSfaQcd4/tCtlmJWkKSXSpIKTvSoOPhBH2gfaDHmMIs+SAIjZtiE5iD3adDUfGBhoZhQSA+LfEe+OhFtXqhtKXRnmj/psyouGgd8Q12/QihdIcNi0Ti7Qpa5gZbLs4lpdJ74EsKxLIqgh6byzmFZEsgNfnEDBIlI2Td7M7OXdKSN9eZVTpgu7c4PeJ/wAOkuorJcYO4V+no/JtssIWq2gzb94sZS0i8mYwKpF164bRBpQNe4FlIs5kmYFgoJSUIWUKYLSpN8M15NLybzOH4lpS0zlKTMAXNSlQw7IsRUFLmpxTngC4MGTPmBV6/MIB7pkkuCaOboIwIwpg5BiFovn4OZFi0IuAKCQ0taVJ7M3lTiVXFhTU9TMMEqDVqvbLahfbJSEXbmyq4XrMlP6uyAyh+NQ9YQ5VaVBYJUskEFA7NQAALKGf2BeB9YnHERNUK9qvAgPIxLgnc9QONSxiOt/P4JInS9wiUpACXRdIAIqglIVUB7yQkkjN4bSJRIJagYE5VdvcfCJ6TNWUFJmKB2gfqTVJBCSMCml964qG8wE6YoyrpXspDB7OoYJuprhgRxfCLb1KgkeZUp3ePOCiDTe8ecFENoRfNmy6NtPaWSzTMb0pL80m6fNJiyaBTQffV/CkRQ9SLVesSEn1FzE+O3/NF/0GPqidxX7hGG47uRrzHm7xphDMrL+6YgrQr6tfh5xMKXVH3IgbaWl81eUCfQvBEtqXZHMxZGJCByAc/DwjRrOnZEVXVexXJMsNU7R5qr8YtyEswh3FoJZpWzHfTVbCykBRI2ARlRTv4/xGMcjWvTPNN5YvpIvS9n1qBfDAEEdYyWG9m7r9WV2jnH/VANHCOjhDQsDGneieSmXtFr8+9d+5KIHmpR/KIzERbtTbWsWiVMUyZcmUpVDQSwFINN6ll34QDOrgH2et817T+l0olGtAC/hGdCxKuTLwZR2+NS7eBhzPtq7VNRLxC1JvUIFx7yy+67R+HERb9YdDtOJA74I8RGXKTWpqKouie9GmlzMslw96Vs/hIvJ/mHSLDaJ10ngryLfOM59HdpMq1XMpiSnqg3h5XvGL1bjeB3lJT1S4+Ig3aXARy46yMRts67MVxjoj9JzL1xXtJB8o6F3koNHHaMJs6Ga6JQ2S7zVHhg7Zg5fMGDkbAooA9uojuqptOHduRKd8dLnkNtK5fRxRwwOGTDmwwYQpOmElZBW6mUfqBgCXDNtbRFRuMaT5lAJ0q67XBdLEi0KxxzAcsPKCVBJJlnH/AD8Kl3ar16UZswlpN7/MdmIEpOBBTkCAGLHmp4AFTms5wCnuIwxavFucdR1hppOBugsKducQzPShz30gJSw7bODP2yt4LhwxJaF76yAyp1CkdyW4LOaPheSDwYdSALDftzzEvDAM/EZxBIF8E7WyM2tCqsC3S8ccmgVTQ2GyygB2xVUhgWIYkKYvk3CAVPUWJE3Jm7NwGVvGG0r8x5QulcwID9pQZGUfavFjXErLcesQy8SpThtGCgQed3jzhOHFyEZd5l89Hs76qYN0wH8yG/ljUNFqaznipZ8GEZBqBaGVNTvCVDoSD/EI1lExrOB9gnqpRjGz8OWXzwHo644/PESnq2kf7cQ0+WZhlSx6yvLPyeJO1rY8pcJaEkXrQDlLlv8AiVQeTwv1L8k2XjRktzEyFY8ojtDSXHnEgqgVD+NcNmfPmYh6ZZRdSrqA8xAcd47CyxD7mOVYyqNN9L6dpRuKSe1TtEliOzXQA7sfxxmRhnZe57k7T316L+DnjhAPHQ0LAxdfR3IC9IWZBSBLmIKikEF1S0rF4j7ySWPOKVF19Fc5KdI2YnZrMQVHAlcs3EjcXfxgeVcLCY21LQ3CXqzKQVrSkBahjnTAPkIQ0rKvS0KzArzQflE+vLj8oiZyHC0n1SFdDsq+EZuSKGoTbdsohX9HtiV4BE5J/CosfKL7aphvKG5QV+ZLHzTFJ1qslCcygeKSx90Wex23tZUuZ7ckE8wxPnehdd2g81dM6XKK5aOF5PgqBgNEKeXyWr4R0DIbp0YIlJuAk1JznHLy8DALKWq17cZ5wArx/tDiVLJAZTN9lHLdSh6we0ApqVEkKIqlGFPs7n8c42eoEZXAf/TcsG7VW9nccTUQYJlqIH1QIzvKIYjcWcV5ilaUfiVjVVfuUqDkivWGy13TUrIJqHSMQNyaF28I4hCE4hKnHZE94F14MXokkABvLdHJQACoiVyKVmoNMqOzf3gy7RgL0z8yd5+xT9Yx1n0kUGl5mDi8G7rAtdbBPHHhE0yb1O7NLFxKYOxCJl3c14Y1YA1gyAggfseLSplGqejY8jAf9RIzmOoit9qbVGZjiMd3GFpOkiVis05VmPR29ncTFWmXTK3O7xhOFbV31Y4nHHHfCUMpaCjerJ3UyddtSR7SVDyvD+GNmnK2CNwQnwEYjqvS2SP9wedI2AWl73GZ8Iyttjxp+Q5gktzXx/AFvVVX3Ujxh/q3JotXtqYck097xA6ZtZC1Uz37hFs0MQmXLDeqPOp98Kwgy+SWhbtFy2ELE06w0s1tZGHn/SONv2O758eUaVcKQhzZiPpgSO0JF+s2r93uHDj8LsZqY070xy1XkKKiQZq7qT6oEtDtzp4RmTQbZU+z+pO0u5+y/gKI6BAgWhmhYCJzU60lFpQpIdSTfSD3LyHO0NzOXcNjEG0TGqct7XKDkOVAs2BQpxVxA8q4JegbC/6kb8UepkKvS0qBBFC4qKsXBzER86T9ax9YFJ64ebQ11Y0mF2KUyAkJTdABoyDcGX2fOHGlLVm1cceu6EZK42G7snH1KzrDZ70pjiCtPiH94MJ6lz71klgn9nMXLPIgkfxQ81itA2w2ICur8vtGK9qXa7qbQhqBUtYrm5B90KNPVDSdxLJoqa3aB2ZcdETZ7d9bNpiRmdxjoCWlG2f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1081088"/>
            <a:ext cx="2028825" cy="22574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http://t2.gstatic.com/images?q=tbn:ANd9GcTycasb00JyHIUp2Nr2UfdBLVNIsdUt8Q3gfT6QrgulrpUuu2c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219200"/>
            <a:ext cx="4343400" cy="5257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2056" name="Picture 8" descr="http://t2.gstatic.com/images?q=tbn:ANd9GcShK8XaZSZ_PLuY34vE8V75nfR5-ZMYKGuhLw5MMP6QVsaDbjoI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4114799"/>
            <a:ext cx="2895600" cy="2402575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147</Words>
  <Application>Microsoft Office PowerPoint</Application>
  <PresentationFormat>On-screen Show (4:3)</PresentationFormat>
  <Paragraphs>46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The Spiritual Conquest</vt:lpstr>
      <vt:lpstr>Evangelization</vt:lpstr>
      <vt:lpstr>Financial Support</vt:lpstr>
      <vt:lpstr>Changes in Daily Life</vt:lpstr>
      <vt:lpstr>Santidade</vt:lpstr>
      <vt:lpstr>PowerPoint Presentation</vt:lpstr>
      <vt:lpstr>Convents</vt:lpstr>
      <vt:lpstr>Santa Clara, Cuzco</vt:lpstr>
      <vt:lpstr>Sor Juana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Spiritual Conquest</dc:title>
  <dc:creator>sabrina</dc:creator>
  <cp:lastModifiedBy>Sabrina Sanchez</cp:lastModifiedBy>
  <cp:revision>7</cp:revision>
  <dcterms:created xsi:type="dcterms:W3CDTF">2006-08-16T00:00:00Z</dcterms:created>
  <dcterms:modified xsi:type="dcterms:W3CDTF">2014-08-26T03:11:11Z</dcterms:modified>
</cp:coreProperties>
</file>