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1B708-77FE-473E-B8CA-55F2E319A4DF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6DB06-88C1-4C72-915E-389DE9BBD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41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97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6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24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83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86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57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60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69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6DB06-88C1-4C72-915E-389DE9BBD6D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25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18th%20century%20casta%20paintings&amp;source=images&amp;cd=&amp;cad=rja&amp;docid=5VBiGe6ENNFcHM&amp;tbnid=s0mezUGPbxsCEM:&amp;ved=0CAUQjRw&amp;url=http://bjws.blogspot.com/2011/09/18th-century-latin-american-family.html&amp;ei=wh0iUoD3AouOigLA6oC4Bw&amp;psig=AFQjCNFwc_Qn509g8WQB0mrosfpb1v6Q7Q&amp;ust=137805392899314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18th%20century%20casta%20paintings&amp;source=images&amp;cd=&amp;docid=yvWw7II7LnjXWM&amp;tbnid=FmLhyLqF1JGYvM:&amp;ved=0CAUQjRw&amp;url=http://glasstire.com/2013/05/24/exploring-latino-identities-dr-rex-koontz/&amp;ei=6h0iUvOYCsP5iwLo_ICQCw&amp;psig=AFQjCNFwc_Qn509g8WQB0mrosfpb1v6Q7Q&amp;ust=137805392899314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18th%20century%20casta%20paintings&amp;source=images&amp;cd=&amp;cad=rja&amp;docid=_E8Qc5FCgjH-TM&amp;tbnid=AKynDOPO5aSgyM:&amp;ved=0CAUQjRw&amp;url=http://faculty.smu.edu/bakewell/BAKEWELL/thinksheets/castas.html&amp;ei=Wx4iUoSmF-SCjALI84CABg&amp;psig=AFQjCNFwc_Qn509g8WQB0mrosfpb1v6Q7Q&amp;ust=137805392899314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18th%20century%20casta%20paintings&amp;source=images&amp;cd=&amp;cad=rja&amp;docid=CfUbvOA160YYOM&amp;tbnid=q_f2_8eZ8PZrZM:&amp;ved=0CAUQjRw&amp;url=http://www.studyblue.com/notes/note/n/topics-10-/deck/2248587&amp;ei=hh4iUvayG-KsjAKmpIDADQ&amp;psig=AFQjCNFwc_Qn509g8WQB0mrosfpb1v6Q7Q&amp;ust=137805392899314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18th%20century%20casta%20paintings&amp;source=images&amp;cd=&amp;docid=UX1NhKS9AKO55M&amp;tbnid=N1GGG9fahZHiAM:&amp;ved=0CAUQjRw&amp;url=http://solaceames.tumblr.com/post/54427948924&amp;ei=Sx8iUsf3OISLjAK3x4E4&amp;psig=AFQjCNFwc_Qn509g8WQB0mrosfpb1v6Q7Q&amp;ust=137805392899314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esteban%20slave%20explorer&amp;source=images&amp;cd=&amp;cad=rja&amp;docid=yfW8DWttv3yg6M&amp;tbnid=OACRyMztoI3EqM:&amp;ved=0CAUQjRw&amp;url=http://www.enchantedlearning.com/explorers/page/e/estevanico.shtml&amp;ei=UBwiUsPLDOSRiQLelYHACg&amp;bvm=bv.51495398,d.cGE&amp;psig=AFQjCNFWKn124J2N6b7tVy6iRJFIuiIxBQ&amp;ust=137805350729151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images.google.com/url?sa=i&amp;rct=j&amp;q=esteban%20slave%20explorer&amp;source=images&amp;cd=&amp;cad=rja&amp;docid=olndqrleKa7uAM&amp;tbnid=myV9ipmUewAFOM:&amp;ved=0CAUQjRw&amp;url=http://www.tbhpp.org/estevanico.html&amp;ei=hhwiUt6jEaKuiQK7n4CoDA&amp;bvm=bv.51495398,d.cGE&amp;psig=AFQjCNFWKn124J2N6b7tVy6iRJFIuiIxBQ&amp;ust=1378053507291515" TargetMode="Externa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95400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Race, </a:t>
            </a:r>
            <a:r>
              <a:rPr lang="en-US" b="1" dirty="0" err="1" smtClean="0">
                <a:solidFill>
                  <a:schemeClr val="bg1"/>
                </a:solidFill>
              </a:rPr>
              <a:t>Castas</a:t>
            </a:r>
            <a:r>
              <a:rPr lang="en-US" b="1" dirty="0" smtClean="0">
                <a:solidFill>
                  <a:schemeClr val="bg1"/>
                </a:solidFill>
              </a:rPr>
              <a:t>, &amp; Honor in Colonial Society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482" name="Picture 2" descr="http://3.bp.blogspot.com/-gvUUOipEhZ8/ToUwP5zgzTI/AAAAAAAAuW0/QzRm5nFuPnk/s400/Jose%2BJoaquin%2BMangon%2B%255BMexican%255D%252C%2BCastizo%2B%253D%2BSpanish%2B%252B%2BMestizo%2Bc%2B177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524000"/>
            <a:ext cx="7848600" cy="4953000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Social Hierarchy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Gente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decente</a:t>
            </a:r>
            <a:r>
              <a:rPr lang="en-US" b="1" dirty="0" smtClean="0">
                <a:solidFill>
                  <a:schemeClr val="bg1"/>
                </a:solidFill>
              </a:rPr>
              <a:t> vs. </a:t>
            </a:r>
            <a:r>
              <a:rPr lang="en-US" b="1" dirty="0" err="1" smtClean="0">
                <a:solidFill>
                  <a:schemeClr val="bg1"/>
                </a:solidFill>
              </a:rPr>
              <a:t>gente</a:t>
            </a:r>
            <a:r>
              <a:rPr lang="en-US" b="1" dirty="0" smtClean="0">
                <a:solidFill>
                  <a:schemeClr val="bg1"/>
                </a:solidFill>
              </a:rPr>
              <a:t> de pueblo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Pardos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</a:rPr>
              <a:t>castas</a:t>
            </a:r>
            <a:r>
              <a:rPr lang="en-US" b="1" dirty="0" smtClean="0">
                <a:solidFill>
                  <a:schemeClr val="bg1"/>
                </a:solidFill>
              </a:rPr>
              <a:t>, color </a:t>
            </a:r>
            <a:r>
              <a:rPr lang="en-US" b="1" dirty="0" err="1" smtClean="0">
                <a:solidFill>
                  <a:schemeClr val="bg1"/>
                </a:solidFill>
              </a:rPr>
              <a:t>quebrado</a:t>
            </a:r>
            <a:r>
              <a:rPr lang="en-US" b="1" dirty="0" smtClean="0">
                <a:solidFill>
                  <a:schemeClr val="bg1"/>
                </a:solidFill>
              </a:rPr>
              <a:t>, lobos, coyotes, </a:t>
            </a:r>
            <a:r>
              <a:rPr lang="en-US" b="1" dirty="0" err="1" smtClean="0">
                <a:solidFill>
                  <a:schemeClr val="bg1"/>
                </a:solidFill>
              </a:rPr>
              <a:t>cabras</a:t>
            </a:r>
            <a:r>
              <a:rPr lang="en-US" b="1" dirty="0" smtClean="0">
                <a:solidFill>
                  <a:schemeClr val="bg1"/>
                </a:solidFill>
              </a:rPr>
              <a:t> &amp; more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434" name="Picture 2" descr="http://glasstire.com/wp-content/uploads/2013/05/yhiAIgHZBkdJhkt0d3GwyjKOj_313QPkLkD5zptJSmCACrY-ebCwifvluX-1Wvhx25zRbLQuIlm0Tc8O5QV5ToaK8x8aUMuTv8gYWiIaHKAMLJDxTq6toNP8IA-526x62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1586552"/>
            <a:ext cx="4410359" cy="4953001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Peninsulares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723" y="1265237"/>
            <a:ext cx="3733800" cy="5059363"/>
          </a:xfrm>
        </p:spPr>
        <p:txBody>
          <a:bodyPr/>
          <a:lstStyle/>
          <a:p>
            <a:r>
              <a:rPr lang="en-US" b="1" dirty="0" smtClean="0"/>
              <a:t>White Spaniards born in Iberian peninsula</a:t>
            </a:r>
          </a:p>
          <a:p>
            <a:r>
              <a:rPr lang="en-US" b="1" dirty="0" smtClean="0"/>
              <a:t>Overwhelmingly male</a:t>
            </a:r>
          </a:p>
          <a:p>
            <a:r>
              <a:rPr lang="en-US" b="1" dirty="0" smtClean="0"/>
              <a:t>2 % of major cities</a:t>
            </a:r>
          </a:p>
          <a:p>
            <a:r>
              <a:rPr lang="en-US" b="1" dirty="0" smtClean="0"/>
              <a:t>Claimed </a:t>
            </a:r>
            <a:r>
              <a:rPr lang="en-US" b="1" i="1" dirty="0" err="1" smtClean="0"/>
              <a:t>limpieza</a:t>
            </a:r>
            <a:r>
              <a:rPr lang="en-US" b="1" i="1" dirty="0" smtClean="0"/>
              <a:t> de </a:t>
            </a:r>
            <a:r>
              <a:rPr lang="en-US" b="1" i="1" dirty="0" err="1" smtClean="0"/>
              <a:t>sangre</a:t>
            </a:r>
            <a:endParaRPr lang="en-US" b="1" i="1" dirty="0" smtClean="0"/>
          </a:p>
          <a:p>
            <a:endParaRPr lang="en-US" dirty="0"/>
          </a:p>
        </p:txBody>
      </p:sp>
      <p:pic>
        <p:nvPicPr>
          <p:cNvPr id="16388" name="Picture 4" descr="http://faculty.smu.edu/bakewell/BAKEWELL/images/mestiza-cast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1" y="1143000"/>
            <a:ext cx="4419600" cy="5181600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197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 smtClean="0"/>
              <a:t>Criollos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29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Born in the Indies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Claimed </a:t>
            </a:r>
            <a:r>
              <a:rPr lang="en-US" b="1" i="1" dirty="0" err="1" smtClean="0">
                <a:solidFill>
                  <a:schemeClr val="bg1"/>
                </a:solidFill>
              </a:rPr>
              <a:t>limpieza</a:t>
            </a:r>
            <a:r>
              <a:rPr lang="en-US" b="1" i="1" dirty="0" smtClean="0">
                <a:solidFill>
                  <a:schemeClr val="bg1"/>
                </a:solidFill>
              </a:rPr>
              <a:t> de </a:t>
            </a:r>
            <a:r>
              <a:rPr lang="en-US" b="1" i="1" dirty="0" err="1" smtClean="0">
                <a:solidFill>
                  <a:schemeClr val="bg1"/>
                </a:solidFill>
              </a:rPr>
              <a:t>sangre</a:t>
            </a: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14338" name="Picture 2" descr="http://t2.gstatic.com/images?q=tbn:ANd9GcQdnaVDfzHWDuRQsFmcvR7UZepdsRDr1tfdbBBA3t-xM0bC4F2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447800"/>
            <a:ext cx="4114800" cy="4724400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Mestizos</a:t>
            </a:r>
            <a:r>
              <a:rPr lang="en-US" b="1" dirty="0" smtClean="0">
                <a:solidFill>
                  <a:schemeClr val="bg1"/>
                </a:solidFill>
              </a:rPr>
              <a:t> &amp; </a:t>
            </a:r>
            <a:r>
              <a:rPr lang="en-US" b="1" dirty="0" err="1" smtClean="0">
                <a:solidFill>
                  <a:schemeClr val="bg1"/>
                </a:solidFill>
              </a:rPr>
              <a:t>Mamelucos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b="1" dirty="0" smtClean="0"/>
              <a:t>Mixed Indian and Iberian ancestry</a:t>
            </a:r>
          </a:p>
          <a:p>
            <a:r>
              <a:rPr lang="en-US" b="1" dirty="0" smtClean="0"/>
              <a:t>Generally exempt from tribute</a:t>
            </a:r>
          </a:p>
        </p:txBody>
      </p:sp>
      <p:pic>
        <p:nvPicPr>
          <p:cNvPr id="12290" name="Picture 2" descr="http://classconnection.s3.amazonaws.com/828/flashcards/856828/jpg/castasmestizo133212563219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2438400"/>
            <a:ext cx="6781800" cy="3971925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 smtClean="0"/>
              <a:t>Casta</a:t>
            </a:r>
            <a:r>
              <a:rPr lang="en-US" b="1" dirty="0" smtClean="0"/>
              <a:t> paintings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600200"/>
            <a:ext cx="35814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Mid-eighteenth century art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Commissioned by Europeans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How to trace lineage?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://24.media.tumblr.com/tumblr_lxa7b1gPiZ1r1iiwbo3_128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371600"/>
            <a:ext cx="4267200" cy="5029200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Family Honor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en-US" b="1" dirty="0" smtClean="0"/>
              <a:t>Role of the patriarch within family &amp; government</a:t>
            </a:r>
          </a:p>
          <a:p>
            <a:r>
              <a:rPr lang="en-US" b="1" dirty="0" err="1" smtClean="0"/>
              <a:t>Recogimiento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Hombre de </a:t>
            </a:r>
            <a:r>
              <a:rPr lang="en-US" b="1" dirty="0" err="1" smtClean="0"/>
              <a:t>bien</a:t>
            </a:r>
            <a:endParaRPr lang="en-US" b="1" dirty="0" smtClean="0"/>
          </a:p>
          <a:p>
            <a:r>
              <a:rPr lang="en-US" b="1" dirty="0" smtClean="0"/>
              <a:t>Divorce &amp; annulment</a:t>
            </a:r>
          </a:p>
          <a:p>
            <a:r>
              <a:rPr lang="en-US" b="1" dirty="0" smtClean="0"/>
              <a:t>Illegitimacy &amp; pregnancy</a:t>
            </a:r>
          </a:p>
          <a:p>
            <a:r>
              <a:rPr lang="en-US" b="1" dirty="0" smtClean="0"/>
              <a:t>Prosecution of crime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Limits of Patriarchy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Wedding costs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¼ - ½ of baptized children listed as illegitimate in some towns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Recogimiento</a:t>
            </a:r>
            <a:r>
              <a:rPr lang="en-US" b="1" dirty="0" smtClean="0">
                <a:solidFill>
                  <a:schemeClr val="bg1"/>
                </a:solidFill>
              </a:rPr>
              <a:t> proved impossible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Widows guaranteed ½ of estate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African Slavery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2743200"/>
          </a:xfrm>
        </p:spPr>
        <p:txBody>
          <a:bodyPr/>
          <a:lstStyle/>
          <a:p>
            <a:r>
              <a:rPr lang="en-US" b="1" dirty="0" smtClean="0"/>
              <a:t>Esteban, 1528 </a:t>
            </a:r>
          </a:p>
          <a:p>
            <a:r>
              <a:rPr lang="en-US" b="1" dirty="0" smtClean="0"/>
              <a:t>1600 = 75,000 – 90,000 African slaves in the colonies</a:t>
            </a:r>
          </a:p>
          <a:p>
            <a:r>
              <a:rPr lang="en-US" b="1" dirty="0" smtClean="0"/>
              <a:t>Hispaniola, 1567 = 30,000 slaves &amp; 2,000 Spaniards</a:t>
            </a:r>
            <a:endParaRPr lang="en-US" b="1" dirty="0"/>
          </a:p>
        </p:txBody>
      </p:sp>
      <p:sp>
        <p:nvSpPr>
          <p:cNvPr id="4098" name="AutoShape 2" descr="data:image/jpeg;base64,/9j/4AAQSkZJRgABAQAAAQABAAD/2wCEAAkGBxQTEhUUEhQUFRUWGBgaGRgYGRoZFxgfGRseHx4fGxoaHiggHBwlGxwXIjEiJSkrLi4uFx80ODMsNygtLisBCgoKDg0OGxAQGzQkICQ3NC8sMiwvLCwtLSwsLCw0LDQsLiwwLzQwLywsLC8sNCwsLCwsNCw0LDQsLCwsLCwsLP/AABEIAKQBNAMBEQACEQEDEQH/xAAaAAACAwEBAAAAAAAAAAAAAAAABAIDBQEG/8QAPxAAAgECBAMGAwUFBwUBAAAAAQIRAAMEEiExIkFRBRMyYXGBUpGhBkJiscEUIzPR4RUkU3KCkvBDY6LS8bL/xAAbAQABBQEBAAAAAAAAAAAAAAAAAQIDBAUGB//EAEARAAEDAgMFBQcCBgECBwEAAAEAAhEDIQQSMQVBUWFxEyKBkfAGFDKhscHRI+EVM0JSYvFygqIWJEOSssLSNP/aAAwDAQACEQMRAD8A3zim7wXFLhlGVC3jVOSzy03Fcu7EVM8hx5dFQxGMxIdUpF5jMSQDYmdUrduhbRU/w0JuZY0BGuYD4qaKtQw0OP7pBtHGF+ftXZiImTMcOioxnbBD8RdLl7KjsYkrJ0cgnhIUjpqKkFSsZcHT900YzE5A0VDDTIvoeSmvaSxbGaFtwbekBCxjh5qZ5+YpM9YRc20TjjsWS49oe98V9evFdw5JS5LMe+ZmfUnPxEjMDoSBA1qTE1XtqFoO4TzIaJ8zJSfxHFAtIqHu/DfTomBecMji42ZFyo2kqvQGNBUPvFWQcxsmHHYktLe0MEyROp4lVENkNuRkLZypXTN8UAgT503tnxEmE/8AiWLz5+1dMRMmY4dF2/jbgYuW43ARn+8VnYzy8qd29WZzFM9+xOQMzmAZAmwPFQV4FsC5paM214YQzMqI0M86TtqkASbaJx2jiyXONR0usb6jmrSz/vOKe9jvJE542zRE896O3qX7xvqkG0MUMv6ju78N9OnBdW9cDW2DANaXLbOUygiIXi0EaUdvUkHMbaIOPxJa5pqGHXN9Tz8VWVYo1slcjNnZcvCzfEROp0GvlSdq+IkwnDaeMDw/tXZgIBkyBw6K44m7nNzPNwrkLQcxX4SZ28qd7xUnNmMqP33EZBTznKDMTaePVVKzBbajKFtNmtjkjTMqI0MyZpvbPgDMbaJ52jiy5zjUdLhBubjgUftDZrmZh+9A7zX+JyGad4E/7qXtql+8b6pBtDFDL+oe78N9OnBXDEMDbbMQbQy2z/hiIhTyEaUdvUt3jbRIcfiSHA1DDruvqdb8bqhsQpR7eZSjsWddCrNzJHNtB8qTtakESYKeNpYsPDxVdIEAyZA4Dkp/2sc5uZ27wrkLw2bLvlmNp5U7t6s5sxlR++4jJ2ec5ZmJtPHqqXvA20RScttw6BfuHN4gBsZze80grVAAJNtFIdpYsuc81HS4QTOo4FW/tDfvIzE3oFwsSM4AjikSdNIjnR29S/eN9U0Y/FANHaHu/DfTpwUlv3AbZBANoRb1PACIhTGgjTSjt6lu8baIOPxJDh2h73xX168VBsxR0JGS42Z1y6M0zmIJIJkDU9KTtnwRJunDaWLDmvFV0tEAybDgFb39zvO871+8y5M2mbLMxMTE8qd7xVnNmMqP33EZOzznLMxNp49VRbtAIlsFslts6LJhW1MgcjJOvnSdtUgCbBSHaWLLy81XS4QTNyOBVjYti1yCS10Zbh+MARDnnwnn1o7epc5jfVMGPxIDQKh7t230PLgu2brjuyW1tT3f/bB0ITTQQBR29S3eNtEpx+KOb9Q974r69eKGaVdDqtxszrydpmWHMyAZ8qTtqkEZjfVKNo4sOa4VHS0QDJsOAVoxb5xczHvAuQP94LvlnpPKne8VZzZjKZ77iMnZ5zlmYm08eqpXRFtjwI2dV+6ra8QHI6nXzpvbPgCTAUh2liy8vNV0kQTJkjh0UGvXGa5xnPeGRzpxjLHFpJAWdPL3q7gRVr4hrAddeg1nwsoztDEta0doYbdt9Dy8VsAfw4j91Pd6fw53y9Nht0rufdaNu4LaWVU7Txhzfqu73xXN+vFRa2CtxSAVutmuCBDtMyw5mdZpPdKEEZBfklG1MaHNcKrpbYXNhwCsFw5xcnjVcgb7wX4Qem+lL7rRmco8k3+I4rIafaOykyRNp49VULKhBbCrkVs6rAyhviA5HfWk90oRGQeSedrY4vNTtnZiIJkzHDorC0s7HxXFyuebiIhjzEaUvutGScgvyTBtLFhrW9o6G3FzY8lwADuwAP3X8PTwT8PT2o90oW7gtpZKdp4w5v1Xd74rm/XiuMoIuAgRdM3BAhz1bqfWk90oX7gvySjamMBaRVdLdLm3TgphznV540XKrc1XoDyHlS+60ZnKPJN/iOKylnaOgmSJ1PFW4JcYixg7mCtWySSt2Q2Y7nhEQdPrWLj6bqdWKUAR8112x6+HxOHz43tHvmJF7WgXKxrxOZpYOZMsIhjO4jSDv71yL/iN5v5rmMRAqvgRc24X08Ek+KBkBHcagwOHoRLQDzGk0ARdXxsp7QDVqMpzBhzu9cSLNDiLQbxqFn9qZlUNbsZnQMyqSCWyg6aSSZbbnNSUzmdBdAKX3fBtmcRPABjhJ6ugAc/IJnsq33lm212yLbkAlCDwn31HodpikqnK8hrpHFZrzlcQDKbwfgX0p+L/AJzkwq6q6EUIUG8Q9Cfy/maEKUUIUGtKB4V+QoQu2hCgdAPyoQp0IRQhFCFW6jMPMEfl/WhC6LS/CvyFCFOhCKEJfBr4j8TE/pSlCYpEIoQihCKEJVsQJMsFUddCY3ieXtSpFcvRVgeen9fnSJV3i8j8x9dZ+lCFHveitPSI+u1CFNGn+R3FCFx3/qen9aUAkwBJQnMBhMvG05iOf3R09ev/ACe62Vs0YRmZ13nXlyCq1H5rJytZRIoQihCKEIoQihCKEIoQlMZh8OxBvdn4rFNH8S13mUCTw8DASNT7iud2qGGvdhNt0816D7L1MQ3BEU8SymMxs7LOgvcJDtFyoaFyEsFC75CzRH+mfpXJkd42jW32WHg6NOrjndoczW53O5hoJ+cacEpjEKi2iF1AB2BO0DUjnrOu9WMNlhxcAeqp1cQ7EVX1qt3OMnx4ct3ROHx+i/mf6VU3Kou37mVS0TAJjrHKpKVPtHtZMSY6c/BKEWLeVVWZgAT186K1TtHufESZ6cvBBSdrtQFipVgZAgcR1ZgDpyMAz+LyNWHYNwbmBEeW4HzufLmFKaRiZTVm+reHXQH5z9dKrvpOZ8SjLSNVL73oPzP9KjSKdCFxhoaELlsyBQhSoQihCKEKD+JfehCnQhFCFx9jO0a0IVVnMFAhdhzj6RQhduFgCZGgJ2PL3oQpZD8XyA/WaEI7vqWPvH5RQhQs2hlEyeRkkzGnOlQrO7ERAikQoDg3PDyPMevl50IVtCEUIVOIjzB6jfTyG/SOpFK0FxgCShPYLBkcT77gdPM+f0HKu22ZshuG/UqXf8h058/3mrUqTYJ2tpRIoQihCKEIoQihCKEIoQihChcukbdprhP+2UVp/FJYb7e1c9tQ/rfHlt+V3ns2wHBmcL2veN5I3C2hWL2mRAIYuO8tnMZlh3g4jPUa1yVsxgzqs3AgnF12xBLaojnldYfRLdqkSuo0DQMyqSdIjNsfMQRyPW1hAYPhuJtedPoZB3jhk0k6g4mPoPkJ/WqShUcVrlHIuJ9pb81HtNWMPbO7g0/OG/QnxhKFK/dyxoTJA03qKmzOSJhKBKUt4m2SSUylZJ4QYysRJI9z5SfOrLqNUAQ6Qeesgf68uSkLXbirf2lFzaZdy0Doqkkxz4lHP84j7F74vO4X5kADyJ3fluUlWWbmYkjpBB3BBII9iCKhe0tMer6fJMIhXU1CKEKDWxvseo0NCFxsw2hvXQ/Pb6UIXBePNGHyP5EmhCl3o8/9p/lQhVvdGZffkedCFfQhFCFB9SB7/L+sUIU6EKu/4W9D+VAQrKEIoQoW9yPOfn/WaEKdCEUIVc5YHI6Dy8v5f/KEKbtHU+Q1J9BT6dN9RwYwSSkJhM4PBRDvq/TSE8h5+frsNK7nZ2yqeFaHES/eeHT1dVX1C625O1qqNFCEUIRQhFCEUIRQhFCEUIRQhS7i82tvs3D4sf4lw2gwPw8esDf3rA2mHGtZgNt8c13Ps4+i3CEPxLqZzGzc0aC9lidrlgtwsAGUksBtKmSB5aECuRdOcg6yfqszZpb/ABNoBMOcWg7+9LQT5yUtj8VkZYMTpBGhkiNSyiR5TvU+Hoio10jnre08AfssxlOQR6t4FNWufqfzj9KqKNcv2yRpuNR6j9OR8ialo1Ax3e0Nj0PqRzhAXbbBgDHsdwRoR6gyKR7XU3Fs+W8HTwIv0RoudwszlE+nnP560naPiJ9afRLmKO4X4V+Q6AfkAPYUdq/ifV/qjMeK5aUAmBAAA/M/qPnTXEm5STKtpEIoQihCKEIoQihCKEKmyWiAF0kbnkY+GlQpy3Rf9x/9aRCrDHOAY8J/MUqFfSIVd/wt6H8qAhWUIRQhQbRh56fqP1+dCFOhCKELjKCIOxoQmuzsOAA+7EeI7xy9NIPrXebIwjKOHa6O84STvv8AZVKjiSnK1VGvPW8Xda84zXiq3coyJbKAaaEnXn8qwxXrurOEugOizQRHMru34HZ9LBUnFtIOdTDjnqPa4kg3DRIOltLyEziO1XHfDIqlFcrLHMQo0aMsEHyJ86nqY6qO0blALQSJN7aGIv4HqqOH2FhC3D1TUc9r3MaYaMsuMFsh0tINjIFtJNlWvbDqqApnfu1dozEkHQZcqeIwTBga700bQqMa0FsnKCdbzwga9YHNS/8Ah3D16lV7HljO0cxs5RlLdc2Z47oNhGZxFyAml7TOfIUhs5G/3AubPt5gR151OMa41Ozy3n/tiZ9b96oO2FTbh/eO17uUXj/1C4tLBvIETIExuVA7bbj4FOU24hjDC40AglR89jUP8SdDu6LREEwcx5gfhXj7L0s1P9UgOD5lolpYJ0a468CZG8TZTTtJiyqwykXWRgrSDFvNzWfypwxjy8BwiHEGDawnePwof4JRFB9Sm7MHU2vbmEEZn5f6XEf/AC6Lo7WbuTdNvSFKAMCTnMANpwnad96cMc/sTWcy1ovrJgTw+ajdsCicc3BU60ukh8tIjK0OJbxESBMGdbGVNMTdckABWt3IcAyGGWQFJHOV6U5tatVkAQWHvCdRG4xv8FHUweBwoD3uLmVmfpuIgsdmAJcAdBfQnop9k49rubMqqRErJLAnkwKgjl1Bp+DxTq85gBG6TI6ggfhQ7a2TSwGTsnlwdMEgZSBva5rnA9LEbxdP1dWEkMffwasBiMVi7Lx4bLEJEmDop13+QrnNrGn2/ecRbd4r0T2WZjHYImhSY4ZjdwvMDmLLE+0V8W7TBMwDkqqtqQD1nUHLp61yzQC8xoq3s9gHYraxe+4pkuJGmabR436DwLuGvl1VlykETvH6GoyIMLncdhX4XEPo1NWn/R8RdSCNljSY3k7nc7daFVU+6HSkQlXthHnUK8DciG+fMQPUDrVkfq08v9TdObeHUGT0ngAhNd10LD3J/ORVZCMh+Jvp/KhC6iROsyZ+gH6UIUqEJXFWWnMm+UifcciYJjNE1Yo1GBuV+k/Y7+sJ7SIgqq8L2XhMtA+HeNdDyJjntPOAZGHD5u9p4+Hy5axukhRkm6awwbXP8Rjbblt7/wBNhXq5JGThfr69HUsdG5W1GkRQhFCFXZ2jpp66Az9aEKyhCoHE88lBHuf0iPn5UqRX0iVV3/C3ofyoCFZQhFCFTi/CSJ0g6c4M0BIrqEqKEKNw6H0NOYzO4NG+3mkWsiwAOgj5V6axoa0NGgVIrtOSLPfsSwbneFOOc05m36xMVSds7DOf2hbeZ1Ovmtun7R7Tp0Bh21YYBljKzSIics6c5Vv9m2sxbJqQwOpji8ULMCecDWpPc6OYuy3M8d+ttLqD+M47s20u0s3KRZs9wy2XRJynQEkBVX8DYRVzwqqMss7AETOViW4h5NIqOphsMxoz2AtcnyN7jkZVjD7U2rWquFAlznd4hrGkzEZgA3uni5sHiZVtlLNxjcTI5jIWUhhG8aGOdSMZQquNRsExEgzbgq1attDC024armYAc4DgQc3G4n7TfVRt9lWlEBTHD95j4DK7nkf5bU1uBoNEBvDed2m/cpX7f2g8y6px/pYPiEO0bvGvO+t1P9kth9hmzG5uZmMpMTtBA6a073eiH6XnNrv0Jj0FF/EMcaEZjkAFPQRAJcGzGsydZ5wo2+y7SqyhBlfcaxvMDoJJMCImkbgqDWuaG2Ovrd4J1TbePqVGVXVTmZ8JsLxEmBcwIJdJIsbK3DYNLalUWASSdySTvJOp96kpYenSaWtFjrvnrKr4raOKxVVtWq+XNiNBEaQAAB4BcwuCS3ORYmJ1J0GwEnQDoNKKOGp0iSwRPX7p2M2nisYGtrvkCSLAXOpMASTvJkpiplQTeGfHBf7rcwiW+YvFs889htEfWsHaRq9t3CIjeuz2AMCcKfeGvLpPwxEW4714z7S4DvA7s5ZkDGVjKxmSw0576eVclmIed91d9ntse6Yz3YMAbUfBJnMNzR4G3iZTXZ+FFtAqsWXcTHPpHLn71E4yZWDtfaD8diTVqMDXaGJvHGd40TNIsxUPiQGygMxG+UaD1J0ny3pYWhS2bUfSFV72sadM5iegAJjnETvVd3EqQVdXAIgyjEQfNZH1pzC5rg5puFINk1XEdlUY6eD2gzwh2Uz4LmBxIJKZgxXnImPP8vUGpKzBAqNEA/I7x9xyIVPE4SthnBtZhaTpO/od/gnKgVZE0J7mObcghFCaihCKEIoQihCKEoaToEUJFWoIY9Dr6bD9KEKyhCWtFlEZCxljMqJkyOfT8qVIrVuHQFSJ8x+hpEq7f8Leh/KhCjdu6NlIkddqWLid/r1CFSryYzsSRPCAecaECf8A5U3u9TOWNGYj+2/0TZGqkiq3Np1EEsDpvKn+VMdTeyczSI5JZCm1sx4yI8h+tMAkwEIFokeNj5jKPyFBsYKECx1LH1M/8/pTg8ZS2PHeP9oWl2e/DlP3dPaNPp+Vd1sfFGvhhOrbHw0+UKrUbDkzWoo0UIRQhZvb9hntqqzJuW9cuaNdyOYHnVDaNN1Sm1rf7humOccAuh9msTSw2JqVKpt2b/6ssmBYHUE7ovwWZbwtxFvCHz5kDMihQ1sHdMoENBIIBJkVnto1qbagg5pEloiWj+2AL3vvXRPxuDxNXDOlvZ5XloqOLi2qRpULnElsixIDfkrsK11ShIvd2L1yAQxbIVOXMPFGaYzeVS0jWaWuIdlzO4k5YtI114qpimYKqytTaaYqmlTkgtDe0Du/lOk5YnJrwJlKYGze4HIu953N4KWzePOSoadBp8Wm3lVehTr915Ds2VwEz8WYxPhxsr+PxOBIq0WOp9kK1MuAyXp9m3OWxc3n4O8L81p9hK+uYvGVZDh/FzINwz8tKvbPFWTnmIGubXf8X2ssP2jdhC1oohubM6C0s+DcIpiI4Zu/rK161FyiKEIoQlMXh8MxBvdn4rFNH8S0LmUCTw8LASNT7iud2qGGv3mE23TzXoPsvUxLcERSxDKYzGzss6C9wUvdGpGXJqeH4fw+23tXJP8AiNo+y5Ss4trucDJDiZ431+6U7Ob92o5rKn1U5T+VI7VXdssDca9zRZ0PHR4DvvfnKT7c7SazkygHNmmfKI/OnsZmWp7N7FobT7UVSRlyxHPNI8Y8Fb2HfD2pAYGeIn7zcyOonT2jlSPEFQe02Fdh8Zlc5pEd1rZ7jB8II3WvzJJ3rQpi51JY/Cgw4kOvNdGjnrz9DIqejUEGm7Qx4EaH533x5G/htoVaAyWcz+1wlvgN2mrYOijZVrkZiCg5qfGfxD7sRqOpHSKZUYaZykX9acjuKvnF4TDMNXCAio7c4T2Y35Toc0wDEgAzqi/hrS6Lb4uXdgK3zBEfOOtOpsc/fYak6D1wAJ4BVWbYxwdLqheN4ec7T1a6R6spYS+2c23kGJUtllhJnw6GNOh1EjmVqUYbnYcw3xNus6T5cDMgGLbRq0G4mk3KZyuaJyzEgiSSJvYzcG6dqBZiKEIoQqcTfyjaWJhR1J/TmT0BpQJVzA4P3l5k5WNGZztYA+pOgG8qr9gVge842O5Ow/yj7vqNaXNGiuHbNWk4DB/psaQQBq6P7yPineD3dwEKeEunVG8axP4hyYev5g0hUW0sOwEYmh/LqSR/id7TzG7i2Cp5xmOo2A3/AOeVABIsstWOwGpoAJ0Qu0iVJ3meV0O+sRpy033BO/0pULQ7NtpcthiubVhxCZgkTB09x57V22zcHhqmGY91MSRvHzvxVV7nB0SuupN0opCKttCIVTuzjmNPCKtuY41uyYcoDQbAcT+Fq0BhqWBFerSzuL3Nu5wgBrD/AEkb3FWfstweC6N9cyKQf9uUz708Yeq27X+bR9o+qj97wDrPw0f8ajgf+4OHyWd2zjWtr+/thlgxcT7rcuEnh6+LyqhtCoW08uIYHA6OG47rHTzWps7YuG2oSMFVyPGrKnDeQ5uoBt8M7zFlDsHH27xIliwiM0LMc1Ckz1PtVLY+HwmeRJcNJgeQBTdtezuL2bSFSoQ5p1ygmP8AkSLTuWtisNPEvi5jkfbr5+QrQ2pspuKaXss8fPkfzr4LnKdTLrok1bfkQYIO4/4NfeuKq0n0nljxBCsgzop2b2Rp5GAfLofmfr5VrbExooVsjtH26Hd+FHVbIladduqqKEJRseO9W1Bk5tdgMoB067jaqpxQFcUQNZvusJ8dVqs2U84B+NLhAiBqTLi2TwEgxOscLqvD9o5zcAUHuyRAYF2gkeGNNQQNaZTxmcvAE5Z0NzHLd5qfEbF7BlBz3x2kEktIY0ET8UmSARIgfIqK9osUc5FBtsQ8vwiFkkMFMwCJEDnTRjHljnZRLTe9tJ1j5QpH7GpMr0qZqkiqJYQyXGTAlucQDqHZiCPkzYxJNoXHUpwyV8RHy3MVYp1iaPaPEWmNVnYjBBmMOFovD75Q74QT4mwBtMxadEse1R3TXMsQ5QBjGubLqeWvyqv78OxNXLoYg23xfgtH+AO99ZhO0BzNzkgEwMpNhPe0tpK7ie0iiK+QMCMxIYZY6KY4mPIQJjlRVxpp0w/LINzBt4HeeAskwmw24jEPodplcDABYcx5uE91o3ul0SLFB7THe5MvDmCZp1zFcwGWNo5zvy50vvo7XJFpieZE6ffikOwne5+8ZwXZS/KBbIHBpOadZvEab5stCrywUUIXHukbdpphP+2URifxSzA67e1c/tQ/rfHlt+V3fs2wHBmcKaveNwSNwtYLMciTDFxJhju3mfM7+9cg/wCIwZXM4me2fIi5twvp4JXDmLlxf8rD0YR+ak+4pDor+NGfB4etvhzD/wBBkf8Aa4DdcFK9qYEXrlpT4VDFvpA9zTmuygrR2LtJ2zcFiK7PicWtb1GYknoD5rSRQAABAGwGwpi5ypUfUeXvMk3JOpK7QmIoQqHsEElGCk7giVPtIIPv7VOyozKGVBIGkGCPkZHqdUKdm1l8ydz1/kPKmVKmawsBoPueZ3n6AAIS+OtSyaw0MFPQ6MPqoPtTqFTs3gnTfzGh+RWphe9ga7dYLHfMtJ8nR4qmxibrFzByhgoGm4yhuWmubcnTpFXXUMO1jWlwzQSTffmLd95GWwAI3zKzYCesOSskQen/ANqjXY1jy1hkJpU3YAEnQDU1En06bqjwxgkmwHElLYVSx7xp18IP3V9Op367DlSngtTH1G0GDBUiIH8wj+p4572t0A0mTvTJNABcQBqVjrAbsHGtjxf7xP2cDS2xMRlAKlRpqQOL+UV1uE2W8UWio0SLwb35+irmHx1FlI0X5srviyxu0Im0jw3ibr1FvDXAsZ0UnkqDKPnqf18q1WYaq1kBwbyDRATTitnNdDaBcOLnkOPUNEDoJjidUs+Ecb21fXdHZG9lYkD/AHVT/hwpmRTHVhLT4X/+ycG7NrCG1H0zH9YD2zzcyDfjktzS7XQhjKbS6aOGAX1fVIP+b61kY7Z7HVJZFMcCD5zdvzClbsnEPE0C2qP8HCf/AGGH2/4rOvdoQmdzbAdAwBZWU+DkfJxv8J05lP4Wym0vFQSLiYINtCOvVRM2fiqj8jabvIjxnSNL6XTuF7dY2xktBYCHiIVQHfKsAE+usaa8xW9QxFc0gBTDT1gRuiB+OScdn4Si7/zFbNypjMdxMl2UAx1g6iRCuw3aSKGclnYqjEkL4S+UAAHQak6661YotDJc45nGJNvIclDjcQa4bSpsDKbZhoJNyLlxOpMa2HAJm120jGADPD8J8ThOTbSdDseU1YFQFZ5okeuS0b1oMpVgCDoQdjTnsa9pa4SCkoV6lCo2rSMOFwRuSOE7HtJbNsCQSTP3pnTUaggQJHSqlLZ9GnT7OJEzz8+S2cX7RY3EYkYnNlIAED4efdNiCbwZ+QXTcez4yblv4om4vqFHEPMCfLnRmqYf4zmZx/qHWNRzF0gpYbaNqDRSrf2zFN//ABLj3Xf4k5eBlU3rilyRHEFII+9puOukfKuV29BxIc0WIF+PoR6hZ7abqZLHiCDBB1BSfahOSBmgmCRGgjnJ0B2kVnYVrS45o6GfVlLTAJutXsd5s2wZlVUHN4pAG/ma7vAYhlaiMn9Nj1HVUqzYeU5V1RJa9hc123cnwBxEb5o58oiq9ShmrMqT8M/NaNDHClg62Gy/zC0zwyknTfMqoYF85fOJCsqcO2Yzxa8R0G0VF7q8PL814IFtJM34+EK4dq0DQbQNI5S4Of3pktEQ0kSAd8l3AEKpOzG7numdSJUkhSCwBBbNLGS2snzpgwT+w7FzhEibG95M31PFTP23R9/99YxwMEAFwIaYhuWGiA0Gwv1Tr4ZS4fizAQOIxz3WYO5q26g11QVDMjmY8lkU8dVp4Z2FbGV1zYTu0Oo0HoqizgmRCFYSXZwSsjiaYInziQRUDMM5jC1rryXaTqfWhCvYjadLEV2vqMOXIKZAdBsIkGI8CCOIKoPZJ7oWhc4YYNKzOYySusqQSY3351CcA7shSD7Xm3EzI4HhqrrfaCn747Fvo96QWw4iMrcoDrEOBABMAGdDFlbc7NBurcJEKQYjiJAI1IMEQek6bxpUhwQNYVCdL85Ai5/aecKszbjmYJ+GDbukEz3QCQTAIJB3Wdl35Zun6vLBRQhS7m6dU7NsYsf4lxrQYfh49YG/vXP7UDu2swG3Lmu59nH0hhCH4l1M5jYB0aC9ll4lWVyLgAaWPD4d9Y6QTHyrn9oYGphnBx+F1wet49bvFcxVe11V+XSTrrqk8Vwsj8pyt6Nt/wCUeknzrPC09njt6FbC7yM7B/k3WOZZI5xxhdtCbjnoFUfViffMP9tB0TcQcuAoMH9Re4+YaPLKfNMUiy0UIRQhFCEUIWf2qXDWSuwfX1IIXkYGpHuKuYQUSH9prumdLzERfSOUrS2cC5tdo17M8NzmE68ACbXsqb967bKuVWHA7wwYtnQTAMkASDryWOdW6dLC1s1MOMtJyXEu1tMQJPw2NyZ1as+AVel2/mHAoBySDy8WaCJk+HkB+dRupYIUzDyT3ojfplsYga7yTy0RZWYnjYWxtoX9OS+pI1HSeorNFrrWwMYSkca74jLaY/y3u6NBt/l0Ttu0W2iOZO39T5VpbP2XVxZnRvH8cfosNzw2y7fwrIo7uWaTJETENAGaQBmyA+U11eE2bTwje4JdvO/9vBRB4ce8u99fk8AhSYEjjEDz3mYO2onnV+XcEkM4rvfYjNBS3GZBIzGRHGYMRrtr60S9EMjX1uVS3cSAAVRiBq0QCR5Z+eo8oB1mAkvSxTWqKlUJAVZtgSQonXlTBSY0yAJ6Kd+Jr1G5HvJHAkkeSzcJ2ncyBrlszDEqoAbTIBpnI1zkxm1UToeGmNe6LhDqbZgH1f1p+VfbxrO5tm0YlgSTwwIB5TrmkCNQVOknK4OkxCaWADNKeCgSQN9/OpIUcrtCRZ7m8pcqC83Fyg5YCZVzREHxFt52qPvCVKMhibW+ap/asSO7DIhLEAwpjwFj98xqInWI2MikzPsnZKZm/qeizsPbPeuxthVViNoCltRGuszrvB5wYHKbWws5n0m2BvbQncOOt9Y4wt7GkVMJSrVj+qbC8l7BMOcN0RAM94brSWMa3CpAVtRoZ1BBmMqsZ56DkaxqHxEEkeVuskDlrvWYzVN9n3YykRDADTUeUHmOXvWvsXFGlijSdMO+o4/RQV2zdaldkqiKEIoQihCKEIoQihCKEIoQihCRx1/BqwGIxeLsPHhssQkSYOinXf5Cuc2safb95xFt3ivQ/ZZmMdgiaNFjxmN3ATMDmLJjEWFZYWQN0nxCNp840PvWvUwzMRhhTdoQPC2vVcNiXObiXk65jPDUrMu28yshkHVT1Hp+YPpXA4ig/D1TTfqFbwmJNCsyuy5aQesbj10KTwd8hyr7sYkbZlA08pWGHlPSoiLLoNqYRjsKypQPdYJg65ajiQRGuV0scN1joQtCmrmUUIRQhFCEUIS3aHhB6Oh+TilGq1NjjNXdTGrmVGjqWGFe6Agg7EEH3pWPLHBzdRceCywlbGIy25fUpoQOZ2AHqdB7VLXYBUOXQ3HQ6eQ15yrOFwzsTWbSaYnedABck8gASeitwlnKCT4mOZvU8vQCB7VCSpto4ltaoG0/gYA1vQb+rjJPXktTA24Wfi4vn/SK9A2Xhfd8M1h1Nz4+oWJUdLkxWgmIoQihCKEIoQu0IWXhcbd/dhrbNm3aCmQxqCDrA5HntvvG1zrWUzmNvBRhMdd4BctNLmJAaFHdhpaRpxZh9KGvdaR6hDmNvB9StOpFCihCT7VRyo7uZzCYMGIP405x94e+xZUBIspKZAN/XyP0SLYm/wB4LUAEheIQ0AjieQABqpABAkseQg1a1WoXikzU6ngOPXhz6LWwWFw4pHF4i7GyA2Yzv3N4wJlxGgtqVq2cOqrkA4dZnWZ3mdyec1YZRYxmQC314zxlZuKxVXE1TVqmSfAADQAbgNwWL2pZykJxlD0CHmNCGUzGpn+lcnjsB7rWL2aG4JnnNwRy148ipqDwRz8VcsALMxKDbXUgbAb+1ZeDAdi2Zv7hp18Uj9CtmvRVSRQhFCEUIRQhFCEUIRQhFCEUITmGbHZf7q+EW3zF7Nnnn4RERH1rB2l2vbdwjTeuz2AMD7qfeGvLpPwxEW470mLmaTmDmTLDYmdSPea2cO4OpNIM2XJ4oRXeAIubcLpXHWZGZRxDl8Q6eZ6f1rP2tgPeqMtHebpz5eP1TKb8pWLjrYH7z7pAzEbiPC46xrPkecRXCidDqut2Pii9nuoguk5A74XB3xsPDNAIP9w3TKYwl/MIbR18Q/UeR3H9KQhZu0cGKD89K9N12n6tPBzdCDffvV9Is9FCEUIRQhQv2gysp2YEH3FAMKbDYh2HrMrM1aQRPIqi1ecCHUkj7yxDecTp6UphaNbB4Ws7tMPVa1p/peSHNPCwMjgeGtwVQ1lmuZgpCjKYYgZ2HPSSMoA33+tTtewtDH+BGoGsRaQSeovrolc6ngqBbSqB1R8glskNZwBMXdvsYHCbsnFR41ZfbMPWVmB6xR7vm/luDvkfJ0SekrHhafZl0NbUjUcj1HI/86V3Wy31HYVnaggi15m2+/FU6ghxTVX0xFCEUIRQhFCEUIRQhFCEUIRQhU4y/kQtBJ2AG5J2Huair1eyYXancOJ3K5gMJ71XFOYGrj/a0fEfAKOCwuQGdXYy7dT/ACGwHIAU3D0ezbe7jcnifwNByUm0cd71UAYMtNtmN4D8nVx3kpip1nqNwAiDsaZUa17S12hShZOGDm6FgcBljuCIIHlM/lPKuU2fsypSxo4N8ZEETwudBqPC9h7wWrYrrlWRQhFCEv2liu6tXLm+RGaNTMCeWtNe7K0lPY3M4N4rylvtrFCEY8SZlctbAYsL1iOQXWzdJgDkemlXtH2HrUfYq4aNPUfXkfuFfd+1VzjK2lYIrvrmUwtu42UjUhptgaweMSoIinGub29XTRhm2k+pH5/dTsdvXgQHyiXuKWKkJbAvMqlhM+AL94eMe6iq7f6ukNBm7/dl6aw+ZVJjUA6TGo5SAY9QKsAyFUIgwp0qRFCEpjMPhmIN7AYrEtHjtC4VAk8PCwEjX5iud2qGGv3mE23eK9B9l6mJbgiKWIZTGY2dE6C9wVHBtFx1y5AeIJ8MaFfYZB86T2fxEipRNoMgcAdR4H6ri8cP1nGZub8bm/ina6NUkhjMNEsBKnxL+ZA6dR79a5zbOyjUJr0dd448xz+u6+tmhWLCIMEaHgVjNbKMAp117snZgdTbJ9pB9N4NcmDK7CniKeKol9QDKf5wAu1wkCs0cwYcBbWQJlP2LodQw2PzHkfMU0iFzuLwtTC1nUqmo8iNxHEHUFWUKuihCKEIoQihCKEKN18oJiYG3XypWtLyGjU2QtPDWciKvQR69T7mvTaTBTYGDcI8lRJkyrKekRQhFCFB7yghSyhm2BIBMdBzpJGiWCRKkXAIBIBOw5mOnWllELlq4GEqQw6gyNPMUAg6III1QtwEkAgkaEAyR69KJCIIUqEiKEKjHYtbSM77KPc+Q8zUOIrto0y92gV3Z+Bq47ENw9IXd5AbyeQXnPs1jWxF52uN4SHVOQMZZ9hy6tNYmzKzsVXc6odLgbp0+X7ru/ajBU9lYCnSwzfi7jnb4+Ijq8i54CNCvVV0K83RQhQuWVYgsoJG0iYneJ2mo30mPILgCRx9b0slSRABAAA6DSnta1ohohC7SpEUIRQhFCF5zHfaJ7We4yhkS5eQ2wD3gFq2z5yZiDl2yjS6mvxV3ViL9fkFaZhw6ANbGd1zHroU1e7eK3FttbBOmYq+ZVDXMg1ygabkNljlJpxqwYhNFCW5gfUT61SI+2IkxaJAVnJD6FVWywKysnMt4EAxt5yGe8cvVvyn+6c/V/wvUGrKqLlCEUIQ15h4e07eEH+GyIxP4pZgddvauf2oT23x5bfld17NsacIZwpq943BI3C1gsi82pIJYq2YE7trv/qWf9x51z7DUwWLa5/GZ4tO/wAR8+a5jEjNVeIi5twvp4LWRgQCNQRIPWa9ABBEhZi7QhZWOwgGhEox0/CenlrseR06Vx+29m9i73ikO6dRwPHofr1WhgsXUoVBUpmHD1fiOI3hZdtzbZiTIBAfzB8Nz9GP4fKsHVdXWo08bhqbGCC4F1PgHCz6Q5H4mDcTEwVqUxcmQQYKKEIoQihCKEIoQosJKr8TD6cR+ike9aGyqYqYym08Z8hP2THmGla9egqmihCKEIoQsrF9mk4hbq3Aki0pUgHMLTu8CeuZp5iJFROZ3pn0FM2pDMpHH5wEj2f9nmWM1/vQrNvJ07gWSCZOsgsfMmmNo8TP+oUj64Ogj/cq672I3cYewl8o1hVBK6FwtspMA6QxDDfUClNI5WtB0SCsM7nlsz+Z/ZaHZPZ/cq6gg5rt25oIjvHLR7Age1SU2ZRCiqPzkHkB5BO09RooQo3LYYQwBHQiRTXsa8Q4T1UtKvUouzU3Fp4gkfRZfYnZ9tS9xVCkvcXSQAFbLET+GfUms/A4Wm1zqjRBlwtwBj7Sui27tbFVqdLD1HZm5KbjMSXFuYmYEfFHQCbytatJcwihCKEIoQihCKEIoQihCj3SyTlEkQTAkjpPSiAlk6KK4dBlhVGWcsAcM7x09qTKEuY8VxcMg2RBv90c9/yHyoyhGY8VbSpqKEIoQpdzcOqdm2cWP8R2tgj8PGJgb+9c/tQHtrMDrcua7n2cfTGEObFOpd42AdwF7KjG4YsdYRwTt4RrqsfDI+lX8TgGYug1r7ECxG4x9Fx9Z4bXfluJOvVL9mvGa22hUyB5HXTqASRPSOdJsztKdLsKvxMt1G4jlu8FFUgnMN6drSUa5cQMCDqCINI5ocCDoUoMLy/a2J7hkdhJBKN5q2oP0B+Yrz7GYN2HrupbtR03fhdl7PYP+JUK2EzQbPbycJE9IMHqOSt7MxCnhUyurIfKdRHIqSBHQiqTgd6btzA1mxiKoh9m1B/lENcDvDwNf7g4G6727hWu4e7bTxOhUepp9B4ZUa47lgU3BrwSsSz2PirYf98bjPcUs4hWZRaZQAAwiGyHcTB32Nk1qLo7sQPv+JUxqUzFo/2m8bg8S3fAMSGtOqjMIzm2ozRGilp4eRk89I2PpDL1+UpjXMEerSr7ti/F6C2Y5shzjLHDAC8mgMJ01O53DQ6n3Z8bdUgLbJ3s1HCRcJnM5EmSFLkoCeZCZQdTtuaiqFpd3eXnF/mmPImybtCblvyJP/i3861dhMzYwHgCft91DVPdWpXcqoihCKEIoQs7tnspcR3Qfw27veEagmEdRBUgqQXDAjUZajqU88TuUtKqacxvEfMLLwX2Ze1mVLsJluKqDMqpnuXGEBWGwuLsQf3YiNxG2iW6H1JUzsQHXIvb5Afj5phuxbuRV78yEVSeLjK3Q5LcWhdQVMbZzGmlL2To19T903tmzOX9rR8kx2Z2Xct3XdrxdWUAJxQIVB95idCjEak/vDPUuYwtMkplSo1zQAPV/wA/JatSqFFCEUISWC4XuW5+93i+j7+vHm/3Dyqph+5UfTPHMOh1+c+a2doDtsLQxLeHZu/5M+HzZHkd8pm5eA01J6Df+nvTcZtChhBNU66AXJ9cTZZVOk6oYaFT37EwMgPqWI9tK5+r7Tn/ANOnbcSfOwH3VxuBJ1d5Lud+qH/SR9cx/Koh7T1pvTHmU44Af3fJSXER4hl891+fL3itnBbcw2IhrjldwOngf9HkqtXDPp31CvrZVdFCEUIRQhFCEUIRQhFCEUIRQhJY6/hFYDEYzF2HjwWSwSJMHRTrv8hXObWNMV+84i27xXoXstTxbsETRoseMxu4CZgW1Fk6sfdnLyneOU+cVv0f5beg+i4XFz7xUza5jMdSo5BOaBMRPOOlPgTKgUqVIihCxftN2Z3oQ5soDANpqQdB9TH+o1h7dw+aj2rRdv0K3vZ7a/8ADMQ+rlzEtLQJi5LTflZZWDwYt22C/wAS02YxqW3jTzQkac5rji6Suoxu0n4vFMdUP6FduUaDKTAN+LXjMZJtyWwjggEagiR71GuLq03Unupu1aSD1BgqVCYihCKEIoQhGh0P4o+YIH1ge9a+w6uTGNHEEff7KOoJaVq13SqIoQihCKEIoQihCKEIoQihCKEIoQku0rZAFxBL250+JT4h+RHmoqljWPDe1pfE2dd43j79VsbJqseXYOsYZVgT/a8Huu+x5Hou4a1mUEEZTrKmS0880D6Vi4bYLaru2xFTPN7WmeJ/EKCvWq0HGjkyFtjOtvXNMmypEECB/wA+fnXROw9JzOzLRl4RZZ8mZVZw3wsw8tx9dfkayq+wMHVkgZTyP20+SsMxVVu+eqicw3Ejqv8A67/Ka5/Fez2JpCaZDx5Hy/fwVynjmmzhC82mNurh1urbZ7pHGotlSjd0zZVyKCw7wKvPxb9H0/0sYWNqdmBYHNMjMBfMSAcsmLaaK2aNGpuEclfe7ZxFvvh3TXMrHIcjCRxQvCOKcoAI5sN66HA7TZWY0OcM5Gki532VSpgqYIvA3+ty9Kp0rWWWu0JEUIRQhFCEUIRQhFCE5hTjsv8AdThBb599mzzz8OkRH1rB2l2vbdyIjeuz2AMD7qfeA/NJ+GIi3HelXJkyQxkyw2J5keRrbpfy29B9FyeJjtnwIEnwusTF9sOuIa0qBgvcE6GSLzsrGdlCKpbXfXbemOqEOgDh8/wlbSBZmJ4/IfdRwn2kS44S2jsxzEbAFVCEsrMQCIuLB2O4JEEgrAmAPVvyh2HLRJPq/wCEi/2ty5ndCLalhoJZitu7cMcULpajnM8uTO3i50/Y/hSe6zYG/wC4H3XomU3EZWUoTmXUgxynQ+/X0qSpTFam5jtCCPNVfhMhYtzMQt1RxBdU+IHUj/MDt7jnXmzm5XFh3W8l0Oz69J7DhK5hrjLXf2PiAeh0d4GRCrweLVVCsYWTlaOEiTAJiFI8MGNRSELQ2ns3EYisatMS8gF7QRmDgACQJJc13xAtmxWhTVzZBBgooQihCKEKF4wJ3ykNHXKQf0qzg6wo12VDoD8t6QiRC2AZ21FekKiihCKEIoQihCKEKF28q6syr6kD86a57WiXGEoBKXbtBfuhm9BA+bR9JrMrbawlL+rMeV/np81IKTiqzj35W1jzfX5BSPrWefaSnNqZjqJ8v3Tuw5puxeDqGE6zvuIMH610FGsytTFRmhUJEGCrKlSIoQk27PAJa2zWyZnL4TPVDwz5gA+dVXYQA5qRLTy08tPutentdzmhmKYKrRYZpDwOAeO9F9CSOSJvjlaf3a3/AO1JOKb/AGu82/lEbLq76lM9G1Br/wBBuOQjmuDGuPHZuAcypVx7AHMR/pnyo95qN+OmR0g/S/yS/wANw9S1DEtJ3BwcwnlLhlB/645q/DYpLglGB69R6jcHyNTUq9OqJYZ9bxuVLF4HEYQxXYW8CdD0Oh8CVDFaERAJ+8eg5eZ8vesD2jFIUQXMlx0dw6n7fcJcHmz2MfdSYToa4sEgyFrETYri3Svi1HXmPXr6/PrXYbN9oGuAp4mx/u3Hrw66dFl18GW95lxwTANdQqKKELlxoBPQE/KhKBJhZWF+0VlgpYlC2WFYSeMIV1WRtct892ApMwVl+EqNJi8fafwVKz9obDrKOT4N1df4hQLErr/ETb4hRmCQ4Wq0wRx3jdP4K6nb9hlVleVadcrA7KRoRMkOkdcwozBIcLUBIIv4c/wVO/23YSAzwSFIGV80MwUcMTOZlEbiaMwSNw9R2g+m7/SlfTCXMr3cFisUWUFblkOUynUDhYCdZ9xXO7VDDXGZpNt3iu89mXYungy2nXZTGY2dEzbiCnyPw5Pw/D5e23tW/R/lt6D6Lg8V/Pfebm/G5v4rOxuKFu4AlsNduIzEyFlLMbtBkg3AAPxHahzoNhc/b/aaxpc2SbD6n/SzLGOwRtd6tlRb/dnN3Shczi3lE8mh7QkwPOFMRh9OJi3TopSytmyk3vv6/gov9rYFVDMiZWVnH7tTMJczabzkF0TseIAnag1KQGnq/wC6BSrEwD8+n7LZ7Ne2VPdKFVXcFQuWGDHNp1mT71MwtIsoHh095I2xEjoz/wD6Nee7SYGYuoBxnzv91aaZaFVcwupZDlY781b/ADLz9dD51TnitahtMhgpYhudo+Hc9n/F8SOhkckqMK6+FQpHwNCn/QykDX/7SyFrDaGDrQK9QvbwqszOHSoxwOnX/joALj2Uwwk8geB/TiOVo6hv6mVJV2JQrM7WgYHKarPNozt6OZrv4OYfEq8xoRup0ZfUf8FIRCwsZgK2FgvEtPwuF2u6H7GCN4V1IqaKEJvsxuDL8BK+26/+JWvQNk4jtsK0kyRY+H7KpUEOTVaKjRQhFCEUIXHaAT0E0FKF47CdrqqoXtwWbuwywSWVkttJMbuSRzKqT5VwdbBGrUc5jp/qM8CC4f8AaADwJAWscPuadL/In6fNNWu27bC3o37wwo0nYbwdNwIOoNQu2fUaX3HdEnXny5TwITTQcJ5KhftCgW3mVs7oGyCNyYyyxAmZ36GYqb+FVH1HNYbA5ZP19fROOHMmDYFei7FuB7KXF/6gD+ev9IHtXY4HDDD0G0xu167/AJrNrgtqFp3J2raiRQhFCEUIRQhJdp9nC6pjheOFxow9xrHUVUxWEbXYYs7cd/8ApbGyNsVcBVaT3qf9TDcEcgbAjcfsSsHsSziUdje710Tgy5p1MQcpMMoHTXUaVj4FmKp1CauYtbaJn5bxHDkux2/U2RicM1uF7Nj6nezFoEgTIzAd1xPG1iJWpaxtsBsr2gJkhj3bLJiCpGn0/Ws7F7LpVqrqlKo1o4EZY3RH7D7rmm7O2hRhnYOdOhb3gd9iJBtz+dlB8bcP7xVUWV8TTOYfEuxhfqNpqs3YtTKXl3dH9Q+ZAMSB4cpWhSw1L/8AmqmMQ/4W37piQH21dwF22mLhaeHtsDqVy+U6Hy8q6zZ2ErYVnZvfnbutBHLU2+nTTkKzw90xB3rDwn2pDgMy5A3dZQQxnvFneNgdJjzqHE46vRqwGBzYnWDA168hbTVXf4cSDDrgkeSne+0gETb0y4hmJMrGHYqwGkmY6adDQ7arS1uRsuJYCOGcSL6G37kJrcA+bmNPmJVDdq2bd3uTh7YW0A4KgQilCxIGUCRk11BOkAwaMPtVlSmKhbAJgaay0cd5O63HdMnulZwLs8nTrp+VYO1sEo/hhRlDR3UQFBIERvFiRy/dr+GtJlRjxLbhRdhiSdfnxj/9fM81G52phlW6FsJFtHYDKoD5Fhl24dEA9FHSKdIG5Ao1iWy7UgdJNvqnLVzDNdyd1bzg5RwDTIeHWNNUERMZB5UtpURFYMzZjGuvH/fzWujMgC2+0rWCUAAWils6DQEZiIEQI24awdqEitZ+W35XY+zrWvwhL8MapzHvAu5Wspz0bP8AiO7efvv71uUf5beg+i4vFfz32i5twubeCXxeCS5GcTEgEEqYYQRKkGCNxsYHSnOaHaqJry3RUnsizrwRmIJALASuWCADCsMiaiDwik7Nqd2r+Pr0VViewMPc0dC2kGXfXhZJPFq2R2GY6670hpMOqc2u9uh+iesWFScojMzMfMsZJ9zTw0DRRFxOqTxOHKksNVJk9Vnc+kyfKem3MbY2S9znYilfiPuPx/pT06m4qkGdq5ZTrtCFxlBEESPOhOp1H03Z2Eg8RYpG/wBmjQoSCuwLNHLY7roOWnkacHLosJ7QPGZmKaHNdqQ1snX4m2D9d8Hg4FYGP7bxdu8ltUG4EOv8Qc+NDAYekfUVap0qTmEuPlu8DqFdxGxMFVonEUHho6/p9ASJaf8AF/GASvRYrAhmZiYlVHOOAsdeu/tFV21CAB6uuQa6AqsPZZQD3xeVIYzOYENDADoSTHQtvCxq7M2gMPVLXCGu15Hj+fNNqAHcti1hXlT3kgEnnqDEc420jbWRrXahp1lVC5saJ6nqNFCEUISHb2KNuw7KJbRVEEyWMbD1n2qKvUDKZJMKagwPqBp0WK3aT2+FrTEhS0qdIlgo3MmAJAmCw3GtcE3B0qgBY+BMX10E8ONpiQDobK+KTXXBUL3bZX/pXCMoJABkfxJ15/w9Bp4l2nR7NntdbOBeP/jHT4r66HglbQB3+rflWt2xldCbbkC6U0k6kECYEDQzuYjWK0NjUG08QHE3LdOvzt0HJRuoZm67pWjgO1mZ1R7ZDMbuoDAAJcdVmeqoDIO5GgBFdaHKtUoANLmnh8wJ+ZWtTlWRQhFCEUIQaEKvvxkzqcykAgrBDA7EHYzUVas2lSdVdoBPknZTmy79FWb7b5AB+JoP0BH1rnz7TUJhrHHy/KtjA1OXrwXBe2LJ6FeKPoD8pqSl7Q4V74qNLeZgx5aIOFr02kNNjqATfqLSryAw5EEexBreBbUZa4PkQVVY51J4c2xBkciPwVn4fFG3+6dWYr4WEcSaQTJ3Gx9jzrO96dhW9m9rnZdMoklvHXdofPetjaNBmIAx1GA1574/sqXJHR3xNOmo3KtsFYYLFmIyxCoQAvh2kaculZtbauzsS3vuc06WkGPCR9VUa3FMMtM+KnbwiEFWtrlhxqoEi4ZcEfi3PWdq5zFVGMqTh6pcLG8gjLp1jcYEK9SfUI74hV4t8iXnS2LjrqqCAXKoIAPz+ZqqwyWtc6Afubp7NT1+wSGEDXVs37dvunZQtxAEIABnI0jQAs8gAHXWIFadDaFfBPcxrpEzca/fcN6XEYcuAD5G8cwdDzB3HyV9rv2Vos2rZylfCDB4jrxAFdEGXq8zAiuzw2J95pCpT0P19WWQ8BjocTI59PUrWwqkkl0VSGOUgCYO5579dJ6VbbO9V3HcCmjZuHVezLWLH+I7WwR+GHEwN/esHagPbWZmt+V2/s4+mMIc2KNLvGwDjuF7KOKZlDEqMwngXaR90eU6VuU7Ux0H0XGYiDXfBtJueqwrfbbwhZVgrcYxHFkghVl99SDGfUetM7U2TjRbfw9afhN/2oxfILfEHKtJMaIWkGPCSAAY1KuNIp3aGYhM7MRJPr19ktd+0B7tnS0TlKg5iRGdlAO0wM4LTGWG3ikNa0gJwod6CfXrRWYrtohTkTiD5YYxOqgwBqWgzl02nalNW1kjaN7lTftxRmgZguXiBEGfhjfXhHIsCJBGp2oSCiUpiMQwysttocpwjWM8nQQI0BJ13POsLaeym15q0hDju3H9/XNSstYnT7KnD9qZmClcpMTJ2lSw0IBMbHaCYrl6lBzJB1HJTllpC4/a3hi2SWKgCdeNsvTZfv8Aw+dIKOt/Q/O7il7Pn69aJvCYjOswV20PmAw+jCfORymo3tymExwhXFefMU1KHuDS0EwdRuMaTxhQv28yldppWmDKaDBSt/AFoYtxAaAcImLgJGpie8318I3qQVIt63fhPD49dPwnMFce2oHj5kc5Opy8gJmFOm2orY2ftp2H/TqCWbuIH39dFBUphxkLRtYtGnUCIkHQidpB6wdfI9K6zD4ujXbmpuketVWLSNVBu0LfJs3+WW+eWY96jqbRwtP4qg85PkEopuO5Vt2h8KN6sQo/U/MVn1PaDCt+GT4fmE8USl2us5BYARMKDIHnPX8gT1rn9pbUdjIaBDRu4n9t3qJWMDUVlKRFCF2wJuKOkt8tAPct/wCJrb2BRz4rP/aJ8Tb6Soqphq1K7ZVUUIRQhFCEUIVWJslhAZl1BkR8jO4oKc12U6SsdvsvbIAz3MoREC8MQgAXlqdNz8RpuUK0MY/WBMk+akv2ZtjLDPClyBwjxhhyHLNp/lHnLDQpu1A8gk97de2sfKPwot9l7eV1Fy6ocKCQVnhEDUrM/lyqF2Bouc10Xbp4620vvTxj6gM/lbNi1lESTzk0uDwjMLS7JhJF9eaqVKhe7MVHFYYPGpDKZVhupgjnpsToakrURUgzBGhGoVrB45+GzAAOa4Q5rtCAZGkGQRIIMhJZiv8AGs5z/iIoaehK+IHyAMdaqGW2r083+QEz1Go+YV5+CwmI7+Eqhn+FQ5SOQee64DcSWmN0ofFW1UsrOIklWzax1z+H6edYuM2bgTRd2IyvGk5t24zpPHdqpqeztohwhucf4uY4GeBBv4b03YtqVzHK2bWdCsbiOUbfKtfZ2Ao4fDgWJIudZ368BuWPiTUNUseCCDEEEEco4rzOB7NxHd95bMXHLmS2jHMTLQRwsCYIMzl1ykxU/htPEsNQiSSfEZp+m8GecLpMdtAUajcJXbLWNaP8muyAHK6bQ6+U93XuynTdxNoAOmmcTcSX4ZIYlSc3hytENEnppapTg6Yp5IaN7ZI563+qoDA4bFv/APLVRJ0bUIa4ncAfhO7e3kEhf+1rI0QH0QnLGSSTIDTMZY1jRuoqOttinT073TRamB9jcZiD+oOzAMGdeoGh8+A4x6LE4vCaG9jsVYYgELZZshB2bhUiTr8hVPadSk6qDnIsNNFq+zuGxtPCuYzDtdDiJeADIi1yEXsUUwWLvCM9jEmykzBUFRLa6tqddKUbUrMpGI7pgepSH2awdbHUmOLoqNzm41Mm1tFtHDj+0Gw2vdjDd7P3s2aN+keVTfxKt2uS0RKzBsDC+4jESc2fLraInhqsjDYsthMFeIGbEYkWn3gKXZeEToYUdajG1a5Y10C5jT91fqey+Cbiq9IF0MZmFxrAN7c05fMP2ko2wltWt+ZNstxdRI5RTjtStLxa3JV2ezmELMK6Xfqkh1xucBa35RYM3OzVO2Lts1zyIthuHoJPOaBtOtLBbva2Q/2cwgZinS79IgNuN7iL2/CTxOLZcJjbwAz4fEm0m8FQ6rxCdTBPSmHatcMc6BYxp+6sU/ZfBOxVCiS6HszG41gm1uS1xhx/aAw2vdnDd7P3s2aN9ojyqX+JVu1yWiJVD+AYX3E4iTmz5dbRE8NV51EW5hcHiiii9exIsuwH3CXGnOdBzrOxNb3uk01AJJ1Fj66rTPs1hKeLrUAXZWMzC++BrbmtG/hFF3tFBMYWyr29dSTaLcXUT6VTOBp5ni9hbyVdmwsMaWFeSZqOIdfdmi1uChZwyluzQZ/vaubnllRSMvTUneaQYKnNPW+vknO2DhQ3FGT+kRlvxJF7ckrihlw2PujxYbEG1b6Fe8VeLqYJ6U12Dphj3XsYHmpqfs7hHYnD0iXRUZmNxrlJtbktVOzUOPt4bXu3wounXizZiN+kDpUvuNLtQ28RKonY2HGBdiL5g/LraIHLVYth5wOGxBAz3cUtpvhynNsOvCKhGEZ2bXXkmFov9m8GMbVoS6GszC4mbctLrRxGFVb/AGjbE5cLYFy31JNrPxdRPpTzgqeZ4vYW8lUZsLDOo4Z5Jmo6HX3Zotbgl7eFRj2ZKicWH7w8xlCkZem560DBshgkw7VSO2BhR71d36UZb8Z1tyVWJ4cP2hcA4sLf7u30y94F4upg+VNODp5Hm9jZS0/ZzCOr4amS6KjcxuNcs2stS12ehx1jD65LmGF1teLNJ2PTSpfcKXaBt4IlUnbEwwwVSvJzNflF7Rblqse284G1iIGd8SLR+HLJ2HXSovc6fZh15mFfd7N4MY19CXZQzNqJm3LRat7BKMTjbQnLh7AuJrrmyTxdRNSHA0s7hewVJuw8McPQqyZe7Kb7pi1krYtAp2cx3xTMLnlHw9PrTRgqcM1vqpn+z+FDsUJP6Y7t/rZDAW7faTqOLDXFVJ6THF159N6v4Su7B06jae470g9nMJUqYVpLv1BJuPlZadq2Di8JZ+7ew/eN1zROh5Crw2nWztba4lVHez2EGFrVZdLHZRfdO+yyTjW/YTiIGcYnuueXLPSd6i/i1fs81tY0/dXv/C2C99FCXRkzaiZ8tFrXbQGMxNj7lrD96vxZtNz0qU7Trdo5trCVQb7P4U4SlWl0uflN7R5LPw+ILWez3IE4q7kubwBmjh10MdZpg2rXysNrnh+6tv8AZjBtq4lgLoptkXGsb7Ky9dIHaRAH90K935zPi67copTtWv39O7pb90xns1gycKJd+rOa43Rpb8q6xriOz7R8OJsG5c6gi2W4egnrNK3alYuYLXE/JRv9nMIKGJqS6aboFxpmi9lmXu0GGBxGIAXPaxRtLvlyjLuJ31POoztav2ZdAsY0/dXWeymBONp0JdlczMbiZvy0stu5ZAx97D/cTDG6D97MCBqemvSpjtOt2pZawlZzfZ/CnAsrycxflN7RB5arKwuLLYbs+6QM2JxHd3N4C94V4ddDA86jG1a5Yw2uY059Vcqey+CbiMTTBdFNuYXGuUG9kzeuQe0gI/ugQ2/PMrE5uuw2ilO1K3f07unqVE32awZGFMu/VnNcbiNLc+atw/Fe7OQ7YqyblzqCLWfh6Ces04bTrFzBa4+yY/2cwjaOJeC6abobcaZovbgs/EY1lwWKxAAz2cS1pd8uUFRqJ1PEajO1q4pudaxjT91aZ7LYJ2MpUCXQ9gcbiZvpbSy2nw6/t74b/prhjdHxZswG+0QelSnaVbtSy0RKzm7AwvuLcRfMX5dbRE8NV57D2LbYXA3jat5sTie6uADhym4ynKORgc551R95BY1xY3vGDb910jsHUp4ivRbXqRTZmb3gTIaDckLUunK3aSgaYREa35yjNxdRIG0Vc/idYZwAO7pZYjfZ3CObhXEumqTmvzAtbnvlSsa3OzUO2LtM9zyIthuHoJPOaBtOsSwQO9rbkkd7O4RtPFPBdNJwDb/5Re34XnO1+yLL4TGYjIFuWMSbSZdAVDKOIbEwx10rMxBbVY5+UAgxay6vZr62FxNDDio57XszHOcxBIJsdYtoSVrfaj7RP2ZdXD4a3ZyG2tw5kk5mJB8JAjhHKn4rEuY8BrQLbgqmxtj08bQdVr1Hk5iLum1uIPFf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4" descr="http://www.enchantedlearning.com/explorers/gifs/Estevanicomap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5334000" cy="2647951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</p:pic>
      <p:pic>
        <p:nvPicPr>
          <p:cNvPr id="4102" name="Picture 6" descr="http://t1.gstatic.com/images?q=tbn:ANd9GcQDpF8Kgnm4eqHjY2gxMHI6xCcb_lJEEH9rqT_LC-i7f6d9TviJvQ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3409951"/>
            <a:ext cx="2743200" cy="3200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Maroon Communities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1503 = 1</a:t>
            </a:r>
            <a:r>
              <a:rPr lang="en-US" b="1" baseline="30000" dirty="0" smtClean="0">
                <a:solidFill>
                  <a:schemeClr val="bg1"/>
                </a:solidFill>
              </a:rPr>
              <a:t>st</a:t>
            </a:r>
            <a:r>
              <a:rPr lang="en-US" b="1" dirty="0" smtClean="0">
                <a:solidFill>
                  <a:schemeClr val="bg1"/>
                </a:solidFill>
              </a:rPr>
              <a:t> maroon community found in Hispaniola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Runaways called </a:t>
            </a:r>
            <a:r>
              <a:rPr lang="en-US" b="1" dirty="0" err="1" smtClean="0">
                <a:solidFill>
                  <a:schemeClr val="bg1"/>
                </a:solidFill>
              </a:rPr>
              <a:t>cimarrones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Palenques</a:t>
            </a:r>
            <a:r>
              <a:rPr lang="en-US" b="1" dirty="0" smtClean="0">
                <a:solidFill>
                  <a:schemeClr val="bg1"/>
                </a:solidFill>
              </a:rPr>
              <a:t> &amp; </a:t>
            </a:r>
            <a:r>
              <a:rPr lang="en-US" b="1" dirty="0" err="1" smtClean="0">
                <a:solidFill>
                  <a:schemeClr val="bg1"/>
                </a:solidFill>
              </a:rPr>
              <a:t>quilombos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Palmares</a:t>
            </a:r>
            <a:r>
              <a:rPr lang="en-US" b="1" dirty="0" smtClean="0">
                <a:solidFill>
                  <a:schemeClr val="bg1"/>
                </a:solidFill>
              </a:rPr>
              <a:t> = 30,000 at 1670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Venezuela = 20,000 </a:t>
            </a:r>
            <a:r>
              <a:rPr lang="en-US" b="1" dirty="0" err="1" smtClean="0">
                <a:solidFill>
                  <a:schemeClr val="bg1"/>
                </a:solidFill>
              </a:rPr>
              <a:t>cimarrones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Manumission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192</Words>
  <Application>Microsoft Office PowerPoint</Application>
  <PresentationFormat>On-screen Show (4:3)</PresentationFormat>
  <Paragraphs>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Race, Castas, &amp; Honor in Colonial Society</vt:lpstr>
      <vt:lpstr>Social Hierarchy</vt:lpstr>
      <vt:lpstr>Peninsulares</vt:lpstr>
      <vt:lpstr>Criollos</vt:lpstr>
      <vt:lpstr>Mestizos &amp; Mamelucos</vt:lpstr>
      <vt:lpstr>Casta paintings</vt:lpstr>
      <vt:lpstr>Family Honor</vt:lpstr>
      <vt:lpstr>Limits of Patriarchy</vt:lpstr>
      <vt:lpstr>African Slavery</vt:lpstr>
      <vt:lpstr>Maroon Communities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Race, Castas, &amp; Honor in Colonial Society</dc:title>
  <dc:creator>sabrina</dc:creator>
  <cp:lastModifiedBy>Sabrina Sanchez</cp:lastModifiedBy>
  <cp:revision>5</cp:revision>
  <dcterms:created xsi:type="dcterms:W3CDTF">2006-08-16T00:00:00Z</dcterms:created>
  <dcterms:modified xsi:type="dcterms:W3CDTF">2014-08-26T03:28:31Z</dcterms:modified>
</cp:coreProperties>
</file>