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2" r:id="rId3"/>
    <p:sldId id="263" r:id="rId4"/>
    <p:sldId id="264" r:id="rId5"/>
    <p:sldId id="265" r:id="rId6"/>
    <p:sldId id="258" r:id="rId7"/>
    <p:sldId id="259" r:id="rId8"/>
    <p:sldId id="260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FF"/>
    <a:srgbClr val="FF9999"/>
    <a:srgbClr val="C0C0C0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66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552118-C0F9-440A-8AEA-A80593845BCF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A0CDE8-DAB1-4D84-9D5C-D147016D0C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588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A0CDE8-DAB1-4D84-9D5C-D147016D0C8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741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A0CDE8-DAB1-4D84-9D5C-D147016D0C8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53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A0CDE8-DAB1-4D84-9D5C-D147016D0C8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4277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A0CDE8-DAB1-4D84-9D5C-D147016D0C8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0486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A0CDE8-DAB1-4D84-9D5C-D147016D0C8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422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A0CDE8-DAB1-4D84-9D5C-D147016D0C8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5423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A0CDE8-DAB1-4D84-9D5C-D147016D0C8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6526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A0CDE8-DAB1-4D84-9D5C-D147016D0C8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93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felipe+guaman+poma+de+ayala&amp;source=images&amp;cd=&amp;cad=rja&amp;docid=_OPM_YDZwDZx8M&amp;tbnid=djOAYFEzAXanFM:&amp;ved=0CAUQjRw&amp;url=http://www.kb.dk/permalink/2006/poma/102/es/image/&amp;ei=loIjUpXENKnsiwK2loGoAg&amp;bvm=bv.51495398,d.cGE&amp;psig=AFQjCNHdvb6k3xHOurw4jDWfG7ZnqiDA0g&amp;ust=1378145056382487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potosi%20bolivia%20mines%20map&amp;source=images&amp;cd=&amp;cad=rja&amp;docid=ODlRaXJ_5N3-8M&amp;tbnid=nNvPAadjFGjh0M:&amp;ved=0CAUQjRw&amp;url=http://news.bbc.co.uk/2/hi/americas/3740134.stm&amp;ei=W4YjUs6gLOGqiQLX_4CgBA&amp;psig=AFQjCNG3N9H3Un6hXaDa2P0w9USCzmZwcA&amp;ust=1378146222840618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90599"/>
          </a:xfrm>
          <a:solidFill>
            <a:srgbClr val="FF9999"/>
          </a:solidFill>
        </p:spPr>
        <p:txBody>
          <a:bodyPr/>
          <a:lstStyle/>
          <a:p>
            <a:r>
              <a:rPr lang="en-US" b="1" dirty="0" smtClean="0"/>
              <a:t>Indian Labor, Mining, &amp; </a:t>
            </a:r>
            <a:r>
              <a:rPr lang="en-US" b="1" dirty="0" err="1" smtClean="0"/>
              <a:t>Potosì</a:t>
            </a:r>
            <a:r>
              <a:rPr lang="en-US" b="1" dirty="0" smtClean="0"/>
              <a:t> </a:t>
            </a:r>
            <a:endParaRPr lang="en-US" b="1" dirty="0"/>
          </a:p>
        </p:txBody>
      </p:sp>
      <p:pic>
        <p:nvPicPr>
          <p:cNvPr id="18434" name="Picture 2" descr="http://t3.gstatic.com/images?q=tbn:ANd9GcShIqxgTZ_W6ZxmkVTyLrvdtdyJOewK587OJjYAIUiAWyed0pr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447800"/>
            <a:ext cx="4191000" cy="50292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  <p:pic>
        <p:nvPicPr>
          <p:cNvPr id="18436" name="Picture 4" descr="http://t0.gstatic.com/images?q=tbn:ANd9GcQLvY5WVsSpL3Ll_8M42GNUYOtQUPtIdxz278nV6ABZz0YE2Z5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1447800"/>
            <a:ext cx="3886200" cy="4953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9966FF"/>
          </a:solidFill>
        </p:spPr>
        <p:txBody>
          <a:bodyPr/>
          <a:lstStyle/>
          <a:p>
            <a:r>
              <a:rPr lang="en-US" b="1" dirty="0" smtClean="0"/>
              <a:t>Cities and Labor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4800600" cy="4525963"/>
          </a:xfrm>
        </p:spPr>
        <p:txBody>
          <a:bodyPr/>
          <a:lstStyle/>
          <a:p>
            <a:r>
              <a:rPr lang="en-US" b="1" dirty="0" smtClean="0"/>
              <a:t>Mexico City/ </a:t>
            </a:r>
            <a:r>
              <a:rPr lang="en-US" b="1" dirty="0" err="1" smtClean="0"/>
              <a:t>Tenochtitlàn</a:t>
            </a:r>
            <a:r>
              <a:rPr lang="en-US" b="1" dirty="0" smtClean="0"/>
              <a:t> &amp; Cuzco</a:t>
            </a:r>
          </a:p>
          <a:p>
            <a:r>
              <a:rPr lang="en-US" b="1" dirty="0" smtClean="0"/>
              <a:t>Lima, Peru &amp; Puebla, Mexico</a:t>
            </a:r>
          </a:p>
          <a:p>
            <a:r>
              <a:rPr lang="en-US" b="1" dirty="0" smtClean="0"/>
              <a:t>1700 = </a:t>
            </a:r>
            <a:r>
              <a:rPr lang="en-US" b="1" dirty="0" err="1" smtClean="0"/>
              <a:t>Bogotà</a:t>
            </a:r>
            <a:r>
              <a:rPr lang="en-US" b="1" dirty="0" smtClean="0"/>
              <a:t>, 10,000 Indians &amp; 3,000 Spaniards</a:t>
            </a:r>
          </a:p>
          <a:p>
            <a:r>
              <a:rPr lang="en-US" b="1" dirty="0" err="1" smtClean="0"/>
              <a:t>Traza</a:t>
            </a:r>
            <a:endParaRPr lang="en-US" b="1" dirty="0"/>
          </a:p>
        </p:txBody>
      </p:sp>
      <p:pic>
        <p:nvPicPr>
          <p:cNvPr id="4" name="Picture 10" descr="http://t2.gstatic.com/images?q=tbn:ANd9GcQW-Kdn3DCqcka-3okHbFh6kMpaEDJXSFsUSE-xmYlwRj3_VldM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1551296"/>
            <a:ext cx="3152775" cy="41148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42976"/>
          </a:xfrm>
          <a:solidFill>
            <a:srgbClr val="FF9999"/>
          </a:solidFill>
        </p:spPr>
        <p:txBody>
          <a:bodyPr/>
          <a:lstStyle/>
          <a:p>
            <a:r>
              <a:rPr lang="en-US" b="1" dirty="0" err="1" smtClean="0"/>
              <a:t>Indios</a:t>
            </a:r>
            <a:r>
              <a:rPr lang="en-US" b="1" dirty="0" smtClean="0"/>
              <a:t> Ladinos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191000" cy="4525963"/>
          </a:xfrm>
        </p:spPr>
        <p:txBody>
          <a:bodyPr/>
          <a:lstStyle/>
          <a:p>
            <a:r>
              <a:rPr lang="en-US" b="1" dirty="0" smtClean="0"/>
              <a:t>Criticized by Spaniards</a:t>
            </a:r>
          </a:p>
          <a:p>
            <a:r>
              <a:rPr lang="en-US" b="1" dirty="0" smtClean="0"/>
              <a:t>Legal spokespeople</a:t>
            </a:r>
          </a:p>
          <a:p>
            <a:r>
              <a:rPr lang="en-US" b="1" dirty="0" smtClean="0"/>
              <a:t>Felipe </a:t>
            </a:r>
            <a:r>
              <a:rPr lang="en-US" b="1" dirty="0" err="1" smtClean="0"/>
              <a:t>Guaman</a:t>
            </a:r>
            <a:r>
              <a:rPr lang="en-US" b="1" dirty="0" smtClean="0"/>
              <a:t> </a:t>
            </a:r>
            <a:r>
              <a:rPr lang="en-US" b="1" dirty="0" err="1" smtClean="0"/>
              <a:t>Poma</a:t>
            </a:r>
            <a:r>
              <a:rPr lang="en-US" b="1" dirty="0" smtClean="0"/>
              <a:t> de Ayala</a:t>
            </a:r>
          </a:p>
        </p:txBody>
      </p:sp>
      <p:pic>
        <p:nvPicPr>
          <p:cNvPr id="14338" name="Picture 2" descr="http://t1.gstatic.com/images?q=tbn:ANd9GcQFO7-mMKS80SGlxPrw6kz5JDWc-c2f_Unm3hE-6C4CBtAvXWujj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14924" y="1201003"/>
            <a:ext cx="2200275" cy="27432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14340" name="Picture 4" descr="http://t0.gstatic.com/images?q=tbn:ANd9GcR1BOb7oX-tVJlm_L4jLg1E1ZXGy_YfjP0-djTUt49AZHgutPlVL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1" y="2572603"/>
            <a:ext cx="2220178" cy="2466976"/>
          </a:xfrm>
          <a:prstGeom prst="rect">
            <a:avLst/>
          </a:prstGeom>
          <a:noFill/>
          <a:ln w="76200">
            <a:solidFill>
              <a:srgbClr val="FF9999"/>
            </a:solidFill>
          </a:ln>
        </p:spPr>
      </p:pic>
      <p:pic>
        <p:nvPicPr>
          <p:cNvPr id="14342" name="Picture 6" descr="http://t0.gstatic.com/images?q=tbn:ANd9GcQf9aUEERzX8fHfy5cmCMrIMyDFDs_PRR2n0trbZScTsrfyzCXqb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76531" y="3657600"/>
            <a:ext cx="1771650" cy="28956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14344" name="Picture 8" descr="http://t0.gstatic.com/images?q=tbn:ANd9GcQatCver6dSLosEL5xKALTY2P9Mdjt_KjkyYJlnhk_aW6cJMix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86643" y="3657600"/>
            <a:ext cx="2057400" cy="2895600"/>
          </a:xfrm>
          <a:prstGeom prst="rect">
            <a:avLst/>
          </a:prstGeom>
          <a:noFill/>
          <a:ln w="76200">
            <a:solidFill>
              <a:srgbClr val="FF9999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9966FF"/>
          </a:solidFill>
        </p:spPr>
        <p:txBody>
          <a:bodyPr>
            <a:normAutofit fontScale="90000"/>
          </a:bodyPr>
          <a:lstStyle/>
          <a:p>
            <a:r>
              <a:rPr lang="en-US" b="1" dirty="0" err="1" smtClean="0"/>
              <a:t>Primera</a:t>
            </a:r>
            <a:r>
              <a:rPr lang="en-US" b="1" dirty="0" smtClean="0"/>
              <a:t> </a:t>
            </a:r>
            <a:r>
              <a:rPr lang="en-US" b="1" dirty="0" err="1" smtClean="0"/>
              <a:t>nueva</a:t>
            </a:r>
            <a:r>
              <a:rPr lang="en-US" b="1" dirty="0" smtClean="0"/>
              <a:t> </a:t>
            </a:r>
            <a:r>
              <a:rPr lang="en-US" b="1" dirty="0" err="1" smtClean="0"/>
              <a:t>crònica</a:t>
            </a:r>
            <a:r>
              <a:rPr lang="en-US" b="1" dirty="0" smtClean="0"/>
              <a:t> y </a:t>
            </a:r>
            <a:r>
              <a:rPr lang="en-US" b="1" dirty="0" err="1" smtClean="0"/>
              <a:t>buen</a:t>
            </a:r>
            <a:r>
              <a:rPr lang="en-US" b="1" dirty="0" smtClean="0"/>
              <a:t> </a:t>
            </a:r>
            <a:r>
              <a:rPr lang="en-US" b="1" dirty="0" err="1" smtClean="0"/>
              <a:t>gobierno</a:t>
            </a:r>
            <a:r>
              <a:rPr lang="en-US" b="1" dirty="0" smtClean="0"/>
              <a:t> (1615)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r>
              <a:rPr lang="en-US" b="1" dirty="0" smtClean="0"/>
              <a:t>Written directly to King Philip III</a:t>
            </a:r>
          </a:p>
          <a:p>
            <a:r>
              <a:rPr lang="en-US" b="1" dirty="0" smtClean="0"/>
              <a:t>1,200 pages &amp; 398 drawings</a:t>
            </a:r>
            <a:endParaRPr lang="en-US" b="1" dirty="0"/>
          </a:p>
        </p:txBody>
      </p:sp>
      <p:sp>
        <p:nvSpPr>
          <p:cNvPr id="12290" name="AutoShape 2" descr="data:image/jpeg;base64,/9j/4AAQSkZJRgABAQAAAQABAAD/2wCEAAkGBhQSEBUUEhQVFRUVFhQYFBUXFBQWGBUUFhYVFRgYGBcYHSYeFxkkGhUUHy8gIycpLCwsFR4xNTAqNSYrLCkBCQoKDgwOGg8PGikcHBwsKSksKSkpKSksKSkpKSkpKSwpKSkpKSkpKSkpKSwsKSkpKSwpKSksLCwpKSkpLCwpKf/AABEIALcBFAMBIgACEQEDEQH/xAAcAAABBQEBAQAAAAAAAAAAAAADAAECBAUGBwj/xABEEAACAQMCAwQHBAcIAAcBAAABAhEAAyESMQRBUQUiYZEGEzJxgaGxI0JSwQcUYnKS0fAVM4KissLh8SRDg5Oj0uNz/8QAGQEBAQEBAQEAAAAAAAAAAAAAAAECAwQF/8QAJBEBAQACAgICAgIDAAAAAAAAAAECEQMSITETUQQyQUIiYXH/2gAMAwEAAhEDEQA/AOpFEU0MVMV4HbSU0qYU9EKlSpUCpjT0qCMU0VKKVBAim01MilFAIrTxUyKaKLAqRFEK00UKHFKKnppaayqEUtNSIqYsMdlPlT0mqFSIqwvAufu/Sk3BuPumpuNSK1PRhwb/AIT5VJeBf8Jq7FekBVj9Sf8AD8xS/U36VNllBilFTa0RvTRVZNFOBThaeK0hqUU8UqBtNKpU0UEIpVKlQICpgU1TouyFIU8UoohqeKVPQMaapUqLpGkamtknYE0Q8G3gPjU3DVAim00a5bCglriLETLddqE9+0Jm6uNc4P3IDfMip2a60xpqje46ygkszRpEKB94sB8O6flVzs27bugkKdM4JJOqVDSD/ig+IpMjqqmmrXbsxOhHxNU+L7P0qWUyByP9Zqs6VAKtWezictj6mgDi0t2RdJHeZUQmY1udKDGd+nQ1Xv8ApSdCNbUNqW/MghtdkEABDyLKfhUX0EO2WdW9VaKQJDuMFY1TLQAe9b/iPSqNrtW+4ci8CFuIF0gszMv2jW10DIKEbT0xBrPsdokXLbWS19CUu3bfrFgKbRUhFchV0XCTp8KBxdt7vE37lhiDba1dtd3UhuerW3cRoxldyDis637dZF5nLW1J4lzIQYRw2p7jqjMrsuhtekRn2D1ogHqyFF54d+ICPnSbgW6rIDqgNMAciUwa570l9dcv3THq2uJZCCCVuPbJIZbkwunUZ1HlW1b4O56v1bDWicTbvW4Klz9pruCQ0FdReDvBipqNaqfB8VdvsDbu3AP1e05ADt/erc0sAG36jw3xV1dTLqF5m1d+FW4W1IwDwhIIghVI5e+sz0e4S/w3rDAhbLW7YknUFus9psYjS7KZOImm4fheJVDdUA3WfiQbckqbXEBSQWMQyXAGGTTUY3XUdh9uB7Qcg6mLzbyzA22KuBtMY86JwnpXauO6pOlURxc090hiQQfwwRpzzxXNdndk3bBDrDtqud0Tm3dW2bg2Olhdt6gdiCaA/Y121euNbAPrFDwT3RdS+l8JmJDQ0nkWqyFdfxnFW3tNcQ/3bN6waSCCMsCCARvIqrYuq6hlIZSAQRzByDTdl2i5vMVKakQFWjVrQtnBgwpVZ56ayuFPq20JtBAHRoJED4VjvqtTj7Tf024pqhw3EawfAx8gQfKi12l3Nxws1dG00gtPT1UR000VKlQR00qkKVA+mlFTpUEQKc0zPVTj+0ktIXeYEDGSSTAAHvNF1b4i1cuBRJMCiW7Bbb8/D+dYa3jce3OJBbrMuVFdWbot2yTsASfcK5Y57dsuPrELPZ3U+VVe0bnqyBbQEwSS2QMgDfHMn4VSTtVm09/75DAYwr3WiPFUA8cVh9s8T6zgbLpqJZmO5JAKXAyT4EgfA1bWZPLT4zjbtzT9oFVgLbIDlLl1dKYUSQN5mN+lLi+CAuerd2m7q1GY0g2gnz0GOkmgdo22uM9xGCQLaoCVOp0ZnC6uuHGPHoabiuCDX0ZYVii3LIcsYW2+tyxBMaluXMQcDwqa234EVUa24AYOhLBSQRGtnSSPuNkxyyOVV+Jt2F4hLIQd62WPPMNcUZJx3Nj1pvUKrKzORq4VUaFlZZgouTMnSt6SIkBqfiuCKkts9pATOmGY6CoycQrlYnrTVNz7HtsFPDEFWF31frTCQHbSQQVAiZcR9KN2HxDHiIYk6EvKDvKi+FUb5IChSYoFrgT6tu4dJNgBdLKwKKALwj2SAox1A252uH7NcZRGRiLxZpwz+s9YgILTDRLEdY2ONSM7ijZ7UYFQAyFrU6tX947XEVWwdlN1vHaZitXgO0Xa5ctO0w10Db2U2IO5MyM+FUm7G9lfVuITGSRb1m2NMgGdJAYkZlD8b3ZHZgHEPcg6tBEkROpmJO0BiwJI5Blq1nwoMv8A4FDBZrV9CoG8pfyP4SaqJwUv3STFy8bTDu6Rddyw3ORO0E+6tXs2wGtcVaOwuv5MiOPDcmiWbIHtRO5wI7u3v35mD0NTVNqT8AHcXDJYAgMRkqCWCtvAxvKmaL+qGV029QMy0juGRP3XP3pmfCrrTq1QAZwIxgddMknGwHyofE3grAM4Ag4PeIGlj3i2rYr05HBiKaOwdvslUcOVGsYBGrVJ7xAGsQIycCj3FAEOAu5mSO9GYPrZ2FSfiRClge8ASOenUiaiD4x1ke+o/wBoiUaWOtdQEACCYEw0DcHwAM7U0zbsn4EFsZGAcyIk8y/dWCxx1NSPCoDgEiWgqG2B8MTG3LFCPawEjKnWsCFLPrUsMTPJRA5tnent8ehlwSdiSEUwxDbnYGLZHnTSeRrHBDPdZfZxkTJAKsdEbgbb1O3a2kNJEQJ/Dkezicih/rUXSsKWG0KGk9zSRCwD3oA3mh2rskQbfeKwe8CWbAAMQc6YPjB3FUaHCMoIEnIiDOd9+lc32pYNu8SMEEMB7j/XnW7Z4m2R3bqncnvGce194EEAfCD41k+lHED1yppMlA6vHcccwrTkjBjoa48s8bd+C+dB274t3Y+6cT7sr/lIHwq+l0GsDjCTaDDdYHxTI81P+WtCzckSNjBHuNa4qc2OrK0ppBqqrdNEVq7POOaaog080CmlSmmoDCmY09DumqAXrtc/6TsSeHX8V9Z9yKX/ACrauGuc9I7v/iuEX/8As/lbIrGX6124P3ja7Nj1lsdEtjzea6i/aLBRMA+1jJgEjPvFcz2c32lrxW18q6a88ac8j9As+bVw4vVdOe+VAdkIzNcyCxJIG06GtzH7p+dP/Y6FU0gKAJIC4kgDUMiDuZ6mrvroGBAwJzH0qXCKwt5Mn6DlXo08+6z07GSIILgGV1GdOXMD+MiedW+H7OUR3VxsSJIxG5JMxjeiX7LEYMbwIHjBmrO3/dNJbQCgWFEDfYAQB06f8U5uAEZOSB8M+dBJZ5ZYXxIBxtH1qFq7LjMsNUR3QcbEfEedVE7pO/KfPzNF4cgzjb+utS4e9qUSNJ5rIkHoamy/1igFfvnEA5MfACfrUrN6WB6gj5ig8SDqxiAYPxzgn3U3Ca9Q1QRDCYAyQD7thUFHs4RxHFL19W3mrL/srLbi5YIvfxJOIQaxDSNx3mJgzCfCtK2dPaLj8dgH4pc//Sq7cGFXTsqyOR2kgkkwMndvhUdFdwzKpJHc1C4FOwaCDq1EFtLKI7w7w99XERu8yoJPeBZdMgM7EMbmIBdjIXGrpRbLBYMaQd7hYAxj77kFiNIwB06VNWM6hsdyFXmATNy5sJmSAdx0ogdsOQx1jGr1ahmwokDKL+7yG3uqVrgArEkOWYSTF4mAo1EZIG/KiJdMTJPKBdu3IJnkigchnxNMykgjQTnfQ5Izz1Nn5daArcPJEa5AaCfWQTBYzqmTg+NC4RdGNUROAWiCQNyk4bXjbvUyuTMhRzkp7JA7xP2m3jynnR1uls58SFuQQc4AfLb0T+Ay5JBLKNUAwwGJmQGTJkdaFa4ZRqDEH1hYtLISDpUAibY2CjbnmrKXoCx62NXW7Iyfayem3Twoskg5c5UQWugjEUZZw4NZgBVksCDoB5g7DxqXG2weGVcSgjSCDCDuj8qveuyMtsRg3Bkx+zkwvmaa2mq26nU3cBliSZM7yogyKznNx148tWOP0l7dxVOklQwMA6WU6Tg74Y+VG7KcaNP4CR8Nx9Y+FVhc0POYE43kEHV+flQeGvm3xegnu3AVH7694eaz51w4svOnr5cdy36bwoqUICi2zXqjxDrTgVFamBVZpopU9KiCUJ6LQrlWqpPXJ9uMT2jaA+7YYnw1Fp+VdZcrknuau07xH3LIX3YSfm3yrnn+r0/jz/N03Z4PrU2mLc/BJ/I10d9JhfvaNx4lZI/hrnuzv78eOkf/ABmt7iw0qUMHTEdZOPLeuXCc/uB8LxZfuSVKgA4GOU5xuPOtJBAAH86oNaDFz1OY/Zx/qM/4avoIAEzAGZ38a9DypNcgT/38IoHrw5gzDAnoIG4zmap9o8bb1C22rbUSAYU6oGdpEbeNE/WbdxR34xBAwcgYx7O00EeF4jUAA5HPuwBkTkxnnRb9lSBMmD7U5nYkH403D8OgwqBQfxDflgT7t6Na4aNIzCzgn4DYxGOnOgLZshcAfzNELUK7fiBBkgwcRiPj8qrcLxksUaAwAPTGOvvoC8U5CyPakQMZ68+k+VCs8SGYCQYIJ5HIYCfP5VO8iEqTDEEiDB3GcfAHzqmdKXFyMMAM5j2foRUFftDu9o2T+JLyfIOP9FR7QH2hmQM7MO7MnX0TkZMnGBUu3RHE8O3S4P8AMCh+Tmlx6/a4PeIUrBz4wMn7sSJOTtWXT+Ia00bCCSTsRqYzJ1EesblkADxowcTjcEneSSIBB9to26EzVPh7rNlfYJWTiJzqBzG7qO8xO/gKtcODpAY4GrUQIXfuwRoXEKdjzqs0+pivelCQOedsjvuJJ6gCKjZdZDQulidRAs9J5AkmCJ91Lh1iRI0wCxQqCCCCYCIYx4/eq6j7SzRpzAvjurvnGYxgVTaoWXVIOT3SYtwRAJkFMiJqLG0AcqNMZi3I9rcBRVm4kMxhgSIPdvwRPdyTg9YqTKYmGmYgreJEAjJDez796aTai/FWgNHdiRqn1WGA2afvEA/A0U8QijVtAM/3ZKn4P0z8at3QJOMGZ1LcGFkAyf3jtmoIo98Egf3pjIHSeRzUQJOImcERqMGDMDGVfAPTG1WOBbvDB7wIyDMZIyXaAIiaGU57kAT3H5n92aGwIII1DIjuEciIkpOnOPE1K1iwO0OH03WHSfyrJ9JOGK2luoJe2VdfE2zEeQA+NdJ6SWoZX6gHpPI788isq8JtMIgqZHPBgGfjHnXk11yfRl3JV/hr4dFZdmUMPcwBH1o6VgeiXEH1bWm3ssQB+w/eT6kVvpXtlfPznXKxYSiLQkNFWqyeKVPNKrpD0G7RKDdNFioxzXE9nPq4zi35EsP/AJAB/prtHeAT0k+Wfyrg/REyLr82ZR5k/wA648vp7fxp7rvOEP2+ORn/ACEfmK37jtOPugD4kb/D865zsNPtmnxP+dR9IroDdIZgkliZ5xACjPPkRiscPpjnmqfgmI33G4yQRyg7TvUr18g6RKiJJj2c7AjGc1FiSsCZPRsCc459PM1K3bVRDGf2ZnPuyTXoeRkdpXHBUDALAMSqnUrA7ZOQd60GRLQJcwg5hd94kAb1V4+563iEt7erbURzGNzyBxtyrZuvKnng/QmpFumZbe7qCunddjobUcAzE+McvmaungifvRtEcoM7mT/3VLgOPgBHPt+w3WZOnw2MHwq+1yCMiCY5k7E+7lVQx4JBlswZznw/Oo27QEEDJkEkZ8J+XnVoHn8+VVGfJiNPXkWHTO3I+NA1xdOQ2TudzvyGw3oNu6tzUNJUpnIGTsGzviT5UPiOG1Am0TylRmDnPXcbUa3wTaZmGA5wQeggbQAedSqpek/d9U34WXPuINWO1bYLA9RHIyASYjmIJ3MUP0wsluHJG8Y8sVDtQhrCE7EDrmUJgnlMHJxn3ViftXT+p1eCYI2U6oEwhz3z3JAU4UCBmoni1gaF7zM2ruy0I2kyLkSwYkYB3BoCouBuWRdBIZmKgBY0iOu0gHUcVeFmVCnu9AzkyIEjRbI6TE7z1ro5o8O7FlGyliWPrYHe9Z7IhYEBDGDnwqtbZltYZHkLAZiPtDm4GJb2R3QABPf8Kv2LB9oqZk7IimIkZbvERA350wG7MlwkI2ktctkjUFLKIIhhnOR3aIrJcMMNSZEyCWJEPjnq7wtnrk0O9rAlfVr7TKxkGGUgYKmBq3nPPkQbli0wUGXH798NnSRnk3xPKhXEVFJJGucgXWy0sSSQsg+0cA7UEeJuvphSCQpJBnvH7RZMdNVn2eeqn03FaC4Ilc6WBDMqzIEwpbWcHBI6xVvSJIZl7pnFy7IwcwMTHSokAA6XXWRCy10jVqnM7bD58qCndtu1uNSgnTuWkBRjJ3l1cHYwcUS/ZYrj1cqCdgRJ0wCY9nc4zhZq3eC6ipYAgwFL3RLfDERyG8Urd1BlGB2ZibrAasACOWVAz+RqKyuKR7nDsrQfVsoUgrJXKmQCYyOZ69KxeEuiQGmDKt7jg/ka60wbbKWEvOn7TXMbQYHOuRQd4jofrj614+Way293Bd4aZfDXfUdoKDteDW2PR0yp6Z2iutBrkvTPhyVW6ggrouD3phvmK6Ts3jhespdGzqD7p3HwM16OK7xc/wAjH1lP5X0ajJQLZoy11eVOlSLUq0hiaBcajGq101kZfbXEaOHvN0tv9CPzrlPRO1psT1uA/AR+dbfpje08Fd/a0qP8TLWb2Gmnh7QH3if+K48vp7+CXrXTdg3O+0eH+sf8V01ok6iB3gWHz2J6VzfYCfaGOkfFmX+VdDw94Gd/abYE41GPlBqcTnz+xgpPtGB0H+6N/dRVAG2McsUFbjmO57yYGPcTPyobk82WIhtKlokbcutd3kU+yeFuK9x7iBdR7veEwCZmORxWhrye8IHPJ/r/AJof6vt3yZIiTo6YIXM+FRHCqCZIJgagqyeQGWJPKgqLwyIdQNxs8h3eU4AjnVz1Z/A3TkOuRHLHzorW9zOF6sSB57e+iKQQDiCMnkR+eamhV15gqBvuVJjOYJo63HidPmQPjVRu0hpbSokTp2zE48Cc1IXwxBJMNp7rKR0OZzsdvGgsqbkHujaRlTzO2KhfvMoMiOklck4xB8arXeL0udHIw3PBUQI6zmi2OIkAkGATqYZDadx7sAfGlWVLtZNXCmfwg/AgGs7gGL8HYYbgW+QPsyh3+OeVaxQHhIG2kge4EgfICsT0dM8AAY7vrVMiRi48SOYrH9m55xT9aFiSAC5Dd9lgEBsvnW2+B1qyfZkalG8j7IQAfvHvMCKq2lGR3tcZEAvBkARtby5gVasYKglVA+4Zd9TE5nqQfHetsaDQK0KdBhUVQBdaAGxmPBpNFHC94NpGo5JWxuDMiCZBMfSp96DD3thJK20EdRMFf+6hw/G6mBAcjY6rykKcCIB/aOf2abNDWVPeBETqKqLKjugwBnc5HKnF5w86bsANCRbVTqbTAAy0A8+lRCYGpdixX7ViNW2mOh250K7fU5ZEmQc3SsY93XEc6bNLNoMMMbgiTrJQMxxiBv02ojXWjdtUCB6y1JMFo225fA1nv2igukMtjWrQe9JXUrs2scjpAOJ3p73GhHz6oZABCFgmSDq2I3j3t0ps00FdimNcknHrEJggEEHYDw8agQ0ElrgOABqtnfn0G3zqtdTAI0afuhrZY6dsnnkDHup7l0YHcEEAro307ggbHutHvqU0Nw1yCZ1GWmD6vBgDMZkeGM1y/adgW+Jbo235flXQm4IJQgQMfYxEZ5xyEcqzPSK3KJcyDABJXSZ8V5ZiuHLPG3q/Hurr7Y/GDVZIIJCNHjpcH/cD51negXGQlzhyTNpiRP4WMfIg+dalmTKnZhA8dWV8mA8zXI27/wCrdoJcJhbhhx0BwZ9x0n4VOG+Xo5MN4WPSAYqwhqtNGQ16nzBaVMGpVdhmoF4Ud6rXmqK5D9IF2OHRfxXR/lBP50/ZYAW0vu8gBNVPT15fh06lzH8C/wA6vWD30icBiJ8Af5V5+Z9Hh/SOh9HsBmPgfJWNbVtQBGxAU5OZPuzWB2KYt3PDE/4G/wCa2rltVLXR3onuxnAnE845U4vTzc/7LY4+ATvHQDzk++oW2DaicEQGB8N9t5oaWwVlpJYh/cvdAEDbC7eNJ8sM5bSSI2gzEdIJ8q7vMlduG2w/CGJ0jcjPeydvzoVhRpDg+05zEmC0kGd9/lRPVE3Drz3T3gIwNMjwiJprchSNu6J/e2Ugfun5UosG0WWCYySSPeeXIRFNbXSxUTBGJ/FmY86moyQJjYfDfPOlxXslhHdEjnGnPLwoqs9ruqQCSSJB98tPuINRuIWtgSNXdzOZB3PXAFWLVmMSZyxmTAnC+cmpWU7s7mDy65+W3wqFil2bxCrptmMKTzOqSDPvJn+hVzhrTKMlc4IJMbsR7znNC7N4Tn0nzO/lJH8VHtmXnmRIwPZJIUT5n41UWLKfZkYPtbe+a5r0YY6OITYreuAdYKowjxlq6Xh2kuM4aNuqo351zXYR08VxaftWnH+JWU/6RWb7dcZ4oi8QwYAARDEopETtLv8AHl0NSsW2fZgANS6bYyGKMO8/OOvWhojMdKghVdpBLBd42Al9iene8K0rHZCmPWk3CNh7KCeiDHnNaZU9absCQQSQ10tBXcDRMkw2PCpnSAfsx3hBItXjOVOTG0sPLwrasWFQQihR0AAFGpoYjWxMi2uggsALNxmkxEg4BxtTorCItnMTFlBkMJMsek+dbUUpoMexw97vEqSTkMf1dZJ3MKJ1RiTU/wBXvfeBJAYIGddOcydK8u6Bn861tVPqqHln27F4QTn2ZPrMmM5GjaZG9QXs65pENmdUNceAWIJHdHIahPgK0vWUvWU8GqxX7OugiSDpyAblyJBMc/djaqfG8OxtuJ2yEzA5nvMJn410TmaquuDP1rln5jrx7l24iw+0cjAO+cMPnXPenHB6pdREjWIGYIEj4T8q6K7aNpiDvI+MbHyMfCq3bdsNbBgkAGQN9Jk564JHwrzY3VfQXvRbtX9Y4W25PeA0v++uD5iD8a2rdecfo9471XEXOGbZu8s/iUD6rHlXoYNfQfKzmrpZpUMtSowkzVUvmrLmqt+o24L0mcv2jbXfSqf7nP0FavCmbgHIAg/wt8prA4h9faV1uSyvkFT+db1nDk7QpHkpOa4c3t7uLxjI6LsATbflLW18xH+6tp895uQz0jLfQH+Ksb0ftk28R/eIc7Qig/WK3f1ckRIxIMDqc7+6KvF6efm9h2nMgHmEAH7oPzxn30b1UXAQYxJ93sxJ26/CirwnMsxO28YOeUVJeEQch7zk/Ou0efSreuqQQveIgwveBIxEjGRipJZYhoWC0QTAwu2BP7XnV6BTzVWKTC4cAHfcKIGcmWP5VNuGY4kkZBl2GI6KBVj1lI3I3qbXVCXs9SDqmSIaGfOI3npU04BQI73/ALlz5Zpfri82UfEU/wCur+JfMU3C40ydnoBADR++53+Piai3ZqyCo0kc8nAEAb+6pnjU/Ev8Q/nTDtC3+NP41/nTadaPw/DhZ6mNRzkgAcyeQArk7L6e1Lg5PZDDxKOPyeuoHEg+yQfcQfpXK9omO0bTdbd5fkD+VYyunXCOgnNSbiVQamYKBuWIAHxOK869Kv0lLZJtcLFxx7TnKKeg/GR5V512j2zf4ltV64znlJ7o9w2FdMcLfN8M3Ue4cX+kPgbRhuIUkckDP9BFZ1z9L/BjYXm/9MD6sPpXjFtZ2HlTnhY6D3mtdJ9k/wCPX3/TLw3K1ePwQf7qpcR+mVP/AC+HcnlqdB9Jrys2PEeRP5UvU+7yNXpir0DiP0x8TnTZtL7yzfmKqXP0wcaREWR4hDPzJrjls07ovWnXE3XSH9J/HEz64e4Io+UVC5+kvjW/83yVR9BXN90VJmXofOKvSfS7rXvemvFtk37nwa5/9qpXO3b5Mtcc+8n8yapi+Ogp24szgD4CnSfSd79uo4T0zvNGq2HVRAgQcdY3rY4H0h12yl1NJIwJ5yCPcMsPjXAfrrRknzipL2kJEkfAz9K45fjy+o7Y8+m56QFuG4i1fQZBGerJ/Na9S4TiVuIrrlXVWX3ESK8i7Z7eW9b9WqMT3SGMA6hgkKOtd3+j31w4MLdVlCsRb1CCUPe2OYBnzreONmM25c1ly3HVaqVQ1UqjmK5qlxVyBJ/qM1aY1k9t3CLLkAk6HgDcnSYj40HAdkuHvXbgzqbHuZmb6V0BUy88gfDJA/8AtXO+jtrSjEgzqI/hAH86u8X2utoNJzJxjnpP5V5+Sby8PoY6klr0X0acC0u2WuH8q2/1ivB7npjfB+ydrY6Ag777iqPEekXEP7V+6f8A1GHyBrthw5a8vJyZY3Lb6Bu9qW09t1UeLAfWsvivT3g0MG+h/dJb/SK8Ee+WyxJ95J+tRLmus4r9ufbH6e0cZ+ljg19j1lw+C6R5tFYXGfpkc/3VhR0LOT8hFeZ+spG4Otb+OJ3k9R03af6QuNvb3SgPK2NI896xrvaNxstcc+9j/OqAvD30/rvA+VOk+j5Fg3idyf4qc3T1PnVU3/A+VM3EHpWuqd/9j6qXPlVb1x8POm1GtdWe9Xf11reQSP3WI+lXm9J77rb+1uMQXDBm+6w091t1lSwOfKsIId9z8h8OdQZCd5p0xX5K0bqH2iFg57uy+EdKKMbVl8PcKMDnx8auq0TAJHKs5Y6rUyl9Cm6aESaJ6tjsv1P5UVOzrp+58j+dZ1FVpqPwrQTsK6eX+ZR9Jqxa9GCfaaPM1e0NMf4fOovdFdFb9E15tPwq3b9F05yfIfQVLnGdOSVyeRP9e6n0t0j34rubPo5b/B5kn6mrtnsJBsij3AVPki6edJwrnb5Kx+YEVYt9iXG+7cb4BfrXpNvssdKuWOzR0qfLU082seiF5vuD4ma0bHoJdO5A9w/OvSbXCBaPoFS8lTTI9Fuwxw9uCBP4iBPnvW/Q1qVYa9HmlSpUTaTmqfFWJEdZHnVuaaKK8w7S9F+MF0+rAI5MrxI8V5HrWbxHoZxrZZdhuWWYr17RUdFameky3fG3iFzsG6vtTQv7Kfr9a9l4nspW5fKsu96PrOw8qvy1jTy8dkMfvfX+dSXsU8z8v+a9HbsAdPlUf7DHSr8ta6x58OwvH5f80ROwvE+Qrvv7FHT5Uh2MOnyqfJTrHDp2L4n5fypz2EP2vM13K9kDpT/2T4VPkq6jhx6PL4049HV/DXcf2WKf+zRTvTrHEj0fXpRF7FHSuwPZw/oUh2d4U7mnKL2OOlHTsodK6YdnUReA8KnZXOJ2WPwjyo6dn+FdCvA+FFXgfCpciMBez/6zRk7Pit9OCon6nU20wV7O8KLb7P8ACtv9WqQ4aojGHA0dOD8K0/UVMWqCkOEFFXhaterqSpWkBWxRFSiaKcJUDAVICpKtSCVQ2mpCn004WgYrT09KiaC1VEtSpVFODTTSpVAxptNKlQDNqotaFKlVoj6kUvUClSqCJs/Wn9RSpUDGzUPUUqVAvUU/qKVKgYWKkLNKlQEWyKmtqlSoJrbqWmmpUEitN6ulSqhtNIClSqhytOBSpUEqQBp6VA4WpClSolPNSFKlQ/gqVKlRl//Z"/>
          <p:cNvSpPr>
            <a:spLocks noChangeAspect="1" noChangeArrowheads="1"/>
          </p:cNvSpPr>
          <p:nvPr/>
        </p:nvSpPr>
        <p:spPr bwMode="auto">
          <a:xfrm>
            <a:off x="63500" y="-15875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2" name="AutoShape 4" descr="data:image/jpeg;base64,/9j/4AAQSkZJRgABAQAAAQABAAD/2wCEAAkGBhQSEBUUEhQVFRUVFhQYFBUXFBQWGBUUFhYVFRgYGBcYHSYeFxkkGhUUHy8gIycpLCwsFR4xNTAqNSYrLCkBCQoKDgwOGg8PGikcHBwsKSksKSkpKSksKSkpKSkpKSwpKSkpKSkpKSkpKSwsKSkpKSwpKSksLCwpKSkpLCwpKf/AABEIALcBFAMBIgACEQEDEQH/xAAcAAABBQEBAQAAAAAAAAAAAAADAAECBAUGBwj/xABEEAACAQMCAwQHBAcIAAcBAAABAhEAAyESMQRBUQUiYZEGEzJxgaGxI0JSwQcUYnKS0fAVM4KissLh8SRDg5Oj0uNz/8QAGQEBAQEBAQEAAAAAAAAAAAAAAAECAwQF/8QAJBEBAQACAgICAgIDAAAAAAAAAAECEQMSITETUQQyQUIiYXH/2gAMAwEAAhEDEQA/AOpFEU0MVMV4HbSU0qYU9EKlSpUCpjT0qCMU0VKKVBAim01MilFAIrTxUyKaKLAqRFEK00UKHFKKnppaayqEUtNSIqYsMdlPlT0mqFSIqwvAufu/Sk3BuPumpuNSK1PRhwb/AIT5VJeBf8Jq7FekBVj9Sf8AD8xS/U36VNllBilFTa0RvTRVZNFOBThaeK0hqUU8UqBtNKpU0UEIpVKlQICpgU1TouyFIU8UoohqeKVPQMaapUqLpGkamtknYE0Q8G3gPjU3DVAim00a5bCglriLETLddqE9+0Jm6uNc4P3IDfMip2a60xpqje46ygkszRpEKB94sB8O6flVzs27bugkKdM4JJOqVDSD/ig+IpMjqqmmrXbsxOhHxNU+L7P0qWUyByP9Zqs6VAKtWezictj6mgDi0t2RdJHeZUQmY1udKDGd+nQ1Xv8ApSdCNbUNqW/MghtdkEABDyLKfhUX0EO2WdW9VaKQJDuMFY1TLQAe9b/iPSqNrtW+4ci8CFuIF0gszMv2jW10DIKEbT0xBrPsdokXLbWS19CUu3bfrFgKbRUhFchV0XCTp8KBxdt7vE37lhiDba1dtd3UhuerW3cRoxldyDis637dZF5nLW1J4lzIQYRw2p7jqjMrsuhtekRn2D1ogHqyFF54d+ICPnSbgW6rIDqgNMAciUwa570l9dcv3THq2uJZCCCVuPbJIZbkwunUZ1HlW1b4O56v1bDWicTbvW4Klz9pruCQ0FdReDvBipqNaqfB8VdvsDbu3AP1e05ADt/erc0sAG36jw3xV1dTLqF5m1d+FW4W1IwDwhIIghVI5e+sz0e4S/w3rDAhbLW7YknUFus9psYjS7KZOImm4fheJVDdUA3WfiQbckqbXEBSQWMQyXAGGTTUY3XUdh9uB7Qcg6mLzbyzA22KuBtMY86JwnpXauO6pOlURxc090hiQQfwwRpzzxXNdndk3bBDrDtqud0Tm3dW2bg2Olhdt6gdiCaA/Y121euNbAPrFDwT3RdS+l8JmJDQ0nkWqyFdfxnFW3tNcQ/3bN6waSCCMsCCARvIqrYuq6hlIZSAQRzByDTdl2i5vMVKakQFWjVrQtnBgwpVZ56ayuFPq20JtBAHRoJED4VjvqtTj7Tf024pqhw3EawfAx8gQfKi12l3Nxws1dG00gtPT1UR000VKlQR00qkKVA+mlFTpUEQKc0zPVTj+0ktIXeYEDGSSTAAHvNF1b4i1cuBRJMCiW7Bbb8/D+dYa3jce3OJBbrMuVFdWbot2yTsASfcK5Y57dsuPrELPZ3U+VVe0bnqyBbQEwSS2QMgDfHMn4VSTtVm09/75DAYwr3WiPFUA8cVh9s8T6zgbLpqJZmO5JAKXAyT4EgfA1bWZPLT4zjbtzT9oFVgLbIDlLl1dKYUSQN5mN+lLi+CAuerd2m7q1GY0g2gnz0GOkmgdo22uM9xGCQLaoCVOp0ZnC6uuHGPHoabiuCDX0ZYVii3LIcsYW2+tyxBMaluXMQcDwqa234EVUa24AYOhLBSQRGtnSSPuNkxyyOVV+Jt2F4hLIQd62WPPMNcUZJx3Nj1pvUKrKzORq4VUaFlZZgouTMnSt6SIkBqfiuCKkts9pATOmGY6CoycQrlYnrTVNz7HtsFPDEFWF31frTCQHbSQQVAiZcR9KN2HxDHiIYk6EvKDvKi+FUb5IChSYoFrgT6tu4dJNgBdLKwKKALwj2SAox1A252uH7NcZRGRiLxZpwz+s9YgILTDRLEdY2ONSM7ijZ7UYFQAyFrU6tX947XEVWwdlN1vHaZitXgO0Xa5ctO0w10Db2U2IO5MyM+FUm7G9lfVuITGSRb1m2NMgGdJAYkZlD8b3ZHZgHEPcg6tBEkROpmJO0BiwJI5Blq1nwoMv8A4FDBZrV9CoG8pfyP4SaqJwUv3STFy8bTDu6Rddyw3ORO0E+6tXs2wGtcVaOwuv5MiOPDcmiWbIHtRO5wI7u3v35mD0NTVNqT8AHcXDJYAgMRkqCWCtvAxvKmaL+qGV029QMy0juGRP3XP3pmfCrrTq1QAZwIxgddMknGwHyofE3grAM4Ag4PeIGlj3i2rYr05HBiKaOwdvslUcOVGsYBGrVJ7xAGsQIycCj3FAEOAu5mSO9GYPrZ2FSfiRClge8ASOenUiaiD4x1ke+o/wBoiUaWOtdQEACCYEw0DcHwAM7U0zbsn4EFsZGAcyIk8y/dWCxx1NSPCoDgEiWgqG2B8MTG3LFCPawEjKnWsCFLPrUsMTPJRA5tnent8ehlwSdiSEUwxDbnYGLZHnTSeRrHBDPdZfZxkTJAKsdEbgbb1O3a2kNJEQJ/Dkezicih/rUXSsKWG0KGk9zSRCwD3oA3mh2rskQbfeKwe8CWbAAMQc6YPjB3FUaHCMoIEnIiDOd9+lc32pYNu8SMEEMB7j/XnW7Z4m2R3bqncnvGce194EEAfCD41k+lHED1yppMlA6vHcccwrTkjBjoa48s8bd+C+dB274t3Y+6cT7sr/lIHwq+l0GsDjCTaDDdYHxTI81P+WtCzckSNjBHuNa4qc2OrK0ppBqqrdNEVq7POOaaog080CmlSmmoDCmY09DumqAXrtc/6TsSeHX8V9Z9yKX/ACrauGuc9I7v/iuEX/8As/lbIrGX6124P3ja7Nj1lsdEtjzea6i/aLBRMA+1jJgEjPvFcz2c32lrxW18q6a88ac8j9As+bVw4vVdOe+VAdkIzNcyCxJIG06GtzH7p+dP/Y6FU0gKAJIC4kgDUMiDuZ6mrvroGBAwJzH0qXCKwt5Mn6DlXo08+6z07GSIILgGV1GdOXMD+MiedW+H7OUR3VxsSJIxG5JMxjeiX7LEYMbwIHjBmrO3/dNJbQCgWFEDfYAQB06f8U5uAEZOSB8M+dBJZ5ZYXxIBxtH1qFq7LjMsNUR3QcbEfEedVE7pO/KfPzNF4cgzjb+utS4e9qUSNJ5rIkHoamy/1igFfvnEA5MfACfrUrN6WB6gj5ig8SDqxiAYPxzgn3U3Ca9Q1QRDCYAyQD7thUFHs4RxHFL19W3mrL/srLbi5YIvfxJOIQaxDSNx3mJgzCfCtK2dPaLj8dgH4pc//Sq7cGFXTsqyOR2kgkkwMndvhUdFdwzKpJHc1C4FOwaCDq1EFtLKI7w7w99XERu8yoJPeBZdMgM7EMbmIBdjIXGrpRbLBYMaQd7hYAxj77kFiNIwB06VNWM6hsdyFXmATNy5sJmSAdx0ogdsOQx1jGr1ahmwokDKL+7yG3uqVrgArEkOWYSTF4mAo1EZIG/KiJdMTJPKBdu3IJnkigchnxNMykgjQTnfQ5Izz1Nn5daArcPJEa5AaCfWQTBYzqmTg+NC4RdGNUROAWiCQNyk4bXjbvUyuTMhRzkp7JA7xP2m3jynnR1uls58SFuQQc4AfLb0T+Ay5JBLKNUAwwGJmQGTJkdaFa4ZRqDEH1hYtLISDpUAibY2CjbnmrKXoCx62NXW7Iyfayem3Twoskg5c5UQWugjEUZZw4NZgBVksCDoB5g7DxqXG2weGVcSgjSCDCDuj8qveuyMtsRg3Bkx+zkwvmaa2mq26nU3cBliSZM7yogyKznNx148tWOP0l7dxVOklQwMA6WU6Tg74Y+VG7KcaNP4CR8Nx9Y+FVhc0POYE43kEHV+flQeGvm3xegnu3AVH7694eaz51w4svOnr5cdy36bwoqUICi2zXqjxDrTgVFamBVZpopU9KiCUJ6LQrlWqpPXJ9uMT2jaA+7YYnw1Fp+VdZcrknuau07xH3LIX3YSfm3yrnn+r0/jz/N03Z4PrU2mLc/BJ/I10d9JhfvaNx4lZI/hrnuzv78eOkf/ABmt7iw0qUMHTEdZOPLeuXCc/uB8LxZfuSVKgA4GOU5xuPOtJBAAH86oNaDFz1OY/Zx/qM/4avoIAEzAGZ38a9DypNcgT/38IoHrw5gzDAnoIG4zmap9o8bb1C22rbUSAYU6oGdpEbeNE/WbdxR34xBAwcgYx7O00EeF4jUAA5HPuwBkTkxnnRb9lSBMmD7U5nYkH403D8OgwqBQfxDflgT7t6Na4aNIzCzgn4DYxGOnOgLZshcAfzNELUK7fiBBkgwcRiPj8qrcLxksUaAwAPTGOvvoC8U5CyPakQMZ68+k+VCs8SGYCQYIJ5HIYCfP5VO8iEqTDEEiDB3GcfAHzqmdKXFyMMAM5j2foRUFftDu9o2T+JLyfIOP9FR7QH2hmQM7MO7MnX0TkZMnGBUu3RHE8O3S4P8AMCh+Tmlx6/a4PeIUrBz4wMn7sSJOTtWXT+Ia00bCCSTsRqYzJ1EesblkADxowcTjcEneSSIBB9to26EzVPh7rNlfYJWTiJzqBzG7qO8xO/gKtcODpAY4GrUQIXfuwRoXEKdjzqs0+pivelCQOedsjvuJJ6gCKjZdZDQulidRAs9J5AkmCJ91Lh1iRI0wCxQqCCCCYCIYx4/eq6j7SzRpzAvjurvnGYxgVTaoWXVIOT3SYtwRAJkFMiJqLG0AcqNMZi3I9rcBRVm4kMxhgSIPdvwRPdyTg9YqTKYmGmYgreJEAjJDez796aTai/FWgNHdiRqn1WGA2afvEA/A0U8QijVtAM/3ZKn4P0z8at3QJOMGZ1LcGFkAyf3jtmoIo98Egf3pjIHSeRzUQJOImcERqMGDMDGVfAPTG1WOBbvDB7wIyDMZIyXaAIiaGU57kAT3H5n92aGwIII1DIjuEciIkpOnOPE1K1iwO0OH03WHSfyrJ9JOGK2luoJe2VdfE2zEeQA+NdJ6SWoZX6gHpPI788isq8JtMIgqZHPBgGfjHnXk11yfRl3JV/hr4dFZdmUMPcwBH1o6VgeiXEH1bWm3ssQB+w/eT6kVvpXtlfPznXKxYSiLQkNFWqyeKVPNKrpD0G7RKDdNFioxzXE9nPq4zi35EsP/AJAB/prtHeAT0k+Wfyrg/REyLr82ZR5k/wA648vp7fxp7rvOEP2+ORn/ACEfmK37jtOPugD4kb/D865zsNPtmnxP+dR9IroDdIZgkliZ5xACjPPkRiscPpjnmqfgmI33G4yQRyg7TvUr18g6RKiJJj2c7AjGc1FiSsCZPRsCc459PM1K3bVRDGf2ZnPuyTXoeRkdpXHBUDALAMSqnUrA7ZOQd60GRLQJcwg5hd94kAb1V4+563iEt7erbURzGNzyBxtyrZuvKnng/QmpFumZbe7qCunddjobUcAzE+McvmaungifvRtEcoM7mT/3VLgOPgBHPt+w3WZOnw2MHwq+1yCMiCY5k7E+7lVQx4JBlswZznw/Oo27QEEDJkEkZ8J+XnVoHn8+VVGfJiNPXkWHTO3I+NA1xdOQ2TudzvyGw3oNu6tzUNJUpnIGTsGzviT5UPiOG1Am0TylRmDnPXcbUa3wTaZmGA5wQeggbQAedSqpek/d9U34WXPuINWO1bYLA9RHIyASYjmIJ3MUP0wsluHJG8Y8sVDtQhrCE7EDrmUJgnlMHJxn3ViftXT+p1eCYI2U6oEwhz3z3JAU4UCBmoni1gaF7zM2ruy0I2kyLkSwYkYB3BoCouBuWRdBIZmKgBY0iOu0gHUcVeFmVCnu9AzkyIEjRbI6TE7z1ro5o8O7FlGyliWPrYHe9Z7IhYEBDGDnwqtbZltYZHkLAZiPtDm4GJb2R3QABPf8Kv2LB9oqZk7IimIkZbvERA350wG7MlwkI2ktctkjUFLKIIhhnOR3aIrJcMMNSZEyCWJEPjnq7wtnrk0O9rAlfVr7TKxkGGUgYKmBq3nPPkQbli0wUGXH798NnSRnk3xPKhXEVFJJGucgXWy0sSSQsg+0cA7UEeJuvphSCQpJBnvH7RZMdNVn2eeqn03FaC4Ilc6WBDMqzIEwpbWcHBI6xVvSJIZl7pnFy7IwcwMTHSokAA6XXWRCy10jVqnM7bD58qCndtu1uNSgnTuWkBRjJ3l1cHYwcUS/ZYrj1cqCdgRJ0wCY9nc4zhZq3eC6ipYAgwFL3RLfDERyG8Urd1BlGB2ZibrAasACOWVAz+RqKyuKR7nDsrQfVsoUgrJXKmQCYyOZ69KxeEuiQGmDKt7jg/ka60wbbKWEvOn7TXMbQYHOuRQd4jofrj614+Way293Bd4aZfDXfUdoKDteDW2PR0yp6Z2iutBrkvTPhyVW6ggrouD3phvmK6Ts3jhespdGzqD7p3HwM16OK7xc/wAjH1lP5X0ajJQLZoy11eVOlSLUq0hiaBcajGq101kZfbXEaOHvN0tv9CPzrlPRO1psT1uA/AR+dbfpje08Fd/a0qP8TLWb2Gmnh7QH3if+K48vp7+CXrXTdg3O+0eH+sf8V01ok6iB3gWHz2J6VzfYCfaGOkfFmX+VdDw94Gd/abYE41GPlBqcTnz+xgpPtGB0H+6N/dRVAG2McsUFbjmO57yYGPcTPyobk82WIhtKlokbcutd3kU+yeFuK9x7iBdR7veEwCZmORxWhrye8IHPJ/r/AJof6vt3yZIiTo6YIXM+FRHCqCZIJgagqyeQGWJPKgqLwyIdQNxs8h3eU4AjnVz1Z/A3TkOuRHLHzorW9zOF6sSB57e+iKQQDiCMnkR+eamhV15gqBvuVJjOYJo63HidPmQPjVRu0hpbSokTp2zE48Cc1IXwxBJMNp7rKR0OZzsdvGgsqbkHujaRlTzO2KhfvMoMiOklck4xB8arXeL0udHIw3PBUQI6zmi2OIkAkGATqYZDadx7sAfGlWVLtZNXCmfwg/AgGs7gGL8HYYbgW+QPsyh3+OeVaxQHhIG2kge4EgfICsT0dM8AAY7vrVMiRi48SOYrH9m55xT9aFiSAC5Dd9lgEBsvnW2+B1qyfZkalG8j7IQAfvHvMCKq2lGR3tcZEAvBkARtby5gVasYKglVA+4Zd9TE5nqQfHetsaDQK0KdBhUVQBdaAGxmPBpNFHC94NpGo5JWxuDMiCZBMfSp96DD3thJK20EdRMFf+6hw/G6mBAcjY6rykKcCIB/aOf2abNDWVPeBETqKqLKjugwBnc5HKnF5w86bsANCRbVTqbTAAy0A8+lRCYGpdixX7ViNW2mOh250K7fU5ZEmQc3SsY93XEc6bNLNoMMMbgiTrJQMxxiBv02ojXWjdtUCB6y1JMFo225fA1nv2igukMtjWrQe9JXUrs2scjpAOJ3p73GhHz6oZABCFgmSDq2I3j3t0ps00FdimNcknHrEJggEEHYDw8agQ0ElrgOABqtnfn0G3zqtdTAI0afuhrZY6dsnnkDHup7l0YHcEEAro307ggbHutHvqU0Nw1yCZ1GWmD6vBgDMZkeGM1y/adgW+Jbo235flXQm4IJQgQMfYxEZ5xyEcqzPSK3KJcyDABJXSZ8V5ZiuHLPG3q/Hurr7Y/GDVZIIJCNHjpcH/cD51negXGQlzhyTNpiRP4WMfIg+dalmTKnZhA8dWV8mA8zXI27/wCrdoJcJhbhhx0BwZ9x0n4VOG+Xo5MN4WPSAYqwhqtNGQ16nzBaVMGpVdhmoF4Ud6rXmqK5D9IF2OHRfxXR/lBP50/ZYAW0vu8gBNVPT15fh06lzH8C/wA6vWD30icBiJ8Af5V5+Z9Hh/SOh9HsBmPgfJWNbVtQBGxAU5OZPuzWB2KYt3PDE/4G/wCa2rltVLXR3onuxnAnE845U4vTzc/7LY4+ATvHQDzk++oW2DaicEQGB8N9t5oaWwVlpJYh/cvdAEDbC7eNJ8sM5bSSI2gzEdIJ8q7vMlduG2w/CGJ0jcjPeydvzoVhRpDg+05zEmC0kGd9/lRPVE3Drz3T3gIwNMjwiJprchSNu6J/e2Ugfun5UosG0WWCYySSPeeXIRFNbXSxUTBGJ/FmY86moyQJjYfDfPOlxXslhHdEjnGnPLwoqs9ruqQCSSJB98tPuINRuIWtgSNXdzOZB3PXAFWLVmMSZyxmTAnC+cmpWU7s7mDy65+W3wqFil2bxCrptmMKTzOqSDPvJn+hVzhrTKMlc4IJMbsR7znNC7N4Tn0nzO/lJH8VHtmXnmRIwPZJIUT5n41UWLKfZkYPtbe+a5r0YY6OITYreuAdYKowjxlq6Xh2kuM4aNuqo351zXYR08VxaftWnH+JWU/6RWb7dcZ4oi8QwYAARDEopETtLv8AHl0NSsW2fZgANS6bYyGKMO8/OOvWhojMdKghVdpBLBd42Al9iene8K0rHZCmPWk3CNh7KCeiDHnNaZU9absCQQSQ10tBXcDRMkw2PCpnSAfsx3hBItXjOVOTG0sPLwrasWFQQihR0AAFGpoYjWxMi2uggsALNxmkxEg4BxtTorCItnMTFlBkMJMsek+dbUUpoMexw97vEqSTkMf1dZJ3MKJ1RiTU/wBXvfeBJAYIGddOcydK8u6Bn861tVPqqHln27F4QTn2ZPrMmM5GjaZG9QXs65pENmdUNceAWIJHdHIahPgK0vWUvWU8GqxX7OugiSDpyAblyJBMc/djaqfG8OxtuJ2yEzA5nvMJn410TmaquuDP1rln5jrx7l24iw+0cjAO+cMPnXPenHB6pdREjWIGYIEj4T8q6K7aNpiDvI+MbHyMfCq3bdsNbBgkAGQN9Jk564JHwrzY3VfQXvRbtX9Y4W25PeA0v++uD5iD8a2rdecfo9471XEXOGbZu8s/iUD6rHlXoYNfQfKzmrpZpUMtSowkzVUvmrLmqt+o24L0mcv2jbXfSqf7nP0FavCmbgHIAg/wt8prA4h9faV1uSyvkFT+db1nDk7QpHkpOa4c3t7uLxjI6LsATbflLW18xH+6tp895uQz0jLfQH+Ksb0ftk28R/eIc7Qig/WK3f1ckRIxIMDqc7+6KvF6efm9h2nMgHmEAH7oPzxn30b1UXAQYxJ93sxJ26/CirwnMsxO28YOeUVJeEQch7zk/Ou0efSreuqQQveIgwveBIxEjGRipJZYhoWC0QTAwu2BP7XnV6BTzVWKTC4cAHfcKIGcmWP5VNuGY4kkZBl2GI6KBVj1lI3I3qbXVCXs9SDqmSIaGfOI3npU04BQI73/ALlz5Zpfri82UfEU/wCur+JfMU3C40ydnoBADR++53+Piai3ZqyCo0kc8nAEAb+6pnjU/Ev8Q/nTDtC3+NP41/nTadaPw/DhZ6mNRzkgAcyeQArk7L6e1Lg5PZDDxKOPyeuoHEg+yQfcQfpXK9omO0bTdbd5fkD+VYyunXCOgnNSbiVQamYKBuWIAHxOK869Kv0lLZJtcLFxx7TnKKeg/GR5V512j2zf4ltV64znlJ7o9w2FdMcLfN8M3Ue4cX+kPgbRhuIUkckDP9BFZ1z9L/BjYXm/9MD6sPpXjFtZ2HlTnhY6D3mtdJ9k/wCPX3/TLw3K1ePwQf7qpcR+mVP/AC+HcnlqdB9Jrys2PEeRP5UvU+7yNXpir0DiP0x8TnTZtL7yzfmKqXP0wcaREWR4hDPzJrjls07ovWnXE3XSH9J/HEz64e4Io+UVC5+kvjW/83yVR9BXN90VJmXofOKvSfS7rXvemvFtk37nwa5/9qpXO3b5Mtcc+8n8yapi+Ogp24szgD4CnSfSd79uo4T0zvNGq2HVRAgQcdY3rY4H0h12yl1NJIwJ5yCPcMsPjXAfrrRknzipL2kJEkfAz9K45fjy+o7Y8+m56QFuG4i1fQZBGerJ/Na9S4TiVuIrrlXVWX3ESK8i7Z7eW9b9WqMT3SGMA6hgkKOtd3+j31w4MLdVlCsRb1CCUPe2OYBnzreONmM25c1ly3HVaqVQ1UqjmK5qlxVyBJ/qM1aY1k9t3CLLkAk6HgDcnSYj40HAdkuHvXbgzqbHuZmb6V0BUy88gfDJA/8AtXO+jtrSjEgzqI/hAH86u8X2utoNJzJxjnpP5V5+Sby8PoY6klr0X0acC0u2WuH8q2/1ivB7npjfB+ydrY6Ag777iqPEekXEP7V+6f8A1GHyBrthw5a8vJyZY3Lb6Bu9qW09t1UeLAfWsvivT3g0MG+h/dJb/SK8Ee+WyxJ95J+tRLmus4r9ufbH6e0cZ+ljg19j1lw+C6R5tFYXGfpkc/3VhR0LOT8hFeZ+spG4Otb+OJ3k9R03af6QuNvb3SgPK2NI896xrvaNxstcc+9j/OqAvD30/rvA+VOk+j5Fg3idyf4qc3T1PnVU3/A+VM3EHpWuqd/9j6qXPlVb1x8POm1GtdWe9Xf11reQSP3WI+lXm9J77rb+1uMQXDBm+6w091t1lSwOfKsIId9z8h8OdQZCd5p0xX5K0bqH2iFg57uy+EdKKMbVl8PcKMDnx8auq0TAJHKs5Y6rUyl9Cm6aESaJ6tjsv1P5UVOzrp+58j+dZ1FVpqPwrQTsK6eX+ZR9Jqxa9GCfaaPM1e0NMf4fOovdFdFb9E15tPwq3b9F05yfIfQVLnGdOSVyeRP9e6n0t0j34rubPo5b/B5kn6mrtnsJBsij3AVPki6edJwrnb5Kx+YEVYt9iXG+7cb4BfrXpNvssdKuWOzR0qfLU082seiF5vuD4ma0bHoJdO5A9w/OvSbXCBaPoFS8lTTI9Fuwxw9uCBP4iBPnvW/Q1qVYa9HmlSpUTaTmqfFWJEdZHnVuaaKK8w7S9F+MF0+rAI5MrxI8V5HrWbxHoZxrZZdhuWWYr17RUdFameky3fG3iFzsG6vtTQv7Kfr9a9l4nspW5fKsu96PrOw8qvy1jTy8dkMfvfX+dSXsU8z8v+a9HbsAdPlUf7DHSr8ta6x58OwvH5f80ROwvE+Qrvv7FHT5Uh2MOnyqfJTrHDp2L4n5fypz2EP2vM13K9kDpT/2T4VPkq6jhx6PL4049HV/DXcf2WKf+zRTvTrHEj0fXpRF7FHSuwPZw/oUh2d4U7mnKL2OOlHTsodK6YdnUReA8KnZXOJ2WPwjyo6dn+FdCvA+FFXgfCpciMBez/6zRk7Pit9OCon6nU20wV7O8KLb7P8ACtv9WqQ4aojGHA0dOD8K0/UVMWqCkOEFFXhaterqSpWkBWxRFSiaKcJUDAVICpKtSCVQ2mpCn004WgYrT09KiaC1VEtSpVFODTTSpVAxptNKlQDNqotaFKlVoj6kUvUClSqCJs/Wn9RSpUDGzUPUUqVAvUU/qKVKgYWKkLNKlQEWyKmtqlSoJrbqWmmpUEitN6ulSqhtNIClSqhytOBSpUEqQBp6VA4WpClSolPNSFKlQ/gqVKlRl//Z"/>
          <p:cNvSpPr>
            <a:spLocks noChangeAspect="1" noChangeArrowheads="1"/>
          </p:cNvSpPr>
          <p:nvPr/>
        </p:nvSpPr>
        <p:spPr bwMode="auto">
          <a:xfrm>
            <a:off x="63500" y="-15875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294" name="Picture 6" descr="Guaman Poma: Inca Chronic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124200"/>
            <a:ext cx="4419600" cy="33528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12296" name="Picture 8" descr="Poma - the bindi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3124200"/>
            <a:ext cx="3390900" cy="3352800"/>
          </a:xfrm>
          <a:prstGeom prst="rect">
            <a:avLst/>
          </a:prstGeom>
          <a:noFill/>
          <a:ln w="76200">
            <a:solidFill>
              <a:srgbClr val="9966FF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FF9999"/>
          </a:solidFill>
        </p:spPr>
        <p:txBody>
          <a:bodyPr/>
          <a:lstStyle/>
          <a:p>
            <a:r>
              <a:rPr lang="en-US" b="1" dirty="0" smtClean="0"/>
              <a:t>Cochineal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525963"/>
          </a:xfrm>
        </p:spPr>
        <p:txBody>
          <a:bodyPr/>
          <a:lstStyle/>
          <a:p>
            <a:r>
              <a:rPr lang="en-US" b="1" dirty="0" smtClean="0"/>
              <a:t>Produced by </a:t>
            </a:r>
            <a:r>
              <a:rPr lang="en-US" b="1" dirty="0" err="1" smtClean="0"/>
              <a:t>Mixtecs</a:t>
            </a:r>
            <a:r>
              <a:rPr lang="en-US" b="1" dirty="0" smtClean="0"/>
              <a:t> &amp; </a:t>
            </a:r>
            <a:r>
              <a:rPr lang="en-US" b="1" dirty="0" err="1" smtClean="0"/>
              <a:t>Zapotecs</a:t>
            </a:r>
            <a:r>
              <a:rPr lang="en-US" b="1" dirty="0" smtClean="0"/>
              <a:t> in Southern Mexico</a:t>
            </a:r>
          </a:p>
          <a:p>
            <a:r>
              <a:rPr lang="en-US" b="1" dirty="0" smtClean="0"/>
              <a:t>1700 = # 2 export from Mexico</a:t>
            </a:r>
          </a:p>
          <a:p>
            <a:r>
              <a:rPr lang="en-US" b="1" dirty="0" smtClean="0"/>
              <a:t>Fee = 1 pound cochineal for 1.5 pesos</a:t>
            </a:r>
            <a:endParaRPr lang="en-US" b="1" dirty="0"/>
          </a:p>
        </p:txBody>
      </p:sp>
      <p:pic>
        <p:nvPicPr>
          <p:cNvPr id="10242" name="Picture 2" descr="http://t3.gstatic.com/images?q=tbn:ANd9GcSr1oIQtLBNfRSb65T4eGKyPGKu-huzxP5Gjgh7bk5ARjrSWKZ6J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3730" y="3352800"/>
            <a:ext cx="2812869" cy="32004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10244" name="Picture 4" descr="http://t2.gstatic.com/images?q=tbn:ANd9GcTZhPw_CmO7mLF6p9wBang6swabFBlnysY3edIp_6sQEowxuSR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1400" y="3429000"/>
            <a:ext cx="2590800" cy="3124200"/>
          </a:xfrm>
          <a:prstGeom prst="rect">
            <a:avLst/>
          </a:prstGeom>
          <a:noFill/>
          <a:ln w="76200">
            <a:solidFill>
              <a:srgbClr val="FF9999"/>
            </a:solidFill>
          </a:ln>
        </p:spPr>
      </p:pic>
      <p:pic>
        <p:nvPicPr>
          <p:cNvPr id="10246" name="Picture 6" descr="http://t3.gstatic.com/images?q=tbn:ANd9GcQDIZkBpuw4EwYfA9N7vkDtb1sR2_g508UBPuvNdTDhRzjP7-hvrQ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0468" y="3352800"/>
            <a:ext cx="2368731" cy="31242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9966FF"/>
          </a:solidFill>
        </p:spPr>
        <p:txBody>
          <a:bodyPr/>
          <a:lstStyle/>
          <a:p>
            <a:r>
              <a:rPr lang="en-US" b="1" dirty="0" err="1" smtClean="0"/>
              <a:t>Potosì</a:t>
            </a:r>
            <a:r>
              <a:rPr lang="en-US" b="1" dirty="0" smtClean="0"/>
              <a:t>, Bolivia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48581"/>
            <a:ext cx="4953000" cy="4525963"/>
          </a:xfrm>
        </p:spPr>
        <p:txBody>
          <a:bodyPr/>
          <a:lstStyle/>
          <a:p>
            <a:r>
              <a:rPr lang="en-US" b="1" dirty="0" smtClean="0"/>
              <a:t>1540s = Silver boom began</a:t>
            </a:r>
          </a:p>
          <a:p>
            <a:r>
              <a:rPr lang="en-US" b="1" dirty="0" smtClean="0"/>
              <a:t>1590s = 330,000 pounds of silver ore per year</a:t>
            </a:r>
          </a:p>
          <a:p>
            <a:r>
              <a:rPr lang="en-US" b="1" dirty="0" smtClean="0"/>
              <a:t>1610 = 150,000 total residents </a:t>
            </a:r>
          </a:p>
          <a:p>
            <a:r>
              <a:rPr lang="en-US" b="1" dirty="0" smtClean="0"/>
              <a:t>1610 = 76,000 Indian residents</a:t>
            </a:r>
            <a:endParaRPr lang="en-US" b="1" dirty="0"/>
          </a:p>
        </p:txBody>
      </p:sp>
      <p:pic>
        <p:nvPicPr>
          <p:cNvPr id="5" name="Picture 8" descr="http://newsimg.bbc.co.uk/media/images/40178000/gif/_40178298_bolivia_potosi_map203.gif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1554163"/>
            <a:ext cx="3581400" cy="41148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FF9999"/>
          </a:solidFill>
        </p:spPr>
        <p:txBody>
          <a:bodyPr/>
          <a:lstStyle/>
          <a:p>
            <a:r>
              <a:rPr lang="en-US" b="1" dirty="0" err="1" smtClean="0"/>
              <a:t>Mitayos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0917" y="1295400"/>
            <a:ext cx="4595883" cy="4525963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1573 = Toledo instituted the </a:t>
            </a:r>
            <a:r>
              <a:rPr lang="en-US" b="1" dirty="0" err="1" smtClean="0"/>
              <a:t>mita</a:t>
            </a:r>
            <a:endParaRPr lang="en-US" b="1" dirty="0" smtClean="0"/>
          </a:p>
          <a:p>
            <a:r>
              <a:rPr lang="en-US" b="1" dirty="0" smtClean="0"/>
              <a:t>One year of work every seven years</a:t>
            </a:r>
          </a:p>
          <a:p>
            <a:r>
              <a:rPr lang="en-US" b="1" dirty="0" err="1" smtClean="0"/>
              <a:t>Mita</a:t>
            </a:r>
            <a:r>
              <a:rPr lang="en-US" b="1" dirty="0" smtClean="0"/>
              <a:t> restructured to entice workers</a:t>
            </a:r>
          </a:p>
          <a:p>
            <a:r>
              <a:rPr lang="en-US" b="1" dirty="0" smtClean="0"/>
              <a:t>One week on, two weeks off</a:t>
            </a:r>
          </a:p>
          <a:p>
            <a:r>
              <a:rPr lang="en-US" b="1" dirty="0" smtClean="0"/>
              <a:t>Ladders</a:t>
            </a:r>
            <a:endParaRPr lang="en-US" b="1" dirty="0"/>
          </a:p>
        </p:txBody>
      </p:sp>
      <p:pic>
        <p:nvPicPr>
          <p:cNvPr id="6" name="Picture 10" descr="http://t0.gstatic.com/images?q=tbn:ANd9GcTJkAn4T8wyqR5T2ZRElhEqrXLogYApviHzoHm-RhBqB15qYkn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14833" y="1295400"/>
            <a:ext cx="3276600" cy="3048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7" name="Picture 2" descr="http://t3.gstatic.com/images?q=tbn:ANd9GcR2zr4lA21EGmzslOUF6OXqoQ2jBMsUE7lu5nXKV-aEQ0_bAMH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4114800"/>
            <a:ext cx="3048000" cy="2514600"/>
          </a:xfrm>
          <a:prstGeom prst="rect">
            <a:avLst/>
          </a:prstGeom>
          <a:noFill/>
          <a:ln w="76200">
            <a:solidFill>
              <a:srgbClr val="FF9999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t3.gstatic.com/images?q=tbn:ANd9GcTohCX9YzeAZoPyQM_FvVP8xVOP5-nLSJZhV-GSVJ1z3ngsoPH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04800"/>
            <a:ext cx="2895600" cy="29718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2052" name="Picture 4" descr="http://t0.gstatic.com/images?q=tbn:ANd9GcRLu135k5eyHfJhtaut3mJUsYphgaWM67dcZMIRRVyK7iiqGOix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4038600"/>
            <a:ext cx="2743200" cy="24384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2058" name="Picture 10" descr="http://t0.gstatic.com/images?q=tbn:ANd9GcQccn2E4QY5mYRbs__b6E7BzHc7JZO2eUay1u8pcPOYipmjF450B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00800" y="4038600"/>
            <a:ext cx="2438400" cy="2466976"/>
          </a:xfrm>
          <a:prstGeom prst="rect">
            <a:avLst/>
          </a:prstGeom>
          <a:noFill/>
          <a:ln w="76200">
            <a:solidFill>
              <a:srgbClr val="9966FF"/>
            </a:solidFill>
          </a:ln>
        </p:spPr>
      </p:pic>
      <p:pic>
        <p:nvPicPr>
          <p:cNvPr id="10" name="Picture 4" descr="http://t3.gstatic.com/images?q=tbn:ANd9GcRx9XC9vnAa5nN3du4TAcGh2bTIwE4ZhJJt2s5W8pQMWHlirKzc9w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" y="3657600"/>
            <a:ext cx="2438400" cy="2800351"/>
          </a:xfrm>
          <a:prstGeom prst="rect">
            <a:avLst/>
          </a:prstGeom>
          <a:noFill/>
          <a:ln w="76200">
            <a:solidFill>
              <a:srgbClr val="9966FF"/>
            </a:solidFill>
          </a:ln>
        </p:spPr>
      </p:pic>
      <p:pic>
        <p:nvPicPr>
          <p:cNvPr id="11" name="Picture 4" descr="http://t0.gstatic.com/images?q=tbn:ANd9GcTU0Ktgz2ZIDhJy8Yh-nEmqUe7ok9weXpQNPPEZ2ViE5MdISYYfkA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81400" y="533400"/>
            <a:ext cx="1981200" cy="2438401"/>
          </a:xfrm>
          <a:prstGeom prst="rect">
            <a:avLst/>
          </a:prstGeom>
          <a:noFill/>
          <a:ln w="76200">
            <a:solidFill>
              <a:srgbClr val="9966FF"/>
            </a:solidFill>
          </a:ln>
        </p:spPr>
      </p:pic>
      <p:pic>
        <p:nvPicPr>
          <p:cNvPr id="12" name="Picture 2" descr="http://t3.gstatic.com/images?q=tbn:ANd9GcQqdSd7O8H4W2g9EFCERpnqNvS-UEkQ42n4cDO78Ys0BUjJegOFEA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43600" y="304800"/>
            <a:ext cx="2895600" cy="35052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151</Words>
  <Application>Microsoft Office PowerPoint</Application>
  <PresentationFormat>On-screen Show (4:3)</PresentationFormat>
  <Paragraphs>36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Indian Labor, Mining, &amp; Potosì </vt:lpstr>
      <vt:lpstr>Cities and Labor</vt:lpstr>
      <vt:lpstr>Indios Ladinos</vt:lpstr>
      <vt:lpstr>Primera nueva crònica y buen gobierno (1615)</vt:lpstr>
      <vt:lpstr>Cochineal</vt:lpstr>
      <vt:lpstr>Potosì, Bolivia</vt:lpstr>
      <vt:lpstr>Mitayos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Mining &amp; Potosì </dc:title>
  <dc:creator>sabrina</dc:creator>
  <cp:lastModifiedBy>Sabrina Sanchez</cp:lastModifiedBy>
  <cp:revision>6</cp:revision>
  <dcterms:created xsi:type="dcterms:W3CDTF">2006-08-16T00:00:00Z</dcterms:created>
  <dcterms:modified xsi:type="dcterms:W3CDTF">2014-08-26T03:36:35Z</dcterms:modified>
</cp:coreProperties>
</file>