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66"/>
    <a:srgbClr val="FFCC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66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F4A191-906D-480A-A5D9-EC58A267D47F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FF8123-C725-41B3-9916-1B3A1DAC4D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960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F8123-C725-41B3-9916-1B3A1DAC4D3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580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F8123-C725-41B3-9916-1B3A1DAC4D3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7681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F8123-C725-41B3-9916-1B3A1DAC4D3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950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F8123-C725-41B3-9916-1B3A1DAC4D3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133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F8123-C725-41B3-9916-1B3A1DAC4D3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605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F8123-C725-41B3-9916-1B3A1DAC4D3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66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F8123-C725-41B3-9916-1B3A1DAC4D3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1763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F8123-C725-41B3-9916-1B3A1DAC4D3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0846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F8123-C725-41B3-9916-1B3A1DAC4D3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117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F8123-C725-41B3-9916-1B3A1DAC4D3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946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philip%20v%20bourbon&amp;source=images&amp;cd=&amp;cad=rja&amp;docid=udeeVpViPk6NrM&amp;tbnid=PDR7BtkcHzKAHM:&amp;ved=0CAUQjRw&amp;url=http://www.bridgemanart.com/asset/57494/Ingres-Jean-Auguste-Dominique-1780-1867/King-Philip-V-1683-1746-of-Spain-Making-Marshal-?search_context%3D%7B%22url%22%3A%22%5C%2Fsearch%5C%2Fartist%5C%2FIngres-Jean-Auguste-Dominique-1780-1867%5C%2F105%22%2C%22num_results%22%3A177%2C%22search_type%22%3A%22creator_assets%22%2C%22creator_id%22%3A%22105%22%2C%22item_index%22%3A20%7D&amp;ei=j6cjUpjoL4GDjALupoEI&amp;psig=AFQjCNEQaYvAoBJ3reFEoFkWH4a_zGr8yw&amp;ust=1378154690306401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king%20charles%20ii%20of%20spain&amp;source=images&amp;cd=&amp;cad=rja&amp;docid=c2Jd7GKE4tSv3M&amp;tbnid=M_sKZcojB0T1-M:&amp;ved=0CAUQjRw&amp;url=http://therakeonline.com/men-dressing-stylishly-rake-style/exploring-one-of-the-last-taboos-incest/attachment/carlos-ii-of-spain/&amp;ei=_aYjUurRNeTEigL25YDoDg&amp;psig=AFQjCNEg5oPwZl9pMnV89biGVeZ39ic92g&amp;ust=1378154350625825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hyperlink" Target="http://images.google.com/url?sa=i&amp;rct=j&amp;q=king%20charles%20ii%20of%20spain&amp;source=images&amp;cd=&amp;cad=rja&amp;docid=_lGNA_bjFGGQ0M&amp;tbnid=Jq833TcWDBIrdM:&amp;ved=0CAUQjRw&amp;url=http://www.nndb.com/people/901/000097610/&amp;ei=a6YjUp6hE6OriQKrwIHIDQ&amp;psig=AFQjCNEg5oPwZl9pMnV89biGVeZ39ic92g&amp;ust=1378154350625825" TargetMode="Externa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philip%20v%20bourbon&amp;source=images&amp;cd=&amp;cad=rja&amp;docid=Oy2p_qaZl8migM&amp;tbnid=I_-fyXQe36IWiM:&amp;ved=0CAUQjRw&amp;url=http://en.wikipedia.org/wiki/Philip_V_of_Spain&amp;ei=_qcjUvLSJuH5igKak4GoAQ&amp;psig=AFQjCNEQaYvAoBJ3reFEoFkWH4a_zGr8yw&amp;ust=1378154690306401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hyperlink" Target="http://images.google.com/url?sa=i&amp;rct=j&amp;q=war%20of%20spanish%20succession&amp;source=images&amp;cd=&amp;cad=rja&amp;docid=f1H518n5shX8aM&amp;tbnid=8lyKusztze145M:&amp;ved=0CAUQjRw&amp;url=http://unitedstateshistory1492-1877.pbworks.com/w/page/16823397/Chapter%204&amp;ei=iqgjUuVboeCLArnHgJgL&amp;psig=AFQjCNFrKDzVWImbVw46n_7jDP2N6_omrg&amp;ust=1378155004138488" TargetMode="Externa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bourbon%20reforms&amp;source=images&amp;cd=&amp;cad=rja&amp;docid=-mHt7Vr5QrAOxM&amp;tbnid=NqKB8NitUuo8FM:&amp;ved=0CAUQjRw&amp;url=http://mexicanhistory.org/colonial.htm&amp;ei=sKEjUpKHH4SfiAKEvIGgDQ&amp;psig=AFQjCNFso3RjTUHGfbbXF6fcsak-Tgc0iw&amp;ust=1378153242246952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hyperlink" Target="http://images.google.com/url?sa=i&amp;rct=j&amp;q=california%20missions%20map&amp;source=images&amp;cd=&amp;cad=rja&amp;docid=W4l9AJU3i4k5NM&amp;tbnid=ROP3GRfNWrz_iM:&amp;ved=0CAUQjRw&amp;url=http://www.californiaadventures.org/california_missions_tour.html&amp;ei=ZqMjUvu0Gcj0iQK9oYGABQ&amp;psig=AFQjCNEfjjRKtnJWks3BQQa1gPy22S6aaQ&amp;ust=1378153660558778" TargetMode="Externa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viceroyalty%20of%20new%20granada&amp;source=images&amp;cd=&amp;cad=rja&amp;docid=SEXgPAI_3gh1TM&amp;tbnid=UR7Fa7cjoEiCHM:&amp;ved=0CAUQjRw&amp;url=http://sgahm.org/laverne/s12hla/page/2/index.html&amp;ei=r6MjUq21NOeIiwLrvICoCw&amp;psig=AFQjCNEn6VUBIU-DRK6KfBYhlOaaJ_Fmhg&amp;ust=1378153748969721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tupac%20amaru%20ii&amp;source=images&amp;cd=&amp;cad=rja&amp;docid=bfzd3tYU7wCINM&amp;tbnid=s4f3u94_AayarM:&amp;ved=0CAUQjRw&amp;url=http://en.wikipedia.org/wiki/File:Jose_Gabriel_Condorcanqui_TupacAmaru_II.jpg&amp;ei=iKUjUpy6D5CWigKJooGoBw&amp;psig=AFQjCNF8gy98ULXODS6RcsAv9sQs2maI6w&amp;ust=1378154203106527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142999"/>
          </a:xfrm>
          <a:solidFill>
            <a:srgbClr val="FFCC00"/>
          </a:solidFill>
        </p:spPr>
        <p:txBody>
          <a:bodyPr>
            <a:normAutofit fontScale="90000"/>
          </a:bodyPr>
          <a:lstStyle/>
          <a:p>
            <a:r>
              <a:rPr lang="en-US" b="1" dirty="0" smtClean="0"/>
              <a:t>The Bourbon Reforms &amp; Road to Independence</a:t>
            </a:r>
            <a:endParaRPr lang="en-US" b="1" dirty="0"/>
          </a:p>
        </p:txBody>
      </p:sp>
      <p:pic>
        <p:nvPicPr>
          <p:cNvPr id="20482" name="Picture 2" descr="http://images.bridgemanart.com/cgi-bin/bridgemanImage.cgi/400wm.XIR.376060.7055475/57494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1600200"/>
            <a:ext cx="7543800" cy="48006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FF9966"/>
          </a:solidFill>
        </p:spPr>
        <p:txBody>
          <a:bodyPr/>
          <a:lstStyle/>
          <a:p>
            <a:r>
              <a:rPr lang="en-US" b="1" dirty="0" smtClean="0"/>
              <a:t>European Politics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3581400" cy="5029200"/>
          </a:xfrm>
        </p:spPr>
        <p:txBody>
          <a:bodyPr/>
          <a:lstStyle/>
          <a:p>
            <a:r>
              <a:rPr lang="en-US" b="1" dirty="0" smtClean="0"/>
              <a:t>1700 = Death of King Charles II </a:t>
            </a:r>
          </a:p>
          <a:p>
            <a:r>
              <a:rPr lang="en-US" b="1" dirty="0" smtClean="0"/>
              <a:t>Population decline</a:t>
            </a:r>
          </a:p>
          <a:p>
            <a:r>
              <a:rPr lang="en-US" b="1" dirty="0" smtClean="0"/>
              <a:t>Inflation</a:t>
            </a:r>
          </a:p>
          <a:p>
            <a:r>
              <a:rPr lang="en-US" b="1" dirty="0" smtClean="0"/>
              <a:t>Less silver</a:t>
            </a:r>
          </a:p>
          <a:p>
            <a:r>
              <a:rPr lang="en-US" b="1" dirty="0" smtClean="0"/>
              <a:t>France &amp; England a greater threat</a:t>
            </a:r>
          </a:p>
          <a:p>
            <a:endParaRPr lang="en-US" dirty="0"/>
          </a:p>
        </p:txBody>
      </p:sp>
      <p:sp>
        <p:nvSpPr>
          <p:cNvPr id="18434" name="AutoShape 2" descr="data:image/jpeg;base64,/9j/4AAQSkZJRgABAQAAAQABAAD/2wCEAAkGBhQSERUUExQWFRUVGBwXGBgYGBgYHhwYFxcaGBcYGB0YHSYfGBojGhcYHy8gIycpLCwsGB4xNTAqNSYrLCkBCQoKDgwOGg8PGiwkHyQsLCwsLCwpLCwsLCksLCksKSksLCwsLCwsLCwpLCwsLCwsLCwsLCkpLCwpLCkpLCwsLP/AABEIAQAAxQMBIgACEQEDEQH/xAAbAAACAwEBAQAAAAAAAAAAAAADBAIFBgEAB//EADwQAAEDAgQEAwYFBAIBBQEAAAEAAhEDIQQSMUEFUWFxIoGRBhOhscHwFDJC0eEHUmLxIzNyFiRDgqIV/8QAGQEAAwEBAQAAAAAAAAAAAAAAAQIDBAAF/8QAJhEAAgICAgICAgMBAQAAAAAAAAECEQMhEjEiQVFhBBNxsfChFP/aAAwDAQACEQMRAD8AzlPD5iBeTy72V7w/De7JsJLSLiSCYhVbWFpt36/FW/C8Q53icBFhMx2/bzXm5Lo9SJzHh0yA2ZiI105Hkka9EOeXObEd779eavsTXZo0C0XkdlT4qsIsAZ6zA09VKLKMrcTUvAH39gIBHZGe0bQgOp8grom0QrNjQyo+7LpDbxE+u50HmiufAAMQLwI1nc6oGIrOMja1hMegTqxWkQLgLE36X+Oi86oNgfMoOm114VLJ6EsmahOjR8/qoOqkcvReNRAdUTJAbGqWIcDJR/xOtgfJIZpTLGk6BBpBixpmKJNgPRdqP0sBKAyQJETFt1F+JJEeuySvgpr2OYakXua0WJtPLnKYrYaDAqNcZMZQTPUHRVDMU+dSAfiE9hcQNIuf27JZJoEWmeaTME6cu6caCABfog1KVpmevpsjYWvab7dfS6R7HWiVSfVTo1II2RfCYi3dCAhIOFrU5uPuNEq6iRfYorXm2sfyVOqRk0N7nzXLRzQE6DU+XouqLKojReTUAM1gcOkaH0mUT8blZkFgNxuZ1+9UFrmhmsEn4COq7RwuYF18o39Oq5pCo4/GuO5G0beV/mhl1yZUK7YPT7+KhSN0aCEewGeW6WfVLrMbA3cfuEYeO18u5tf+F3EOtAjoiLVla8AaX52Qi6dEyaG8zKXcy5CqibsFC4xqJk+/9KYpiLmE1iUeNIG4CC9jRsiB0HmiNoufcLrCDYAi5ROl1xuHczafVDuDcFDsZaGSW9Z5hBbSvJ5fZsi0mAj7lSp1IKULItqPYMrT4TeNrdDou0iZkxO+yI5hAzTb5ckFl7rgjdGsQfp9ArCnTbUuD4reGI0gWk69AqinVTLXAQd9ipyQyYzZpPQ9lIPzDr5bH+VL3zakyYfrp+bz5+Si2lFjH2Ug1jjGQwW11k8pgdCh1iYANtNxqvYOvDokeQvbqNkzxEDwxy1jW5uk6YSorMvz7Libr0r3M26LypYBQ1JGxJOt1KhXLWu67et4UGUvgV5w+qdgOOcShOGdxaNB+Y/QWXMVXLRA/M6w7bleaMgDRrujQt7oZLgBAGyC6r2UTUQKlUygkFsI6rKEW37qINlMndP0TuzrqccvvdJvxEWFzOqbw+FNZ+Uf6G5MK1d7KZW5oJ2uAPP9gYQc4x7O4uXRQUHiZIJPJW2AxVZziG+EdOXVQfwNzTpFx8dp59leUsIKVMti5jMbT/ASZMkfQ0IMqcRexJJ8hfebIBw7o16X/wBq6bwoloOp+n1XsRgosBMffoprIivEzdSn+9kqaxHUfJXNamADmbbmP25KvxeHgS245LRGRCaZCljv8tT99kOo8gkbJJ7lJtX4KnElz+RptTv6o7a29+yWDZbZTa60JWh0x6i6T/aZV0yr79v9tRvIfnuJ/wDsVmr7GFacOrTH9wvf6enxUpx9lYv0M0Xw6QBYzBH76KzqS64uB8L3QMcxr4rUxECKgHP+6NhomcM7/j899O91Bv2OKuaSf3Xl0k9R5c15E4rWAAWQXv56CZ7c0dh5+iW4o79A1cf/AM/yfkq+yd6sXwYNRxeew7dEUjxck1TpQIEQEOu0ZjzR5WwpUhZ5Q3BGrsg6IBpJ0JI6RoET8KajmsZqfLqoDUBaD2ewku8JhzvDN7AxMeSScuKs5K3QpTy0GuiC+YnsVrOBVc7PFeRoBM7z6rB+0gyYh9Jrs2V5EjnK+o+z3CxTosBA0BNuizZl4p/JXHLbQbC8ImCQp1uCUybtHROipFtlwYjdZUUtiFXgLTdpIP7Kk4lgiwmd94WrdVSWLcCC0xHVFBTZ84x7WwTv3v5cwqumMwIF4ur32j4eJzMMdOSy9PEupVJF+fUL0MataM85UxXFNG32EqCrLiBBJLbAquK1RejLNUxrDVUem+eaTYVNhug0MpDITOGOTcyl23iE051h96JG/RaPyXHCscQ6XXDgQ4cwdZTj6OSWzIIkSdQdFRMxoGgutLTq+9oNf+pljP8Aad/j81lmqdlbFGRF/qvLj3mea8usIgxsgQlaP/JWLtmmB5WTBqZaRI5fE2+qlwyiGsCpdJsktsi93JAbqRzR61o6lLV5BmFyGbPYmJttr36pd1TyRGunsoYgC0fcJ0TbIB3h2VzwriIw9M1TqPyDm4ggfEz5KuwmGzuDVPiVMPD/AO2mYb5dksqfizla2U1PEF1YPcbl+Yk8yZK+8Ye7GkaQCF8AOsr7fgMaDRpuzgywGw1t0U/y10dgfZYrgiUlR4qC6Drtqo8R4iKY6rFTNRY12gjVVuKptaNdVX4fiTqroggdATbaEzWpMDcxDz1vHomqgGfxmGl55Tus1xnh4/MB5fPutdi6zZgBZj2rrwWxC0427SJTqil/Cmo2Wi7R4h9UtQwkyNHDY7pvCYktcKjLOGoTfECyqA+mMrt28jvHRa+TTohSeyjiCpgIlS9991BllSyZZ4YS3mY9L9VAHxR96olKw02UG6yolwheAQtH7PVJBadHiNFmssxvKd4XXLdD+Uz8VOcbiOnssqoLXObyMLylxOic8t3AJ9LLymuhioxJ8LRzdp2VhlgW+7JRlOXt6NnzO6arp5ekLD2xOu4u7D5qNRnmN0V7rab3n6IdZ8N6rkFibHQvOdO6JRAgk7JdzZOsT1VCTLfg9DO85dchdE3IGob1vMdEjjzlblMzmdP0+JKt/ZbA+8rBwBDad5Bi5MfIlG/qFwsU6gezR2vQiPhooqa/ZxHa8bMV7vZbT2Yx9X8PDYdlzAZmlxJAkMAGm1ysezVfRPYHBs908R+vMDOzmiPkqZ5JR2JiVvRD2WqYitUDq9L3ZBnQskQZsfJM8fe41renmtLSohpty89VUYvK6pG5WLncro01SoqqpxFNrvdBroHhkA5jqdYiySw3EcY8gVKbaZcY/KRbqJK2WHwYa3KRmC4cCxoswDdcsi+DuL+ShZwsNEnU8/msb7Us8egC+h44jyXz3jrS+sZV8D8rJZFqhPA4IlsjaZUc4Elpg7hPvdka54EDLlHpf91Q0aninYrVG5WyMvGkFqnceaHTcpvMdioU1RErLClUt3U2fRKtenaRBAG6kysXZ3DjxNnn8gvOqXIAjl5IjWWLuQ+z30S1ODrcn97oLYzZp20w4CbkQNjsOq4hYKv4REn9xb9l5ZaZUUoC86/YsjYk2F9VHBUxc9foiVRy+wqS7DHor6jtuv35qGIp2gffZee+5GiHUcdU6FbOU2QCO26jTZmJG8xCkwnIn+CsaKjJiCZNuSLdKxUrZuuBcObSpgZjDYvuSNSbc5tyWd9u8bnLRByiwk772hWPDMeXVCTcF0bWAMD76pfjvDnVagiA0NnTv8dVhhrJci7XiYPE0MvzW69gMZmBA/t+v8rGcSqg2nRWX9PuIFmKDCbPBEdYn6LbljyxshB8Z0fT6d3crfVZvEVKbKjjUeABMSYvPxVlxLijWOALyx0QIaDPrb4rHVcMx2I95XfnaDMGwPeDosWOPyaZJ+j6Dgauak12v7f6QcbWgW+/RI8L44yoCGEETEjnyXOIVd0lUw3oSxNeAZ5LO457QQ51p+7q0xlRZb2iqGAPqteKNszydKxHiuLzGAZASVMXXg1FfTgStySSoyu5OwjxICEWwotqKa7oB1Hw7pMFCJt2XqM5ggwrsugWhkWvr/N0rSbcjQbaaDqp0sO6R+94sfijYeiZM7fDy+9VDouGbhyAIMAiea8rD3jWgTafpqvJOZSkL4F/TdSrOAlD4Y0zspYupJn7+7JZLyOi9COUToovbsOSLSH86olZozCLSPvZPewChZDdPgnqDPyEiATFgecFLB0kiJ29U4aZIaALtLrDub6dvRCRyNDw3wyBuCR5g29QEbGV5puiPykHX+0x8Ujhq7mNLnDKYiN9L+p+a5QqS0ETJkEX2nWO6xtbssn6MLidT5pfB400qrKjdWOB9NvmnOM0Pdvc3kTbkNvgqpwXrRpowT0z7YcYyrh6dRhGUgHSddj8QquuGPblOnJrR84skv6Y41r6L6LiT7t0gT+l9/gR8Vq6nCaQuGxb+4rypR4SaPQhlbjopqFQNYKbGNYxptA+JO56pXG4jnqncfiG0wQBz591nffmo6yaKvYjZMS4m1lm/aX84HILZUsNAVTW4KKlQuqWbsOen8q+OaTti/qeTxiZf8EQBOhRMU2GQtG/hmXPSJu27Sd2/pPcH6c1RYyo4iHN3IntYq0Z8mNm/H/WrRTlSBhEqMXIWg8+jrXo7GiY7Jdqaw467JWPEt8K2HDeb/KUTEEA97zHXqg0mQRfY/sF2u2TsOXr12ss3s0FpSrwPCSfT6ryrHN2C8hxQbHcGAM0SY+vVQxFOZtvKHw6q2XdQjV3Dmua8jovQrSBv97rzidhfRQc6/mmqLPBPWfT/a56AG4dhg27pnayu8Fh9XFoA2ttB1nXuqWljABciTDRpYEjMfiQrsVBEuP5toknWf2WfJZRURNEvdIEjtMwdgNVV8QzUmk2A5z8uZlW/FfaRlPwUwJA8hz1VC6g+ufeVXQwflERYdP0hCCa2+jm/SM7i8M9/wDyO0OnVJVMPAurzjfE2u8LdvSFSOrWXo422jJOrNl/T/hJbifE/IX0zlI52MGddVp6+NrO/wCtoqwDJYQTbctPiHeFm+EVc8EaZAR3JIPpAVlSr7g+JpgwYIIvaLgHZYsm5Wz1ofixcfF/wVeKxj3GCCJ2IT/DMBI6yrCtjC67stQHXMAT6jfqrfgXFKDBlhrHHXNAnWA0m3khytUjPkwTx7e0LMwYawufoNvkIVM8SSY8lusa/NTIbBtaQCNJsd+3osdxridLCtc6oWuqTDaYN56xo2Lzy01U4p3SRb8bNCCbZQ+09UN908OAqMH5ZAJYZBEa6C3ZLYgNfYDw1WlzT/m29u4+SrcMz3jzWq3bdznOtmP+P0CFhOLAMptIMNqkg8mum3xWzhSpeg/uTvl0/wDf1/QhUbCGE5iaMVC06TbskHuutKdnk5IuLphtSmKJjW0/fkkmvTVGN7ISBFlrSr9BMQPN0/cqTXTck/QHdLUQZnQWvf09EemelztdQaL2cFW5n5ry8cMZO99R2C8m0Lslga0OdMiQNUc1C6/opVqEVBoZYIsFJtE9vT0S6YYuhbLIlGp1osQSOnPn1UxhPFBtf781Z4fA5hqGNaBrvOu1/NTnJLseKvZU02uL262vrCtsTVNMZnG9yBJP1sj08C2iQ4vzAC2lvRUPFMeaphvl6/ukT5vXQz8UL0Qajnlx1cBc9e6u+O1HNw0hwy6Ejc6Xjt6qobTNICSJNwBJv/cfj6qfE8Z/7XITfN9x0lO1clXyJdJmXLpXX0yIKE6UxTqhzYOq3GQ03A2hlH3gJmnOdustPikcrQfIpzFYsMqsrNM03gNf/jP5XHldZ7gnGvc1A1//AFkZXdORPQSR2Ks+L8LeTmonMA0AgXOXmB+pscpKySjU9+z2cWW8Pj6/1lvX41Qa7I6o1ruRmx1uQLKVXiNJwDCWvJPh92RUM/2lrJcehi3yyNLFBj3N8Ty6GyCAT5lpcB2IndXns9xvEUi6jQp02moWtaXeIsc4xmnVxvMOMW0QeFLoWX5c38f9NfQ9pKTKVMMytIllRmgaC10uI1bDhcG9+awvtXxEVyXijEuJ98c4zQPytabAadbBfTMXwhtPCFgYKjmEOLnAOc4tcC9zjHiJg/ta9Fxrh5YcstdQxIygNiARcRO8Hwu106QmNpMwydvR8+w7Q8AuJdAsBp5/sELF4ppYGhsEHYbfYC7Uc7DvfSc0Pg7yCOrSLi2y7TpPfdrGgm4vJPQTutn2OpWqXfvQ3Tpe8D83/Y1gI8hp6KkKtMPjSa8luUnwub5QdVWVmAOcORPouh2SzNSpnmpukkgmqbtkzIIfpCQPL5kft6JsU9NvXrz7pahUFiNvO8lWdJkhpI+W8789FLiWvQzTqDI0CmTAgloPReRKQEAjluV5RaVjcjmJpA5CBvtG4Rn0TLbW1+/RdrwWCBBy6aXbPxiEWniiG6DSO0/OybDsnkERUh3iPX4j9/guOxQzHM7KIkTG1t9+yjiBDs2uxCz/ABniYLobBOhK6WPlIaM6iOcU4s3LlaSTz2/kqtwZkzBP77KvBnut57D+ygrDO8+H5zoqNRxxEUnJiFHCVHg/8bifOB3jsl8d7MV/dueWjK0Sb3hbavwGk33jqPvKbm/qZUeZO5LX5mka2hZ7jHG3U6T6dRzKucFoN2VOhMSw+RHZRjJ34jt62YttYG0RyQC1RfqutdzW2jPdknOJ7wtKDVwmWHEgt8DuTonIfjCrKWDaacmQToeqs+CcU9/mo1yHW8NonmLbixB7qGR2vpdm78alKm6b6KbBONSp4jcySQBPUC1lvPZiiKDqLmsLsxfUsC4mHtpg8pDQ4gLGP4e4Vg3MGuDo94ToP7jFnWW59i8a6pTrUW1M/wCHJyVcmXMypyDtw5psdQeyTK9WjmqXF92a7EcQArMGaaeIpSx0/rYbjuWuHoqf2fGcVcPUEDNmZOzg6Lchnbp/kg8ToOyYDxEtY6XGBoXta2QeZgKl/wD6jm13vBP/AB1Zj/AuAvyvB8ys6jfRNA/6i8JFQDFUxcHJWA2e3U+f8rCjFOaAQfvqOa+hcWxJoYrEU/zU64kyCdbh3cGVgOK4E03GNCtWF6piStbRzG4n3lTPAkgTHMAD6JR5uuNK9C0pURlJydskx/NOtpGJVenMFiLgHTmg0cmWeEp6XJnbstHTaA3b+YVTw7B5nCDoJ353TtYEA7eSQZnXPbYGLdT5ryROIgDQne3wXlnatjmiwslsm+u/Npv6hA95Zo5N+FgPOLKGBdo3bmTpqVzEvyNc4x4GZgOrdBy/0VPE+Myk1aKT2i4vlmlTcf8AI/GP3hZsAkiBJOgF/QKVWoXEk3JMk915tFxa54BhkSRtmsF6HRlHeB4M1KgAi9hJi5079l9r4XhBSpNY3WwEafDt8+a+VexWArVKgNJrCGuE58wkxMAtFrN+C+hcV9qDhaYz0ocbAB45ajNEj0PdYs7uVItBUrGOJkNlrYFjmM7n7BXy72p4Y9lRztW6TpHkrbE+3EmMhHikuPeZA520KT9quOtrMAaZ5m/eD8EcUZRaBJpoyUolMgoZXAthEdp4otbkJlu3RLisQ4OaYIMgqOaVGEKDbLLGcaNQghga6PEeZHLkFu/6fBzcMxwN62IJcf8ABjIg8hmjuvmS+s+yoFPhtEu/LL3uI1ABNx6fFZs6UYUi6ySnK5MN7R411JwMgghhAP8AaHNkadD6rNOwjm0KtZwkVTDCAbeKQ4/+QaYnbuj8Zx7q1N1N0MNJuZhdILwRJA66WVvg8W2rg3R+b3LTAJBGQBmgkRqesKG4ofsrPaauKjcPUaZJo+PvIE+p1VLjKIqUw6IOhtAnYjuPiCrPhzyDUpPiCwtdP6S1w08xpzhCxGDYyu5jAXNtkneSAR1GaeqpHWgMxzaHiI+ag5is+I4Qw54Eim7KXDlJg9rJCo64K1p2Z2CyryIRBQ3NTWBmg9muJCfdu1P5T1GytsbdunbtJt8liWPgyLdeq13DKprNa/kDm7jvtukn4qwx3oWxrYeRGll5CxTSXTzvb7+S8oItRb4IwNJuOZt2ReIUgQ9joIIkdjNh2MhReAOY0P3GqLxJv/DnE2IynoTz15W6LNey9GDq08pIKj7sh0RB3B+oVrxbBZvE0G50jn/pB4BhPfYhjHZi1x8Za1zyG/qPhBPn1XoKVqzHKNOj6T7B8KxGGw4qFjHMqDPAtUaDzDiAbAEAc1j/AG44u6tWIsAy0X2tv/C+m+1XGRQwjiy+aGCJtPORyEea+J4/F5nkrNiXKTkPLSoCMQR0+I1mIOoTGFyF7M+YU/1htyAR+ZvMaHyhKO0U8PULXDobft2K1tE0BqsAcQCHAGARuOYUUWo6KhI2dI8jMLacZ9nqWJo/i8K3LmbmNMRAcCfeCNojQcjCWU1GrOUbMKuhdcF5OKclbXgntI5rWUjDqJaRB2dq4O7ibbrEq04LiQHEOBcImJjxDQ/EqeSKa2PF0zaYbiRxFE0qjKdNlN5eaztACSXlvN3iykzcOARsAaNF1CsahqUXuczNEgtyubBFoyuEELP4Su5zHU7uNUkAS0w1oEWNje559drjj1d7WUBTcGEFsNADWuziDmZO0CepWSUd0WT0e42yh71r3F+Wq0OLmANjxFt2kSIymeSU9osS0CkykTnp5nSQASyzgQRezsxHqocZxxc17n0yIqkBwHhkmSLnfXSLr3srgPxP4kD/ALBTGQmSGtMtdHWDARSpcn6Ob9C5qMfTrVAWAVZApT4mxdpg6tERPdZOVb8RJDsr5zUxkAtaDoel3eqqiFqxqiMmGcENyOy7RzQ3tumQWgLlqeDMNPC3sajiW/8AiIBP3zVLgOHGtUawb3J5NAkn0V/iaweRl/I0ZWjpoPXVRzO/EfHH2LVqRJldR20jELqjZbiWTKfhkknn25dEGlVPuw0zEiQd2zcenyR2aX5c+aVdXa4wRt6/DsVFFKE6lAjM0j+Qbgjp1V57A8LfRqPqU6YqZgBPvMhaBJdHhMifkFQUWeGC6C0wLxLdb37wVouGcRZSpTmjLId+W8kkjzMCO6o5NKhJRsV/qD7RPdUytPu8ghzRUa45jchwadIyxIXz5xlaD2g4O5+bEsdna53j0JDjcyB9xos+1hiQteLjx0Zpp3TPF1gNI353U3sls2tr6IbhNwu0n36aH76KghGqLmFrv6b8Uy1zRcTlqAlt9Hjp1Cx1U3sp4bEuY9r2mHNIIPIjRCceUWjounZpvbjgH4euXNHgqSezv1D6rMEL6zxVlPGYNrjcuphxJJkOAEXjmvl/EMA6i4NcWkkB3hOYX0EjfspYZ2uL7Q84+xMolN5FwYUS2NR9/Redz2VydEmvMyCQRvKbpY2oS0F0hpBAJgeGw+EhJIlHUFc0E1/F/aYPY9mQsLokGYO4cARYR6oeI9oWMwVKnRe5tV2YVclvCXEgF2829FUP4zVLXNhviYKZOWTkbcNbNm33F1VkFRjiQ7kw1bFl2pJ6m51lC99ed1xrSVA6qyRN2EZW9OSMXTCUCufZ+jDjVcAWU7gH9T9Wt68z0CE3xVjRt6LrB0/cUI/+Wq2Tzaz+3uUDCxlmUvWxLqhLnGbyT1jZdY85Y6LJT9mpfQ1TYTovLtESNdOi4gGi8c0CbROo003VMaeV2aSSb8vktBiMEWtY4wQ9monWdPkqOoDJ53hQgxj1WjFxOxBtodip4ZwvI6drTf8Adcw+IgZY+9N9IU6uGzm5iD21uBrz+Sd/DGSIUKpovJb+XR7CdR15EbEKs4pwTWpQlzCZLdwdSCB891btDpyn8w3+mqHQqGmSQBoJEwCNwfuQjGTi7QsopmMcbype6AY53UBvczPwWtx/BaeJBdSOWpa3fmJ857rKcSwdSkQx4iJ7Hsd7QtcMin/JmlBxFHtM6XRKeHJ0InleY5r34p0RPwH7dEMuCrslotMDjXMApufWLSQPdMeWgidDF/IK+47wVzG+9ZRpU25QcgsAd9/Eet1kcPijTe17LOaZB1vzutfw/hdfiNMVK1cNpgmGBu4tYabiJmJUMip36KR3ox1V8nuuNO2yf4vwZ2HqFpuNQRuDp5pHIrJprQjTQzg2B1t9lytSIKAwkG1k0/FB8TruhtFE019kji4bYwZ0XatbM2/5hyQ6OEzO1ho8RPQa+aaoUWVMwByEDMJ0PfkbjRB0g22JYZ8OXcS26gGweysGYLNDneFnPn0HNM2lsRW1QDhvCzVMnwsH5nHQdBzJ5KxxFUENa0Q1v5R31J/yOpRq+IkBjYaxujR8zzJSjnBRtydsqoqKokyw80RzjAHRBY75pujRBcATAQehkhvDjw/wvKxrUhDYEWXlG7LcRylxAOw7mOIGQHLJgmNgOeqpXVr35IZfDRzjooP0vytdKo0Ijue8jXr8k2zEaQBczqk2gcu9yoisQ4QJ7z+6Zqxk6H/xUu1FtCZ1mPSF7E1wLOBB07fv3SpdvGuvfW3ki1TmFwY2P2dElBsBWZl8TTDpsen0KZp+0bHtNPFszNP6gBM21EfL0SD6JOhJ5Qg16QvPNUpPsR/Q3ivYptVhqYR4eBq2Zubxzb2KymJwb6Zh7S09RGlloWUXNM03lp0kHKT0MahM1uKPc2KrQ+LFxMk8p20taFSM5R+/7JPGn9GPhX3sx7RHDOO4dsdB1jntM7rn4Ok8nRvqF6jwZhP5yL20IP8AKrKcWqYqxyW0aT2rpCtSa9sG+15sLCNYlYl1I6bre4bDeAMzNIGg5dLa6JfGezWd4LSwWvBPy5KEM0YaKyx2Yl1EoUFbf/0aYGaowT18ylz7OYdt31S7o0Kv/ogTeJmc4fig3OD+oQD169IJTGC4XUe7wDzmAPMq+/GYel/1UWze7zNtlVYvGVKplzrchYDbYIKbl0q/kPGlsGcIxhzFwe68gaT33XKuJLruPbsoGmRohPBRr5O6CsfK9UXMNSkps4YzOq5tIZJtEcLTk/fJWApht+k35pVgANtp9bXXKrzHNTe2MlQY4jNvouLmHoA9FxdaQ2z/2Q=="/>
          <p:cNvSpPr>
            <a:spLocks noChangeAspect="1" noChangeArrowheads="1"/>
          </p:cNvSpPr>
          <p:nvPr/>
        </p:nvSpPr>
        <p:spPr bwMode="auto">
          <a:xfrm>
            <a:off x="63500" y="-15875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8438" name="Picture 6" descr="http://therakeonline.com/wp-content/uploads/2012/09/exploring-one-of-the-last-taboos-incest-51243999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1328737"/>
            <a:ext cx="2724150" cy="3743325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18436" name="Picture 4" descr="http://www.nndb.com/people/901/000097610/charles-ii-2-sized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67200" y="3200400"/>
            <a:ext cx="2571750" cy="3352801"/>
          </a:xfrm>
          <a:prstGeom prst="rect">
            <a:avLst/>
          </a:prstGeom>
          <a:noFill/>
          <a:ln w="76200">
            <a:solidFill>
              <a:srgbClr val="FF9966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FFCC00"/>
          </a:solidFill>
        </p:spPr>
        <p:txBody>
          <a:bodyPr/>
          <a:lstStyle/>
          <a:p>
            <a:r>
              <a:rPr lang="en-US" b="1" dirty="0" smtClean="0"/>
              <a:t>War of Spanish Succession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0" y="990600"/>
            <a:ext cx="4191000" cy="4525963"/>
          </a:xfrm>
        </p:spPr>
        <p:txBody>
          <a:bodyPr/>
          <a:lstStyle/>
          <a:p>
            <a:r>
              <a:rPr lang="en-US" b="1" dirty="0" smtClean="0"/>
              <a:t>1700 – 1713</a:t>
            </a:r>
          </a:p>
          <a:p>
            <a:r>
              <a:rPr lang="en-US" b="1" dirty="0" smtClean="0"/>
              <a:t>England &amp; Austria vs. Spain &amp; France</a:t>
            </a:r>
          </a:p>
          <a:p>
            <a:r>
              <a:rPr lang="en-US" b="1" dirty="0" smtClean="0"/>
              <a:t>Philip V, grandson of King Louis XIV</a:t>
            </a:r>
          </a:p>
          <a:p>
            <a:endParaRPr lang="en-US" dirty="0"/>
          </a:p>
        </p:txBody>
      </p:sp>
      <p:pic>
        <p:nvPicPr>
          <p:cNvPr id="16386" name="Picture 2" descr="http://upload.wikimedia.org/wikipedia/commons/thumb/3/34/Felipe_V_de_espa%C3%B1a.jpg/220px-Felipe_V_de_espa%C3%B1a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3810000"/>
            <a:ext cx="2781300" cy="2762251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16388" name="Picture 4" descr="http://unitedstateshistory1492-1877.pbworks.com/f/1240935936/KISH_17_398.gif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" y="1600200"/>
            <a:ext cx="4114800" cy="4724400"/>
          </a:xfrm>
          <a:prstGeom prst="rect">
            <a:avLst/>
          </a:prstGeom>
          <a:noFill/>
          <a:ln w="76200">
            <a:solidFill>
              <a:srgbClr val="FFCC00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236"/>
            <a:ext cx="9144000" cy="1143000"/>
          </a:xfrm>
          <a:solidFill>
            <a:srgbClr val="FF9966"/>
          </a:solidFill>
        </p:spPr>
        <p:txBody>
          <a:bodyPr/>
          <a:lstStyle/>
          <a:p>
            <a:r>
              <a:rPr lang="en-US" b="1" dirty="0" smtClean="0"/>
              <a:t>The Bourbon Reforms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Tightened Spain’s control of the Indies</a:t>
            </a:r>
          </a:p>
          <a:p>
            <a:r>
              <a:rPr lang="en-US" b="1" dirty="0" smtClean="0"/>
              <a:t>Increased taxes</a:t>
            </a:r>
          </a:p>
          <a:p>
            <a:r>
              <a:rPr lang="en-US" b="1" dirty="0" smtClean="0"/>
              <a:t>Standing army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FFCC00"/>
          </a:solidFill>
        </p:spPr>
        <p:txBody>
          <a:bodyPr/>
          <a:lstStyle/>
          <a:p>
            <a:r>
              <a:rPr lang="en-US" b="1" dirty="0" smtClean="0"/>
              <a:t>Northern Frontier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/>
          <a:lstStyle/>
          <a:p>
            <a:r>
              <a:rPr lang="en-US" b="1" dirty="0" smtClean="0"/>
              <a:t>Military garrisons, missions, &amp; settler communities</a:t>
            </a:r>
          </a:p>
          <a:p>
            <a:r>
              <a:rPr lang="en-US" b="1" dirty="0" smtClean="0"/>
              <a:t>Texas &amp; California</a:t>
            </a:r>
            <a:endParaRPr lang="en-US" b="1" dirty="0"/>
          </a:p>
        </p:txBody>
      </p:sp>
      <p:pic>
        <p:nvPicPr>
          <p:cNvPr id="12290" name="Picture 2" descr="http://www.lib.utexas.edu/maps/atlas_mexico/new_spain_viceroyalty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0" y="2057400"/>
            <a:ext cx="4419600" cy="4276725"/>
          </a:xfrm>
          <a:prstGeom prst="rect">
            <a:avLst/>
          </a:prstGeom>
          <a:noFill/>
          <a:ln w="76200">
            <a:solidFill>
              <a:srgbClr val="FFCC00"/>
            </a:solidFill>
          </a:ln>
        </p:spPr>
      </p:pic>
      <p:sp>
        <p:nvSpPr>
          <p:cNvPr id="12292" name="AutoShape 4" descr="data:image/jpeg;base64,/9j/4AAQSkZJRgABAQAAAQABAAD/2wCEAAkGBhQSERUUEhQVFBQUFBQWFRAUFBQWFRQVFRQYFRcVFBYXHSYfFxkjGRQVHy8gIycpLS0tFR4xNTIqNigrLCkBCQoKDgwOGg8PGiokHiQqLC0sLCwvLCksLCwqLSwsLCwsLCwqLCwsLSkpLCwpLCosLCwsLCwsLCwpLCksLCwsKf/AABEIAPcAzAMBIgACEQEDEQH/xAAbAAABBQEBAAAAAAAAAAAAAAAGAAECBAUDB//EAEgQAAIBAwIDBQMJBwMCAgsAAAECAwAREgQhBRMxBiIyQVEWcZEUIzNSU2FyodEHFUKBkrKzQ7HwJIJUYkRFY3ODk7TBwtLh/8QAGgEAAQUBAAAAAAAAAAAAAAAAAQACAwQFBv/EADMRAAIBAgEJBgcAAwEAAAAAAAABAgMREgQFEyExNFFy0RQyQVJxoRUiYYGRsfAjQsEz/9oADAMBAAIRAxEAPwCHB9CdQzLliV8/UffWt7In7X8j+lVOx30snuoqZzes+jQqV6jhBrZfWXq1enQpqc09ttRgeyJ+1/Jv0peyJ+1/Jv0ogDVIGrfwvKOK/vsVPimT8H/fcHfZE/a/k36UvZE/a/k36VqcZlkETcoqr3SzNbEDNcixINlC5XNthRwOBQ/VP9TfrUFXIq1N2bX99iall1Gqm4p/33PM/ZE/a/k36UvZE/a/k36V6WOBRfVP9TfrVLicOmhtkLkle5zCDiWAZ7E+FQSSfuqLs9VeKJ9PT4MAfZE/a/k36UvZE/a/k36V6VHweBgCouD0IdiD7iDvUv3FD9U/1N+tLs9XigdopcGeZ+yJ+1/Jv0peyJ+1/Jv0r0z9xQ/VP9TfrS/ccP1T/U360uz1eKF2ilwZ5n7In7X8m/Sl7In7X8m/SvTP3HD9U/1P+tL9xQ/VP9TfrS7PV4oXaKXBnmfsiftfyb9KXsiftfyb9K9M/cMP1T/U361i6rSKNRIgHdVIiBc7FuZff/tFMnSqQWJsfGrTk7JMDfZE/a/k36UvZE/a/k36UafI19PzNQOkX0/M1F85JeAHeyJ+1/I/pS9kT9r+R/Si86ZfT8zUfk49P96F5CvAEvZE/a/kf0peyJ+1/Jv0ot5A9P8Aem5A9P8AeleQrwBP2RP2v5N+lL2RP2v5N+lFnIHp/vS5A/5eleQsUOAIy9lcVLGW+IJsAbmwvtcUFT8RkyNmYAGwAYgD4V6txFbI/wCB/wCw15BL4m95qWi273I6tklYNex30snuoofrQv2O+lk91FEnWtLNe8vl6GdnXdlzdR1qYrmKmDXRs5tEJ0vtW7+zvVczhunNycUKbm7KI3aMI5+uoUKfvBrDl6Vv9go1GhjK37zTOwYAYu88jSILfwhy4BubgA3qjl2yJeyDvS+xvkUAcTdItJEx1S6VnaEnUyG7SG2TKzMwLMwB89vLpRssyzB1BYYNgxF1IYBW7pG9rMNx61k8T7B6TURrFPG0saEFUaaawKqVB2cG9iR/OsarTdRrgbEZWuUeL6yHTEhyUTUJIhUOiLk1hli5xzsTuBc+d9rYqavShXQ6jVFcHiMZ1EBRRJHysCvRSAlwD0IP3ijPWdmIJShlQuY3DoWdzg4vZwCbZC5sfK9dIuARKCFzUEliFkcXY9SbHcn1oQhOMUrhxR8UY3Duz6TKJI5tXCt9olmVVXEqbBQCABjawP1gepq2nY5QbjU6vyv8/wBbBRc93c9wb1taTSCNcVva7HvEsbsxY3J36k12qdfUjB6fsXG/WbUXMYiY80XdQGHfuve8Z67dNqnp+ygRw3yrVtZg2LT3U2cvYgLuNyLelh5Ct29RJoXESoWm31uo/Dp/7XooFDhH/V6g/wDuR8I7/wD5VBlH/myaj3zryqYwGsbTdpG52qzKJFpgQENgXcO699t2HdWN9h4ZgbEWvn63tjJgZY7DOLJYmZGVG+RifFiFuxyz3BHhta3SsqMmSuqglaA1zaKsde17qJUEQk+Trqy0sk6qZF0fLDtZIcciZDsAALC532i3bABu+qi8kEfL5qnAvK8MjBggysyXsbXA8jtQdKYVViaxFNXeZLVxqIlFTUr0qQDP4n4ZPwP/AGGvH5fE3vNewcT8Mn4H/sNePy+JveafR8R1bYg17HfSye6ieTrQx2O+lk91E0vX/npWlmveXy9DOzruy5uo4NSBqAqa10hzQiyA/OSxwjazSMFBJOwBJG9W+E8UVVh0kGqik+k70TozhAGkAWzEBQCqXsSBbz3FOfSLIpR1DI2OSNfE4sHUmxHRgD/Kq/ZDgcEWtk5UEUBgRJEdclEkUyMkgN2axWSLc26YfzyMsjVbbb+XwNTIZUl8qXzeJpcPjeObVMAEETKUZZUcuojuwlQKGW7K30hZiWJBHU7Os7baWGV4ppQjx2uGDb3Tmd0AEt3Rf8ut68u7NxJojrpObE8WsLBdUxaBEY80hIzInzwPMvkoC9zYnyNuz/F59QjSxrHq47lRI3KjDMhxJR1Q5fCxtcHyqrGnJJt7C860XLCtpp6n9omijaRXlsYwp8JIfOHnry7eIlN/5iukfb3RtskwcgOzBd8RGsjNlfoQIZPgPUE6uiiEkatJCI2ZQWibBihIF1LLcG1gLg+QrL41x+LTukZiLPIQqAKgVmbOy5E+ivewO16DaSux6V9hFP2gaIqrc4DLl7FWBHMwxDbWB+dTz9fQ2aT9oehC5c9T3cgAr3PdZrC4HesjbHf4ispePSSBCjaOPNpMYxHJMHMRPMXmEx2tgb9z+HztWpwfiumkh+UvHHFzDHGXAVhJe3KxbEMynm7ZKp7xuBUcKsJtqLC4tbQjBpiKpNx7TgX5sZF1W6urAFwSt8b4ggE3NhtXWDikTtikiM1icVZWNlIBOx8iy/GntALK0L6pzFrHDiwnxaJ791ikYV0+5wFLW81uRfFsSi1VeJ8NSeMo97GxDKbMjKbq6HyZSAQfuqOcMccI6EsMrlKPTxs2RRCxXAsVUsUP8BJF8fu6UG63tKJC0b6aLEqxZsZFLKINXIqlSgN/+lkBAbpLbrkKIdNMwLQzbSKNyt1EiNsJY7G6g77A3VgRfwsZPwLTMbtGCSoS+cnhEcsf1uuGolBPU53NzYinCWBtT2k84YtcSMnaLTBjHgM+a8RGCWLue/e5GzvtvYudwGG9U/afTAJnCcm5V2SFSgaWOSW4ucrACck2+t676I4NpwwYRLkHZwbsTk3iO56E963TLvWy3qu/Z/TYYcoY7fxyX7sRhFmyy2jZh16sT1N6OKH1GqnIlBxBJwxS/ckaM3sDktjuL3GzA2axsRtUTU4dLHECsahQWZyBfdmNyd/5ADoAABYAComoHa+osK9tZGlSpWoCM7iXhk/A/wDYa8gl8Te816/xLwyfgf8AsNeQS+Jveako+I6tsQa9jvpZPdRPL1/56UMdjvpZPdRNJ4q0s17y+XoZ2dd2XN1EK7xpXFK4ag6hWZo3gCtgkaTXC5MrDdlAbIycsAXOxba9hXQ1JYVc5uEcTtcWg7R6aYqqTKXfwxm4a+OViLbG29j/AL1Li2jZgSjYlkMLtcgmCR0aRQR0J5YF/IFvutxkfUgm37uV0XMDJ7iM3CFtrqux3HXE2tXaJtQZBzORjkmJhaXO/OW5yINrJkbjcEVT0mKLUkWVTwzi4O33uaXDIArpM8Q5pkKxyTGxwdfBp1PhdsTvYXCm7WsAV6bXIxC7q1rhGGJt9w6MPvW4rz/tT21i4aIE1DagZajmKYZciyIqgicsvejIdSR4j1oh0sw+VIwPjkcYiVmQWjlIKpjipJJBba9gD0FZ0pOUrvxNiEFCKivA19XxdUmSO69498k2wuDgD5XZtgDa/wALrWaOF5FDk5uCFAkkW4Tc7KQNsvzrA47pARqyML9495bt3NLEwt3hfcDyqxNpSZUuXdjzDzwY7joUKFnvHYZXVUIa5v8A+aOVnqZIrrWja/c0fo3/AMyT/wDahuOHUtDKr6FLl1dUeZZlc83Hws/iWIK18lBI6CtmPj6xR31LqtpuSJAGs5IuCwtZNr+dtuu9hKPtho2ZVXUxEviFAcWJYoFAPS7c1LDzy286UYRjrihNt7QYfhkyxlE4TCDYE4TQrEzIoVMkBBdLPJZSdsR766xNNpiZYuExqxBUct4BIAXC2JS5YGytsAF3vsMq3/bPSXs0wS+VmkV0VseuDOAG6HpepTdsdGqqzamIKzSKGyGIMS5SZH+HEdb23KjqQC8Bb4VqZXQmaLktkwCcxZLqD3WyUAb+lW71kydsdIrsjTIGQqCDcXLxiQYE7OMCDdbgedaOl1aSoskTB0cBldTdWB6EHzFNYirxnhXOUFTjKlzHJa9j5qwHVGsAw9xFiFIxdJq8rggqykq6HqrDyPqCCCD5hgfOigGsfj/CmPz8IvKgsyCw50YN8N9sxclCfMkXAYmoKtPSK62ktOeF2ew4E1AmuWk1SyKGU3UjY7j7iCDuCCCCDuCCDuK6kVQRbIGompkVEiiAjTVK1MaaEzeJ+GT8Df2GvH5fE3vNewcT8Mn4H/sNePy+Jveako+Ia2xBr2O+lk91E0vWhnsd9LJ7qJZfFWlmveXy9DOzruy5uolNLVcPjnULKgdVYMASwsw2v3SPXp0phVfWarUK68mFZUx715FRg2YGxY7gLc2tubbiuiqWtrOahe+p2f4OsvZjStjlCDiqovflACoLKAA1trm3vJ6k37abRJAqrCOWqszKFLbM1yxuTck5N1PnVKHX6w5X0yL3HKnnqwDhAUVgOoZri4tYW+8hpNbqwLfJlfrZhMiE+EglCWx6kWDNuh9RVeOBPu+xLJVGu97hDwbRaLXhjIgnmgIjmMy5Mr4htstsSCCCvX3itDjRg0Oladg/L0qF1TmSEXUWVQCbbk239aHuAal4tTLyVWRZgqyWZF5UyK3LZyTuGHdI3YYLYHe2j2r4wvyJ1mxVgjtIAqyj5iNpnMYLAMQYxYNa1xcVlVEozcTbozxwUifDdBDxHTpqg5PPjcq+EecQmjWKRFOOxsgU9d1q9qOyaPqYtSzsZYUdI2stlV75C1vO9r//ANrM/ZZrQ/Do2BJS9lLKqsbIgJYKSLlsjcdb36mi41G0SmY/AgQQz5AuXs8UTDIjG4BXbbb+ZqwnA4B0giFiCLRR7EdD08rVappZlQZOwUDzYgAX26mkmIrPwPTkkmCIkkkkxRm5bck7dT507cHgOxii6sbGNPEwsx6dSBufO1N++4McudFa178xLWte/X0rM1M4l5MxkSFcgdNmEJkZ1KgnIg95WYBFIazXJvsqckhGo/BICSxhiJPVjGhJ95tvVmKFUUKoCqNgqgAAegA6VX4fruYGDDF42wdb3GWKv3T5qVdTew67gEEVco7QHO1SFPalam2YbgzxzRfJ2adB80xvOo/gP/iFHpYDMegy6hspK16JCKFNTo/krhR9A5tEfsnPSE+in+D08H1Aa1el/vH7lilU/wBWdyKiRUgaRFVCc5kVEiuhFRIoCMrinhk/A/8AYa8fl8Te817BxTwyfgb+w14/L4m95p9HxHVtiDXsd9LJ7qJZetDXY76WT3USy9a0s17y+XoZ2dd2XN1I1NZK5mkK6U5gtxveuoQmqx04kRkNwHVlJFr2YEG19vOhrheq0xjuX4iFeN05DhiFRo2j2xWwsIywsdj06kVXq1MDJI08adgp1KusOo5YPPMP/TsQhCzIshjIz2WzMNyPM1ncN4k8Onhl4gpaSJJX1TKsTBrLKM2CmzsI8Lm3rWbIdIL/ADuuVQQQixssasrBrpGkYCHJL7AAEk7HcavZ75Pz4YmeaUTPNguoDMWeGIBlOYFkxDNa27eliKzZUqbxSf7NGnVqrDBemx9Tt2zWWXSNFolEL6kxOjExoOWmLs91ytclAL2O9E3Du0aJpoW1UipIQI5LkbzKLSWx8rgm/SzA+dU+1nD3ln0xRygiZpGsSMwFKYGxG15Mr7+Hp5jN4ZwcRxIkjgupjiaVwHaXCFFXxXtkRfHzu29zeqOPD8pqqF1cI9Z2gSPVRwswGaG/dNg7EcsF72FwH2t1x3FxfQ1hPdIVms24UqD0P1mHrQHxbgxDo8ZxihEoMIY4vzUisdzsEIJA367Wr0SjGSmmCUcJ5iOGca7xAUMNaJFJeOx0diTDs1w18d+vXvVv8Sl1Lx6dNLEGMOogXUCTkNgiAF8cnPzgBUg+6iDiha8YD4IWbMjZiAhYWe/dHd32vboRVPXwxpG7xMElVHZSrC7lULWcf6g7vnc9SCDvRdr2GlbU8GnmMhSWTSHncxWAjfIfJki3UOVIDKWswO4FRn7Oatsf+ucFWduYI1BGSqoTlg4uuzHvbi+3qNHSdptOyrfURFrC9nFrkb23NvjWhBq0e+DK1uuLA299qeAHdR2Z1bpIj8Qks62UrEkbRtzhIGVkYG4XuWv063N7qTszqzseIS271gIowdycbspBNgbdd7C+9FFNSEYnCuC6iKQNJrHmXvZRtFGoJIUKQV3XHA7DY5tf1rW1elWVGRwGVgQynzBrrTChcQKYNDJypCTsTHKf9VB1v/7Rf4h57MOpC2a2OKcMWeMq1wbhlcWyRx4XW/mPgbkG4JBH9NKwZo5ABLHbIDYMDfGRL/wNY+4hlO4vVGtSwPEthbp1MWp7TuRUSK6kVEioSUxuK+GT8Df2GvHpfE3vNew8W6Sfgb/Ga8el8Te80aPiOrbEGvY76WT3UTTdaGex30snuoml6/8APStLNe8vl6GdnXdlzf8AGQpCpKtPp3VwCjKwPQqQQbG2xHXcH4V0rscwQ1SO0bLE/LciyyWyx3Fzb1tex8r33tTNp9UVW2qAcGU3EdlORBjuobvY2IINwcr9QK7QahGAZHRgxIDKykEi9wCDuRi39J9K7Kwva+/p5+f6H4GoZxjMcpNeHsUmg19ttZGDY/8Ao6lb3O4Gx2FupO48+lVtbwiWSORZpUkbdoH5ZVoJLuUkVgcslyWxBBGPx1H18aqHaRApOIcuoUtciwJNr3BFvuNTdxfG4ysDjcXsSQDb0up+BqJU4cSTHLal7F7R8Qj1DJHFqI5J4Yisscjrz9iql3VB1JW52t3gehFZnaX9ns2reFubGnK1MU9rOb8sWx8vv3rkUMcsUy2GMqhnzhRijFc1HMdcr2QEb7AW3C2KZO1UQHl1I2m0vVeo+l6ixuPK1ZNWjGFR21m5QryqU02rGRrtG8OEbugMzRxx2Ejd4RAEEBDtaMm523FGN6weHQcyCNyqz84KZXlKm8ZUm4CqykeGyLZdyb+Zt8FUrzY7krHIFQMciqmKN8cjuQC5te5taoYqKbSJ5Sb2nTiGmeQqAqMgyyDk94MjIVK4kEWbzoZ4T2KmifVs7QSCctyFwx+SqwkUojBLkWkA2tstqMNVqVjRnbZVBYmxOw32A3J+6h3ifaRXgZlJCCNmkKlC1se5HGwJUvJkLWJ6eRIs6TUdbG7TrqOESiOUCQoDGApWaX5oqpydbjcn7/QVnQdvdNIMueiE2wEmaupJKEEYbqXUgg+YPSwta4P2jRdPFlli6R8pXKLJYoLxSliqiRD3TvvknUmiKEIyqwAIIBBsOh3FBWlrQthj6HtzpJMQsylm8Is4yOLt3CyjIWjcj1xqun7SdCcfnlGV73/gsgez/fZhsLm5tRGIF+qPgPKkdOn1V+A93+1SAMSTt3oxHJIJ1ZYsc8QxIzZkWwtvco39JpN270YxJnQK6hkkJsj3lMVlPUnJW8ugJ6Vt8hfqrv8AcPW/+9I6dD1Velug6elIRgTftB0SFg8oUo7o4YWxwJVmI+rkpA8zcbWN6zeNdrtFKC0eoQTwsRGd+/vGrpt4omLoD6FchugNGXIX6q/Af886R0y/VXfrsN6DV1ZhTsDum1IcHYqykq6HxI46q1vPcG42III2INdSK6ce4YwPPhF5AAJIh/rRi5sPLmLclSetyptkCtfS6lZEDIclYXBHmP57j3HcdDWbUp6N/QuQnjX1Mji/ST8Df468dl8Te817HxnpJ+Bv8deOS+JveabR2slrbEGvY76WT3UTS9f+elDPY76WT3UTy9a0s17y+XoZ2dd2XN1GU1n6bszpkcOsVmVlYNnJcMpJU7t1BZviavUq6WUYy2o5lNrYygOyOk+xB2tu8h23Nt29Wb+o120/ZnTI2SxAG5a+TndgQTYtbfI1cjqhw/jzOyq2m1CFmVSxiYooZmGRY2OIxBJttkOu9QyjTjtQ9SqS2N/k7abszpkFlhUAsjEXYgmPLC9ybgZNsdt/uFc/YzR2sIFsOgyk9CPrejEfzpk7RNYE6TVElQWCwsQCVJKqWCliCANwvW/v76rjUiSMvySd1BYCRAxBsrEG2NrEqOhNg4vvdahcqXD2JFpeL/JLXcKjkhhhIKpp5Y5YsWIKvEuMZJPUAeRrn2V/Z9HNpo5XVoJCZ3aLIyYSTARSuCzHxxouxGwboDeuQ7QZvh8n1KnIKS0QATK9i/e7osL+4it7g0TwkyRmQq67xCNGTPrmPnAb2XG+3QX6CquUxpqKnHbcvZJOricJbLFs9nDDp9NH8oVI9GYyGZCMlijaNVkPMAt3gfeorpwjXd6YO+BlkHKcxPFnaJEyjElw267DcmxO4Iqjr9VGcZpZxCx1GkVSQJQrsFJgUG4jLkkFxYjresAftE0so1cb6maMLqYiry6dCvLMqJy4l3yjJRt2AazkjptR9DRNPtPx9ovmJJWvMRGq8tDe6SMbsALA8sgee3TcEZWr7WJp04lpdPooz8hOnEcTHKOVtQwF2UjbEm4Fzew6UW6Xgum1G0wWZ4ZphGXYmRAsjBRe+RsCQCd7H761PZ6C98N75Xzk8WQa/i65AG/qBUTpX2u4bnnWj7cJPp+GJNolw18rxuinCOJo5Aqsi23DE5WJGwPWiLS6B9TyV5sunaGEBZIGurqREd+YnW2I2v1YZdRRH7Pwbdzobjvvsb3uO9sbiqGs1sOjeJFCjIhTlJYohBsEDG7ElNkXchHP8NKMHF6tgrlbU9h+YI89VqC0d+/nYsOasuL28QDKLe4fzbT9jZlvlxDVHvbBSoGAKFVIIIv3Dci1w5FqKEcEXG4PmOh91PUw0Fx2IIIK6zUraKOLusASIkZVJNut3LH1NvQWbU9j5yDhxDVKST1IIALhiNrHYAgG/vuLglN6VK4jM4JwU6fO80sxcglpSpbYW/hAHS3l5Vp0qagxD0M8X0fyZzMu0DkmdfsnP+uPRD/H6eP65JKKTC4sabKKkrMdGTi7oBeMHaT8Df468dl8Te817DxbQrCJI0uERXCgm+KlCQo/8ovYDyAA8q8el8Te81n0lZyX1L9V3in9A17HfSye6ieXrQx2O+lk91FEnWtHNe8vl6GfnXdlzdTnTgUrVDVZ8t+VbmYthe1srd297bXtXSs5g7KlS1EBeNkVzGWFhItslv5i/n/zbrWYZdY1iscMdpGurPmGjCXUEi2Ll7rtcDrv0pjq9d5QQDb7Xocfz71h5bVDKomrWY5U3xX5LTcDcqgOqmyRnZZB3TZo8FUqpCuFazDK5uPvNRfgc9jjrpluWPgiNssvX0LAjpbEeVgOcWs1puGggXuSYtzSwD4/NhlHVctiQeh2pHWa0WAhhcb94y4N02uouAegNj5Hp1qu4x4P3JVj4r2NZwcQCbkAAm1rnzNvK/WoR9oH0wXIosAcmWR1djHGVa7AKw2D439AWPlWYNdrcyp08IUb580kEFyNthdsRcjbr1PQ8058l49RDFy3Rw2L5Egi2NvQgm/pcU6ahUhgkgwcqUlKLXpda0bfHezI1a/KG11tP83OoRfmQYwCsqkSb9Ab3rHg/ZhHq9Ovz7LfEujRHNXBD4yES3yUkdSR6bGrujjln0vyXT4iXSIuEkheGIOXbknCIHNUWMfz3IuDU+E8N1HDygxjWN5WhjCPqJhHDbOJeWbXZRG4LDrdfIbZL+V2N5SuroJuA8CkgUCWbnEGQ58vBiZXzYt3iCfIWt59a1ZplRSzkKo6sTYD3msnRcWdnQMynM2xGnmQjuFvGzFT5fGsftE+tE8cUcbS6d3DSSBReIK3MUDcZd5QvS4G+9N9Am0vaaMuym6hQpLErdA98WkS+cStibFgOhvbzHOBtDrJ5IZleSXRSaLUc6RrAyvBlGyqlvCvW+xJJtUZOH6n946phAo0sujxV1hQSNOoGIY+I2DMBfbYdPMk4c5SGNSjhlijVhg3VUAIuBvveoKkpYdgUjO7B8Z+UxcxRIkRBEcEgGUYSV03YeIEBbX6AAb9SVUP6yF5BJHGZIWeMKswjbuNmSSLWsd/Uda4P2f15/8AWNvHa2li2JLYkgsb4hlFid8BfzvLB3jdga1hPSoc1PANYzMU1xQMVJXkhhcRxqcMn7l2jZrDb5w7HrWzwzTyJGFmk5zjK8uCpldiR3V2FgQPvten2AWqantStQEKlStSpCAvtN45vwt/irxaXxN7zXtPabxzfhb/ABV4tL4m95rOh35epoT7kfQNex30snuoofrQv2O+lk91FL9a0M17y+XoUM67subqQNODSpq6Y5gnnS51czTUAWOnNpxNXKpKKA5E2lqv2tcSaOUaRXGrMYWMnEKpzTMqWNlJVWs3XfyvVmMqVDAgqRcMCCpHqCNiKkCueGS52y5dxnje2WPW1/OoKtOFVLEyalWlSbcUduCcZg00IkkjkEzQw/KMI7gyRx97FE2vkXPdG5NXeOvJrNOnyZZVzIZNQMFwR4nUSKc7g2kFtrgkHa1wO8Z4e8yYROEGVpHV2Ei4sjFEZQcGK5AnqMga2NL2lkhQRrDHigCooeTuoqhQCWBLHbrt/wDc59TJdf8Ajv8Adl+jll1/laT4K5Q7R6zUJrNK0GapFK4mRYXk5g5V0jkdEbACP723lvYY3GzxjtFFLeJGLL/EY+YXbEjuoIlZlAIJLkfw2F7krDR8Hh1vK1E6FpEmkkjIlkAjYOUuuJA8MajceX3m9Dh3BQ0Ey8xYW5cX/U4RkowaQM5zFmuFA73Sw6WFVPoaPhcbtJxmabh80UD3mdHCaiJHfKNT3/m0UukpTu42G7gqfQk7Jat5NLHzjlMiqspKspLhRdmR1UqWBDWttl51lT9nIJJpo2QcuRcHVO4WVogWBZLMQbC+9aHDI4tJkgbCJY4Aod2a1s4wAXJJOMaC1z4aVxW1G7XDXa5IY2kkNlW1zYm1yB0H3kUM9oeOuyARxsF5kVtysrWlUhgmaYxgi7ZNcgEYi96zO3+vabSGNFm5wVpFj06OzyYrgGhlUEKLyDqMhcbDYlmki9jDgZuantZKjyL8h1EiqxCSRLksijCxubWJya3Udw79Ki/a2dXlVtBqGVHdY3iAbmqq3DWbHG/QdR9/r37Fzg6ZY7EGIKuBikjMYKhlQh+pAPUbdNhW/anp3ADh7VTFZMNDqM0R3CyAKsmDgYKwv32UllFrG1riucva6dSF/d+qZgSGK4Yd1rEo1+8DuVuBcWva9EepnWNGdyFVVLMx6BQLkn7rVjcQ7RPFLiulmmjKKyyxDIEtkbEEAWAVdwT4xtRAdeFdoHmkwbS6iEYFhJKoCXGPc63Dd49R/Aa2KHJe00qsp+RTlCiMbC8ilmxKlLW7vn3r7EgEbnnD2umIXLQaoE2DWVSASwU2uQSoBLXIBsOl+iEUu03jm/C3+KvFpfE3vNex8YnLq7spRmiDNGb3QtACVNwDcEkbgdK8cl8Te81mQ78vU0J9yPoGvY76WT3UVP1oV7HfSye6iputaGbN5fL0KGdd2XN1I01Spq6U5giRTWqVIiiIhUgLix89qa1ICgIzo+x+kFvmztawMkp6AAdW9AB/Kup7KaUhbxnuKET5yXuqJTMAO99c3/LpWgq1PCo3ShwH6WfmZkt2P0n2XmD9JJ5LhuMrHui1XuHwDTBVh7gXLEXLWyJJ8V7i7GrGFLlUNHFeAXUk/FnbR8dmS4tG1y7BiGBuzl9wDY2LW2t0oZ1fZ/VTRvFJrQYpcc4/kcVmwfmKPHe2X39NjeiARVNVqB5LR4E6yyutkvZGDwqXXabUpzJX1Edgto9JpxHiFwUM3OV42A+5ht5323dZxtZjLHcrL8nkYJhIpCxZqWEnQi8y+E+f3ECRWuT6TLcLcgEZYq2IbrfMFbbDrtsPuqtWyKOB4X+SxSy+o5pSV/QbinEDpdKZmICpO6EnmuO/q2i3VSGsFOK96y3vY2ArYCsrorDoku+RYkBoupKje1t/PrQzw3s8JwY+IxSsxbaSNYxA4JLoOQO9E4sQQQd1uCb1t6bs5pomLBtS2QVSHBmUX3DKHRgtxa7CwNhfoLYssmbja+vWbMamu5s9n37049JE/OFP0rYJob0OlihYvEZwWxDBYEs2LEWIWK+xJB8x52ql2q7Q93BHCLIjoRKrJkz91QrEdTva3qLdRVmCwQSfgMfzS1HPtLxD5YDHppoyBG+LHvRtIbAMV/1FQEX6i8nqNq8WmHKSF9QIlflS82MrhnEVa6josbsVv/CbAHx74cWh0Z4hLzA8bxaDvTcxViEMgZHsCLKQr9b226bb9tBpNNDrdOkAkkQ8OdI9Rzg8Qi5pdUtbvE2Y3B6KBbYkC+u5NhVsIURcCeZQ0fEdRttkFS98EB8QuDcZf95FWNH2YnEivLrZZMJS4jsoUi7AA238LWPl6Choakx6lVC90MshlvsMGgXDp1Klj/2/fXpFPi7kM44QL7TeOb8J/wAVeLS+Jvea9p7TeOb8Lf4q8Wl8Te81nQ78vUuz7kfQNex30snuoqbrQr2O+lk91FbVoZs3l8vQoZ03Zc3UamNPSrpTmCNMakaaiAjSFOaakIqazQSvIrx6gxAKAUwDq3fDEkFgASBje1wL71D91THE/KnzVAuQRcWtKXLNHfAkoQl7XGN+vS9lSzqN0ot3HqpJav8AiM8cL1X/AI09OvyeK98QCevqCf523pfuecrIraxzzAbMIwhRiVOSFWuLBSLAgd6/rfQ5lNzKboY/zDpZfT8LoUoeGagXB1bMCjqDyowVY4BG6XawD7lrksPTdjwafBB8sfJGYh+WBcFFVQyhwHxZS13yuTvcXveElKTXIhUO6qWDEBja4W2Rudtrj4ig6Uba/wBj1Un4fpGc3BtWy2bWnxE2WBOgkDJ3gVN8VsR07x67GrOqj1K6OVIpI5dSy4pLLEgXvPucd1UhCQDYg2FxvVk8TiBUGVLtlj31scSFYA3tcFlFr33p24lEAW5iEDG+LBj3vCLLc72NvcfSopU4NNX9x8atRSTS9jOjfiCy6LMaQxCK2t7kJMkjBlZrLc9FTdcRc7i1Deg7S8QminQ6fTJqmnvpUn08cRaI2WVIQ4GYC43J3C5XbpR0OJwjrLGP/iJt1677eFuvoa5ya+BjG6zRZRScxG5kRswDR7g32tIR5HvCxG1U5ZMl3ZFuOWyusUdRmzz60aqYjS6Q6cae8AMcAZtQEFg/zuQGWS3uRYA2rlwHhWo1USRa0RQzEEZwwxsp5cnOjJ5MllIx2uoHd9TuS6Htw6B/lKoyg/NzwMio9lJKuskpwYMrC+RB26dK2JdbLMAEXloQhZy4zN9yi8snHawLXB7224vVOp/j75o05qeuBi8S7HyavSSQDURYyqYzIsbMAQ1msM+oKkdfKuvBuxMmn00UAmRhEgQNy2F+u9sj610OuTTNAEZU57MoiJblyfNvLkCocI/dJvsGBINza1jh/bSOVowuJEmnXUgqZCeQzYB7NGB4juL32O21RKcWiXFK5Sl7EzMGvOnevuIm27oX6/3X/nRZBlbv43/8t7fnUw4IuN/vpr1JqWwa5OW0De03jm/C3+KvFpfE3vNe09pvHN+E/wCKvFpfE3vNZ0O/L1L0+5H0DXsd9LJ7qK2oU7HfSye6itqv5s3l8vQo503Zc3Ua1KnpV0pzBGmqVMaICJpqlTUQEaapGomiIY016c01qVhCBrnq+HRTWE0aSAXsHUNa/W1/WwrsqVMRU1pPUxKVthUPBNObXiQgZd0ju3YozNbpkTGm/Xu1ODgmmQELDGobG4CgXxN1+FWeVTiOmOEeA9VJcWVB2d0t2PIj7wsRbu2uxNl6C5dibDe+99q6PwLTHrBEev8ACPPG/wDYv9IqyI6ly6j0ceBJpJcWY03ZuPVaiDR2w09ppnWJQGDxFOWb2KquTnqNzYe454pDyYmczyCw2BWDdjsqgCLclrCw9aF+AaksZiAETUnTpFKGhMxybCQjElkXEqAG3DBjitbMPBys8oz7kaJJHGyJy0aVZY5CFXEC6x+ewzkP8RrGyhxnN+Js5PBwppeJV1Wqb5AJ+YzTFBdRFEcZylnIURE93vH8K9bb1o8B0AlhjlDsrFLMojgGBvdk+iVgA9zbb1rOHDhPHpSSqx6gBHiiERj5fySYhCQZEewBTJdiG87Lbd7O6MQrLEpJWOWyXCiwaKN8e4ALAubbdLCocMHqsWLsuaLScpcciwBNrhRYfVAUAWHl8Olq7g0xpA0R1gQ7S+Ob8Lf4q8Wl8Te817T2l8U34D/irxaXxN7zWfDvy9S7PuR9A17HfSye6iw0J9jvpZPdRYav5s3h8vQo503Zc3UalSpV0pzI1KnpqI0iaVPamogI0xFSpjREQp6RFKkAqcR4fJIVMc7QlQ47qhg2VtyrGxtY9R5np585OEzkC2rYMOYMxEt7OUKgLlj3ShAJBNmI261fvSDUx003ccpySsv0jObgcpXFtXITzFcMFCkWD3TutcqS4JBP8AAt5SHCJijK2rkJPLs+EYIxJLbKBbK69D/D95FaamphaY6UQ6WX0/CM39zynE/KpM1QKXxUZd9mLFAcLlWC9Nsb9ekU4PqLd7Wu3h/0YxuMeuJ88enTvGtULUgtNdKI9VZfT8Iw5Ek0z6VoyZJG1EMUreBZQ7DKWWNSELDBSCSNxa+9qOOMcJd4tRlIAJoOU2MLMVW0gJVc+8bSn4dDQ9rNEsiMjgMrqVZT0IIsQas9kuJONPqINXNkYpHjiZrcz5MYl5RdgO+3jGR3JU3uQazsrpqLxrYaOQ1sSdN7RcP0MXDtLpIW1kQSAs0bSJZpFdJR5SdLSk3A8hVzs12ijdpGeaJGlma0LBo3JVI0QrzG7wZFVxYfxjfas3hPD1iiUqDkyRgtdnZiQALszXIuel7D7qfSaWORSuXOUvICz4P3uYzGPJSQAlyoUi4AG/rjdrTu0jb7PbU2HJWo40J9n+KGGL6N2BthlMXIQKAo75Nuh+Namm7UBpY42jZDIWUElSAwRnsbHzCN8KsqrB2V1ciwTXgY/aTxTfhb/FXi0vib3mvae03jm/C3+KvFpfE3vNUYd+XqW59yPoGvY76WT3UWGhPsd9LJ7qLCKtZDVhSrtzdlboVsvpTq0FGCu79RU1Palat3t+T+dGD2DKPIxqVK1K1Ht+T+dA7BlPkY1NUsaWFLt+T+dA+H5T5GQpqnhTcuj8QybzoHw/KfIyFRrpy6Ri91H4hk3nQvh+U+RnI0hXTkn1FNyfdS+IZN50L4flPkZR4hw1pWVknkhKgjuAEG5U7htv4bdL7neub8BdsL6qXJBIMwLE5na4Bscem9aYiPqKfln1FRyyvJXrxr3HrI8rWyD9jO0vCJlkDNrJXQYnArGMrZZBiBaxuvQeR+60E7PPy2Q6uZsmVgxC3UrIZDiRvuSAQTay26dNXA+opYH1FM7Vknn/Y5ZJlfk9kZh4BLYAayYAW2xW2xUjzvsV9dwxvfqe0uhdI1MZWSaOPANKO7MAPDLj0uQDcdG36Fgb1j6inANNllGSSi4uSs/UcslyxNSUXdehx0vGpAqgwzbKBYRabYgevyyqPActKkipHOwknmn3h03dMrXxFtZ0FrVq09UlSzek0pFtzzi3fB/fkqQ8RkVQoilsBbeLT3/wDraj+8XyRjFN3JEfuxaYHuMCQCdYbXF1vY7Mau0qaqOb08SlrH6XONrOH9+SPFNbzlkkCsmSN3HxyFkK74Mw8r7E9a8fl8Te8165rPo3/A/wDaa8jl8Te81nq2OWHZc1JX0ccW2yLa9pzA7crzNixHp5D7q6e303qPhT0qk0cXtQzSSQ3t7N6j4Uvb2b1Hwp6VLRx4C0kuI3t9N6j4Uvb6b1Hwp6VLRx4C0kuI3t7N6j4Uvb6b1Hwp6VLRx4C0kuI3t9N6j4Uvb2b1Hwp6VLRx4C0kuI3t9N6j4Uvb2b1Hwp6VLRx4C0kuI3t9N6j4Uvb6b1Hwp6VLRx4C0kuI3t9N6j4Uvb6b1Hwp6VLRx4C0kuI3t9N6j4Uvb6b1Hwp6VLRx4C0kuI3t7N6j4Uvb2b1Hwp6VLRx4C0kuI3t7N6j4Uvb6b1Hwp6VLRx4C0kuI3t9N6j4Uvb6b1Hwp6VLRx4C0kuIx7eTdCRYixFuoOxFZyOHuw8z0pUqKglsGube0/9k="/>
          <p:cNvSpPr>
            <a:spLocks noChangeAspect="1" noChangeArrowheads="1"/>
          </p:cNvSpPr>
          <p:nvPr/>
        </p:nvSpPr>
        <p:spPr bwMode="auto">
          <a:xfrm>
            <a:off x="63500" y="-15875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294" name="Picture 6" descr="http://www.californiaadventures.org/images/au33929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0" y="2971800"/>
            <a:ext cx="3095625" cy="3514725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FF9966"/>
          </a:solidFill>
        </p:spPr>
        <p:txBody>
          <a:bodyPr>
            <a:normAutofit/>
          </a:bodyPr>
          <a:lstStyle/>
          <a:p>
            <a:r>
              <a:rPr lang="en-US" b="1" dirty="0" smtClean="0"/>
              <a:t>Reorganizing the Administration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3657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“Intendants” </a:t>
            </a:r>
            <a:r>
              <a:rPr lang="en-US" b="1" dirty="0" smtClean="0"/>
              <a:t>arrived </a:t>
            </a:r>
            <a:r>
              <a:rPr lang="en-US" b="1" dirty="0" smtClean="0"/>
              <a:t>in 1764</a:t>
            </a:r>
          </a:p>
          <a:p>
            <a:r>
              <a:rPr lang="en-US" b="1" dirty="0" smtClean="0"/>
              <a:t>Viceroyalty of New Granada (1739) = Ecuador, Colombia, Panama, Venezuela</a:t>
            </a:r>
          </a:p>
          <a:p>
            <a:r>
              <a:rPr lang="en-US" b="1" dirty="0" smtClean="0"/>
              <a:t>Viceroyalty of La Plata (1776) = Bolivia, Argentina, Uruguay, Paraguay</a:t>
            </a:r>
          </a:p>
        </p:txBody>
      </p:sp>
      <p:pic>
        <p:nvPicPr>
          <p:cNvPr id="10242" name="Picture 2" descr="http://sgahm.org/laverne/s12hla/wp-content/uploads/2012/04/Viceroyalties.gif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1595651"/>
            <a:ext cx="4114800" cy="4906963"/>
          </a:xfrm>
          <a:prstGeom prst="rect">
            <a:avLst/>
          </a:prstGeom>
          <a:noFill/>
          <a:ln w="76200">
            <a:solidFill>
              <a:srgbClr val="FF9966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FFCC00"/>
          </a:solidFill>
        </p:spPr>
        <p:txBody>
          <a:bodyPr/>
          <a:lstStyle/>
          <a:p>
            <a:r>
              <a:rPr lang="en-US" b="1" dirty="0" smtClean="0"/>
              <a:t>Reducing the Power of the Church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368" y="1107743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Wealth, land, political authority</a:t>
            </a:r>
          </a:p>
          <a:p>
            <a:r>
              <a:rPr lang="en-US" sz="2800" b="1" dirty="0" smtClean="0"/>
              <a:t>Franciscans, Augustinians, Dominicans forced out of monasteries</a:t>
            </a:r>
          </a:p>
          <a:p>
            <a:r>
              <a:rPr lang="en-US" sz="2800" b="1" dirty="0" smtClean="0"/>
              <a:t>Missions rented out rooms and stables</a:t>
            </a:r>
          </a:p>
          <a:p>
            <a:r>
              <a:rPr lang="en-US" sz="2800" b="1" dirty="0" smtClean="0"/>
              <a:t>Expulsion of Jesuits (1767)</a:t>
            </a:r>
            <a:endParaRPr lang="en-US" sz="2800" b="1" dirty="0"/>
          </a:p>
        </p:txBody>
      </p:sp>
      <p:pic>
        <p:nvPicPr>
          <p:cNvPr id="8194" name="Picture 2" descr="http://t0.gstatic.com/images?q=tbn:ANd9GcTFkyD5fgIbJlqgqYMYyWq2oyof4KyBPAdAj6l1BimUyxSP5cQJQ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4038600"/>
            <a:ext cx="8124825" cy="2428876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236"/>
            <a:ext cx="9144000" cy="1143000"/>
          </a:xfrm>
          <a:solidFill>
            <a:srgbClr val="FF9966"/>
          </a:solidFill>
        </p:spPr>
        <p:txBody>
          <a:bodyPr/>
          <a:lstStyle/>
          <a:p>
            <a:r>
              <a:rPr lang="en-US" b="1" dirty="0" smtClean="0"/>
              <a:t>Social Change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/>
              <a:t>Peninsulares</a:t>
            </a:r>
            <a:r>
              <a:rPr lang="en-US" b="1" dirty="0" smtClean="0"/>
              <a:t> awarded government jobs</a:t>
            </a:r>
          </a:p>
          <a:p>
            <a:r>
              <a:rPr lang="en-US" b="1" dirty="0" smtClean="0"/>
              <a:t>Elite </a:t>
            </a:r>
            <a:r>
              <a:rPr lang="en-US" b="1" dirty="0" err="1" smtClean="0"/>
              <a:t>Criollos</a:t>
            </a:r>
            <a:r>
              <a:rPr lang="en-US" b="1" dirty="0" smtClean="0"/>
              <a:t> no longer able to purchase jobs</a:t>
            </a:r>
          </a:p>
          <a:p>
            <a:r>
              <a:rPr lang="en-US" b="1" dirty="0" smtClean="0"/>
              <a:t>A civil response?</a:t>
            </a:r>
            <a:endParaRPr lang="en-US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FFCC00"/>
          </a:solidFill>
        </p:spPr>
        <p:txBody>
          <a:bodyPr/>
          <a:lstStyle/>
          <a:p>
            <a:r>
              <a:rPr lang="en-US" b="1" dirty="0" smtClean="0"/>
              <a:t>Rebellion in the Andes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0" y="1327967"/>
            <a:ext cx="4191000" cy="5059363"/>
          </a:xfrm>
        </p:spPr>
        <p:txBody>
          <a:bodyPr>
            <a:normAutofit/>
          </a:bodyPr>
          <a:lstStyle/>
          <a:p>
            <a:r>
              <a:rPr lang="en-US" b="1" dirty="0" smtClean="0"/>
              <a:t>Why?</a:t>
            </a:r>
          </a:p>
          <a:p>
            <a:r>
              <a:rPr lang="en-US" b="1" dirty="0" err="1" smtClean="0"/>
              <a:t>Josè</a:t>
            </a:r>
            <a:r>
              <a:rPr lang="en-US" b="1" dirty="0" smtClean="0"/>
              <a:t> Gabriel </a:t>
            </a:r>
            <a:r>
              <a:rPr lang="en-US" b="1" dirty="0" err="1" smtClean="0"/>
              <a:t>Condorcanqui</a:t>
            </a:r>
            <a:r>
              <a:rPr lang="en-US" b="1" dirty="0" smtClean="0"/>
              <a:t> </a:t>
            </a:r>
            <a:r>
              <a:rPr lang="en-US" b="1" dirty="0" err="1" smtClean="0"/>
              <a:t>Noguera</a:t>
            </a:r>
            <a:r>
              <a:rPr lang="en-US" b="1" dirty="0" smtClean="0"/>
              <a:t> </a:t>
            </a:r>
            <a:r>
              <a:rPr lang="en-US" b="1" dirty="0" err="1" smtClean="0"/>
              <a:t>Tùpac</a:t>
            </a:r>
            <a:r>
              <a:rPr lang="en-US" b="1" dirty="0" smtClean="0"/>
              <a:t> </a:t>
            </a:r>
            <a:r>
              <a:rPr lang="en-US" b="1" dirty="0" err="1" smtClean="0"/>
              <a:t>Amaru</a:t>
            </a:r>
            <a:r>
              <a:rPr lang="en-US" b="1" dirty="0" smtClean="0"/>
              <a:t> (</a:t>
            </a:r>
            <a:r>
              <a:rPr lang="en-US" b="1" dirty="0" err="1" smtClean="0"/>
              <a:t>Tùpac</a:t>
            </a:r>
            <a:r>
              <a:rPr lang="en-US" b="1" dirty="0" smtClean="0"/>
              <a:t> </a:t>
            </a:r>
            <a:r>
              <a:rPr lang="en-US" b="1" dirty="0" err="1" smtClean="0"/>
              <a:t>Amaru</a:t>
            </a:r>
            <a:r>
              <a:rPr lang="en-US" b="1" dirty="0" smtClean="0"/>
              <a:t> II)</a:t>
            </a:r>
          </a:p>
          <a:p>
            <a:r>
              <a:rPr lang="en-US" b="1" dirty="0" err="1" smtClean="0"/>
              <a:t>Kuraka</a:t>
            </a:r>
            <a:r>
              <a:rPr lang="en-US" b="1" dirty="0" smtClean="0"/>
              <a:t> of </a:t>
            </a:r>
            <a:r>
              <a:rPr lang="en-US" b="1" dirty="0" err="1" smtClean="0"/>
              <a:t>Tinta</a:t>
            </a:r>
            <a:r>
              <a:rPr lang="en-US" b="1" dirty="0" smtClean="0"/>
              <a:t>, a village on the Royal Road to Lima</a:t>
            </a:r>
          </a:p>
          <a:p>
            <a:endParaRPr lang="en-US" dirty="0"/>
          </a:p>
        </p:txBody>
      </p:sp>
      <p:sp>
        <p:nvSpPr>
          <p:cNvPr id="4098" name="AutoShape 2" descr="data:image/jpeg;base64,/9j/4AAQSkZJRgABAQAAAQABAAD/2wCEAAkGBhQSEBQUExQWFRQWGBgYFxcYGBoYGhweFRscGBgYGBcYGyYeGhojGhgWIDAgIycpLCwsGB4xNTAqNSYrLCkBCQoKDgwOGg8PGikeHB8pKSwqKSkpKSkpLCksKSkpKSwpKSkpKSkpLCkpKSksLCkyKSkpKSwpKSkpKSkpLCosLP/AABEIAJ8BPgMBIgACEQEDEQH/xAAcAAABBQEBAQAAAAAAAAAAAAAFAgMEBgcBAAj/xABAEAACAQIEAwYEAwcEAQQDAQABAhEDIQAEEjEFQVEGEyJhcZEygaHwQrHRBxQjUsHh8TNicpKCFhckQzSishX/xAAZAQACAwEAAAAAAAAAAAAAAAACAwABBAX/xAAkEQACAgICAgMBAQEBAAAAAAAAAQIRAyESMQRRIjJBE2GhI//aAAwDAQACEQMRAD8A2sG2AXaTtll8iaf7wXHeatOlC/wxJOnbfB3Gbfta4PVrPlmpU3cKKqnQSGl1AEFQSB1tcWwtllmr9v8AJo1EGqT386CqsRb+Y/h3G+Gav7R8mtQ0y76hV7kjQfiIJn/jAN8ZhnOy2c1L/BvSpUWICtyIZwhAgbgadzBwh+zeZGa/eO6chcwGICPdYDIwGm5JDAi8TywGyGop+0vI6qw70xQBLvobRYwQrR4jNoGCPBe2GWzVNqlKrIUEtIKlQNyQfu4xk9PstmxlcxkhRYstRaqPJ0v3bM0GRpBZWMXuQowb7LdnMxW/fnqp3H7wtYKp2BqhABtcDQSSLXHni9kLK/7WciKZqaqugOEB7pvETMFeq23w5mP2pZJQdTVLUu9juzOmQCI/mE3XffGd5vhGdPD0y5yrBqFVGLLNwF0EKdMi8HwzzOIvG+zWazDK4o1Qe5gatTElWOtSxUH4SYJu0DecTZDQuJ/tPybd5lwawqEFf9Jo9ZnbzwA4d2ty1Yvoqlgq6iGVlJHMgHfbA7PcDzBqo/dvofKCmSQ3xhmPjt4eXxRyxVctwLMJSeabM7UhTB0t4Gkhk2tY6piDB3wqcU3s1YJyiviaDQ7c5buEq62KvUVBYggmYkTt4Gw/xLtlQyi0++Zh3hdkKgsIBF95A8Q+uM9PZzMil/pfDUSqEAMFCNxYxB/DuNW2J/aChmaiZV6dGTTWuhXxGNahZNp68h8OB4pMOc209Fvr/tBytN0QVHc1F1KUVmXSSQSx3EQeVrHD/GO2+Xy1REru6syhxCsw0tYEkbXF8ZueAZmhUy7BanhohSUYgg3B1BQZEEHSbGY5HBXtxwytmMzTqKh0mgq84Yg6jTf+W28xcDF1EV82XP8A9wcr3/ca31GDqCsU8QBB1jYQR88M0/2l5Q03qa6mimRJ7thMnTK9RP8AjFDyeWrpmzVWk4DrTFiVUEKFOtSsEagd9pnDSdnsz+75mn3JXVoCJJOkqys4BgSDEgCcC4w9k+fo0Gt+0rJoEYvVhwSB3byAsTrHKJB52Iw7W/aDlBrPeORTFMnSrGRVjQVuNUyJ9cZzxHhOarLRinUWEqJ4mZj44hCxAJU7SepE2xIz3AqtRsu6UWUAhaq6SPgYvTBHMDUEnYBcDwxe/wDpf/p6NJyfbHL1cw2XV27wAG6sBcSPF19sMZjt3laeZOWeoy1QQDKtpkgEANfcEYoOS4XmqWZFc0wQtV5hW1QCCs28QhBEWHzw/wAf4Dmaufqlac06lWjU1X/+oddhJmSTaBgeGO+y7nXRdf8A3AyveVU11C1LVq8DRK3YBhY+XviUO1VE5Q5vUwoqASdJmCR+Hf8AEMZ1R4PmaVbMp3bnvdYWC2g6l0glYKg3nVMiI54ncPoV34VXyhoFXCW+K8FbXUCYU2/UYkoQ/GWnP0Wo/tJyfc973j6NQpkBG1gkErKbwQDf0wir+0jKUgmp6g7wahNNzF/xc1IIEjyxSs72PqDJB111KrVaZZTIaEBWZiTcJECwPrhjifZ/M1+7ZaVQRTdTqLHUdQY02YgHSQY1HcjBKGP2A3NF84v2/p06oFJ1ZVKd8WDmBWgU9Gn4p8U9IxZ6WbDoGDQDcb3BvtvjHs/wau7wlEhaxo8mBU0CSfDpm82Nh7Y0/KOadFQ+kaEGq+0C4n6WxWRRS0XBt9hTvTMcus3xCzfGKdIHXUHU3uOhjl99MUHtF+0Fg9SmAREBVBIHIkuQZ/8AG1yPnS80HqAliTcHSSdI1TpBHMmDA9b4qMW+xvE1XPftOyifDUaqb+FAdxsNTQIwGf8Aa5c/wSL28YJv/N4vy8sUFMhudIgCNTDc/wC0flheUyAqAyDAMTEKP+u5PTfDOCJRoVD9ribNQqk7eC8D1J/rgtw39oeVq2LtTbpVBUf9pKz88ZZV4ZTpg/F1ufDtyUKfzxDrZeB+Eg9Y/oNvLF8EC0b+tfVBDW8jI+RFr4G8UquGJ0sRE+EEkkchHM298Ypla9XLvqpvUTn4NQX2Ej3HPFi4P25NTMJ+9GxI8caTbYOBaOU4TlxXEuCV7LzXZyhMVALETIM6vhPTkMQ1L/zPNo3vyv8ALHqlTwBpElVJUAkCYiI6rDfPDQrGwt7N+np7jpjK0kPh8VQTqCqSwKmOsHqP6TgfxbjndqlPS7PpJZFHiUcpn4V8/bD9QwW8ce/2cVDiqeOsr1Gps5RlqaC1gYA9DcW6EYdjjboXlbirLR2c7ZrTrqzpVKFfi0NEuQFJ1QIM8umNWg4wTI5sNURUZiqdyniUrqIdSWggRYfQ43wCcbcS4qjFKXJ2zmYzK00LuQqqJYnkALnCHzCFO8kaNOrVMCImfTEXjfDnrUgiMFllLE38IMkAcyYH1wxR4M4ybUGYFoZVaLRMpI9hGHkSjV2OLxOgaZq6wEBgkyIJ2EETNxaMKrcSoIiuzgK4lTcyIkm14jniE/Cq3d1SBT72o6sBJ0rpGmVJX4omDHPDHEOAVHo0VVVXQHUr3jD4xAOsLJ6kRecUGowvbClbPUVZENRQakaRO87Ryvyx4V6Xed3qHefy87Xj1i8Yh5vhlUvR8KMiBNXi0EshlSYUyqkSB19MOjhVTvwfD3YqmqCCdUlCumIjnMziFcY+x7LZ2i5YJUVtHxQdonfysfbC8pXp1gTTYMAYMTv8/LA2lwSqwzCuqIaiMisrTpF9KhdIgXJmZnEns9wypRD94AJ0woZnA0rBOpgDfpibLcYJOmN5vO0XpVRTcMVUyAbi8fmN8VhKPfVKhjRAmJBvzsb9PLFhXg3c0Hdr1dDDeQAW1Qo9vbFZqMxeoZVWOrnBAbbzmTjLne0bPHSUXxJaDUh8B1TDbbeYGGYuSdwzAyLwcdywtcKT/wAwOe8nfCqlibEXaNPi57eeMzerHPtoYIgCJMbFd/Qifv0xHbmSR59P/JDy8xh2os3I+ZQgdNwbcsRs1WXum1cyFIn8Bu0MeRI03uCDgUnLRUnGAt6gUSdhE+8MvmNsCk4nUe9NCwWBIAjw+KxJEmLW6iMPHMFg+qEuABeBYETP4uo8htgdl61aiDC6qck28UTJMXB6fXCmntLsj/H+BLJ8XYMErLpkxO0GSbja+wjnMTfBuBtsTIAn+Ygx6gXIxV6KtVqLUqkBFOqJEmNoA2i/PEzNAuCysw/GhWdLHfWhuoP8y6hMmCDupYf6y06KeT+a2WMN12kn5CwwsD19BgXwjiHe0lbnAkekgL6zucFKZ6n18zzjyxmdp0zQqatC0UjYHb7PTHXS8TjgXyPvOHAvT5/n9xg4tgtISInr88LoxHz648t7D3xyjMG3PpP3yw2MhckKquFEzY+YE+XpbFa7T50rQJCqfn6TB5bc/wCpwZzdQ8vcWxUu2OfVaB1btAAtPQneYifbGrGrYuq2UvuzqLkFi4kAXLMWNhHLn8hiw5DsjVroDUcIDfSokj58jFvKMJ7G8N75u8a6qIT5EyR9R740WgoAAiB0j+/pjeKm6K4vYSkwu7m0C9hy5DCB2DUAAVCB/wARtAkfOxn1GLiKi/f+ced16ff3GIL5Mo+e7HVIOioD01L5dRz2uBiscT7OZtJlRVHPSZ8pIYA+2NTzBB/x9+X1wPz6jSfvz+zgiJ2ZRl8wvwju0PMMCBPSbgfPDWfypHigr7Mh9HQxiZ2jy2lw4sSYYdehIFr9cM5DMMJEAiLxv6kf5wRYX7FdpDLUKon4e7afQQY3Efli4qkG4UiRp0kzEwdXTp9jGU50GlUFRSJBkMIixnl9740zgPEv3igtQQiggbsTAN9Vt/DyxizY39kFbH6mZMTKmdxpFvnF/lO2AWbzBaqTtp7tFY/DTD/E4va8CemDPc3tBvzB9On3JwH4rTmpqSoKZUfxCJKgE+ABYubRHoeuBwW5DMtOJyg5TMD+Ilc0atLRVUSramGpRqmYEGLwQDNsbyrYwvs21P8AfKDVqneUhUAsoUKxjQGWD4S0XHpjcBjfEwzVDwx6cJBx7DBZwthQvhOHFGKRDhGOThUYScWUeBwqJwgDCpxCA7tAP/jVf+JxSaNFyzs63IEE+GfW89L4vXGWHcVCdovijcSM1WICuGBMkzF7Wxjz92dHxbcXFHTO5VQORiYPImwvtt1GG6wMmV03M+LSJnpv8sP5aidKkKSAG1dZN9p25DpiPWFz1k3F2N452G2+M8ujQv0iVGABMgcgRrWS1hBaJ+m2INcHSxf4w976QbagzRsphjYTJbmYxLzfipsoI8UCCxM35kgry3t8sD3ou1F+8ElABq5kLJGxv4Zv5c9yzF06M+btEvgmhiqusiStxqAa5ckDnMLvad98FWp5ckd1BKjVamykAkrB1AXJG3liu9mydAYXK1ahstospuWG5mN8HVrVgzs1MgWJIWbgWk6z4fljTBfHox5X8meqEFu90LdpnQIEGYEiN7R19sDEZZzApgpRmFAkgOb1FU/hEk6Ta8xgw2cPeLVspDFgO7QrDQTbvPit8WAmXzhFMiJ/jPO34pf4gZBGoEGRtIOEZ6TSoZhensdpZru21yWLNDRYmQoaCdgXdbepwep7/S3lyXrzvisUahasoaQAwNwoaxLLqGwliCY5xfcYsqNfz9z7CwxzPM4rJ8ToeLbhsfCc9J98OA23JGEafI/I4dVD5Hz+74QmObEAHnt7/Tc+uG+8gEg9dv054cI+Z++eB2YqSDaL9R+c2w+ItoZzFcmd58wR+R9P774ovaioGrMHJhFGmd5MGfaP+uLpUDDpHm0/0F8U/jyo+bpAiampSR1mNCnykfc43YfsJlpFx7LZDu6FNDAOkeXLpyvODz0YH5dOXP5YzridHLo7F6tZqoPjYMANRmyzfrt0wLrcQqqdVGrWIU31Ene8Wsd588buJnezVlozAt9McejH39PpPzwD4JxRzly7CDJ+KbQBJ9Jvip8V7V5rMVO7VtIB/BMmJ3PQW6C/lgaJRoFSoBz+o/InAniXEFKmGn0IP1nyxS6KCf4lVidxFdBzO3ivsefI441KhzFQHcSRf5x4ud5wVFUN8VoF0YSCTy8/U+fMYBZdjfcgHykekXnf2xY6eXZlgMW9bG/nOB/Fsh3RVoBDfEPPrtb72xVhAqugYEmNUHxL4g0DYkXB8iMS+zfGzl6yofgcqCvIE2DfKcRc0AGBW55iflBjnax5yMQHA3WxFwTYgjkcSStUROjXApk7848XrH4fT2wDzzGnV8UQxDpqBZSUGkhhFxEg9PKxwW4RxDv0Dkw0TCmxm0EETANxH+JWay2tKavpYXMNBEzynn5jGCEljkHf9NID5Ocxm0VAuuqyCKa6VUUyGJFrmxJPIfLG5BcZt2HyipnCFVAdLXWJv1NzFuuNKnG/FJSVozZlxlR4jHgMLGPMcNECIw4uG1cYcjFoh2McjHpxwnEKPRjpGOY7OIQH8bP/AMepq203jpzxn+aEa9BHiYwOcWjf1xoPHz/8ap/xOKJSVXqVIhQQD4rhd52Pl+WMefckjpeK6i2OZVGZIEESOenaOu/98NZg+Jh/uNgd7/ibpbbDtPwoR4TeQYnnf0/SMR6iXa6wSfh53mPIf3wiS0Pu22R820oRuDtdlmP5VW4G98ROF5nVqQkOGVgrKwZtjAMAc7SRz54msDtz2O4k8hI/Co38/XEKtlYIcFgVkqRAP/iCphfXfExTUexWaDmtCOGBhlF0OysRdlUEzpVpIcEESXtzk4TVyeaqADvu7IMygaGYGQSDBQbzcidt4why9IPpg0/E6jSDtfQUP+7URBIvvyx3L59vAGTxOJC+KnvG+q2kEi4J+WNiyRo58sUr0dTPkECrSfvFIIRUZlLbakIWDz5iJPoHMtTNMsj76UdlBBhgSSBvMUyVI2KqeWG34pUQ09BUUqjadahiq6dzLxIF5iQMRGzCOdVJ2dtRjmWsVGo7KDJkCSRCqLk4XN8utUHCPHv9JGVZ61YBdK00Akz4yVcszBJ21EgTyB64tCrfmB0sowP4VlClO9zAG0wFEAFZsdyYnfyxPoJHl8oxxc+X+k/8Othx8IEpPbzF8PMvl7fniOFi/uOvvth0P0P9p/rgEWzzTEx9JPvgU1WZnqbj+oHLBHMG0zt64E0iTz59TI+n3OHQBYzmqgCyQvU2t7fe5xSeF01rcYp6pjvASDayLquOUmMWXj+c0IQWF+dpgfEYPt88UHhOaJzgeY1MYM3BKmCfcY6WBfoie9GvZns/RqBlKoQxDGZUyJgz1km+GspwFaYbUU7qSTTUTqgCCzNfYAYY4fxpmWGEtzxOr1YCJ+J7n0UifqQPfGpOzO7RB4+kUO7Uw9WduQHIco5Rhvs/wjSGUopYkMGEg25SehvHnhXGcwGzJQGNKqoG99zbEjs9xE993L3ZgdLCIlbxbn54n6T8I2a7DrOpU0GSfilZMzpBaALnDFHsYig94AZN7QI9eeLLm82KZ8VjNvsYrPFe0pFgP6D5nl7YhSZ3P5KnRTwhRG1h9Ol8ULjTkjVF55GPLY4L53iLEXJM8ievP+3liJkMn3rgWABn28oveLeXLbF0WnYO4fwlK1IPJDAhSB0YxN/y2/oCr0fEYvpJWRsCCQJ9YOLrnWp5TLFad3kjUTub+IcoG+KWjlZHJo39ZufW/vikHRoPYA95SCzBSJEgBp2kaSSCv1BOD1dxCwJABN2vczyjqLYzbs7n3pZlWUSVBcpMAhJY+vhBsOanGkNFSmlRSDrUMD1kfS+r2xizxa2MhSdhXsYB++SBEo87/SfPGhquM67D0SM6tiP4bzJnpED0gfLGkjGjxfoZfJ+51dseZccU4VjWZRtKYGwwuceAx6MQhwjHRjsY9iEPY5OOzhDYhCHxlQ1Bx1Ee5GKHm6oD1E0lROwgbfi1RN/bF64yP4Dxa1vcXnFOWsytUOkvIA6yVJj8z9MZM/Z0PGpQdsQtUKgGnVAME3mSDAwxUszXQXPw+fTE2hXOgBlZZaYgGI3uYtbliKBE8vEbkAHf03mMIl0h6rbRGdLWkbgeZO5t5W9sIqc7WuY6hYVR5jnh5wYMSZB8Rt7b4S9Ox6RA85Mn+uFvYVgbiYc1NNPxQDqtA1AnUXduW0AXGO1+GV3df4vdDQVcKxck6dRALjwieRnBo0JMbyxEf8xBNukTzwRHDUX4nAaRNxEhSIt1gX88U5zr4oQ1BP5FOy/ZdqQOgJUMBf4kkiQDKbIOfhIueeCXCMuVUyD5BliD+IBgogari1upwZr5TTEHUIieu3Ta/nNjhApe52PXyOMk8s5JxkaMeOH2ieROo9xf3G+H6bgdY2I3jCF/MH0/PCjG52I68x/jfCVEe2SA1vv/ABjx8h+f3H64jO9tul/8jC6Ef2P1jF1QB2s0D79j5YHJVAWTYAm+0Qef3yxOzTzvFuv1+eKT2u4mRS7vUL/Ewna/h9f087acUOToBgHtJxoVarWJQHSvKY3PoTIA874A0c4yujfyOGnqbfS2OZqpLFhy+Hyj/H0GI9OmSAOU39rn6Y6sYqKoRds1/gQBlptvPX7jBGrk/wB4IYu9Jl1FWQiRHIgggjyxW+y9ZqmUXTBdfDpmxM6ZJ5AXPPBWlwvNsBGbWnG4p0wVPkS7gkeoGDQmRFr9jqzxWfNaXYgl0WGJiBOokC0bYm8L4T+7+JqhqVFEAkQb8zG7fTCDwfOsdTZ0KJMKtM6elwWwzmcjnALVMtU6atSH3Um/64gKYbz2ZFegWFnXcdPP5/nOKJxEQTB+X3yn75YtOS71Uqmsi0yREI2pTBEMDHO/n5YqmYaX336+9/l6/pZVEE0yb+3n92/zuvL8Wp0kYmdR2hTGx5zv+mEZytYKOYj6RePlgPxEQqyLkydrzAmPfFMOK2NZ7PGrU8VhAAHQbn1N5J6ziGGGnxC36/5HthP4iff2/UfXHSJYjcH9P6YiGs7ksw1Korrd0MiRIYGQflfbzxovA8wrZel3RJUAgjSCVkzpMkXEn1gdcUGhlIA1GFv6wfpb+mLD2eraFNRCu0OpBuNpNxcT639cJzRuJUXRovYhj++iR/8AW/KP5eeo+ftONIU4zzsVUDZlWEMDTaHAgHbYTb05Y0IHF+P9TLmkpSsWmF4QMKnGsQeOPA45OPEYhBU44cJx6cSyCscx6cdGIQHcfE5aoPL+uKQKwA8DnSYggQdjMyCDuMXjjv8A+NV/4nFXyddQlJbBygIDWDTAADHZxBgRzxkzK5GvFNRxu/ZBTNgDxM7XmTFrD/bHNsdAk84kncHfxAkxzGJjZNxqOvUgUzMK6k7BhHisTewxFoL4QeqgD/qPyE4zu1pmlOPHQg0+Zv7c/wC1sIgyObfKB8vb6HD2nb5+fP8APzxxzv8AfOP0nfFMuxlHKsrAE6TM9Tt7ffPE+vUpMzLsZsALSNxPM3JP9sRO80hioJJWwAk3MyPPf6YAUu0RPdgU6hRdJgKBBDkFiQd4a5O98UkmmZsv2LNVzI2/kOljECRDXgdGXDVCoCAQRz22tykH54g8KJq02LkkNVdoG1ysBusEGBtbngooFuXkPW2MeRLka8LqJxF23gTPPHXSx6X285+/ljwbp7fL/HvhYMX9/v5YCvQ2xruryD9jy2x5xblhwnaB5/rjsC/T29MWkVYI4zmu7QvzJsPPbY+/yxm3GqpcgnxG5jlyJ22Fh8sWjtpxBTUVCJ/COhJ+KQN4sI5++KdmqThXJlQx57n2te/seQx0sEKViZuwdRILXvJj5zJOOtAlQdyZ+U3n3+mHFy0lfK5jntNvS5w13QKybSbg+c40glp7DcY7qoaZ/FGmPQSPa/vi9VezBzEy5RQfwwx/OP8AGKB2Q7PPVqB6kCmwqIp2YtBIZfIRvg1V4vnckSrDvafKoOnmORv92xEhUv8AA3V7BBAT3rnoGURPyOOZbKPRtFMD+aSD+WALftFYrDA/MdPniBW7TiodTFj/ALVt+XywTQKstXHOI6aUBpJvAuPX3/LFPrZnSJJMncfPc228/wAubNXjrMbDbkJAHO5O9sRirMRJud4JA+f0OLRYqkTUJ5C1/SNj74h56ZEnrF7bbemCIqhVjoDJ6wdvTAnP7AkEee338sUFEhhNRnYi8HnbC2Uz4R8P5H+2PUqnwnmDfz03w+jXMHYxfmNhf/riwjwBhQIMHbqOnr988PcNzjUq2pAGtqg3Bix1DoQYIxFRWDSm4us+V7/KD6T0x4RqBA626arEecGPYYp7KRq37J5WuEJBARivkH8UG8WIYfYxrUYxD9kOdAzwQx/pkA7XPiPvONxGJjVGXKqkeAtjinChthJqDDWJFRjhbDObzYRC5uBfl/UxiDV48gUNBIOrpPhMbE4pySIFC2EhhgfX40qtpgzCmBBPikwL3NvyxylxxGMAHne3IE7TMWN8DyRAlpxwb/lgfQ42rAnSfCFnY/EY5HHsrxlajhQrT5xYQTO+1o+YxfJEF8cM5eoImREetsUihUeNJSmdICmRO3K/mMXbjixl6kWt/UYpxEMVJlhcnVY6ot6fnjNn+yN/jxUsbTHaudqsCCU208+m1hflhqio08zAjl+Hwm8WEge2JFIleg2mRP3yviI6l1gQZcyNgQGkr5bfO84U0Oa4xpCqebRjv6WN45KTY/LCmiYgm1+gk2/r1+mIWdpVnOnQAhA8QdZEG8hhygRB+eGKlPMKwJM6o2RDEElT8Yg4pxF8giarklaYGoWBa43WZFiPitfEJ6OYcQVoeIfhJHxLq/mtJUH/ADibwzLMzwYJ1GwGj8KElhqMGAOf6AglOw8SMegcEmLQBpnANUhDfJ2CcutRA5cUwsSdEmNMCd+nQC5viQtYHSDCuROmQTz6e2JGdWpHhUETcsY5WkdC31Am2GcxU0FmKaU8TsSymLcxvMAWE2xmlG9mjHOtC0qjXA5AEnl4uXtfCjz++eB2Vq1viNOASpO0iRf8XnEH+Xzw9l61WCXQ3Nl1Biqm3hA3i5IJ5c8ThobyJpFvQ/nhjM5sU6ZY8hAvzO0/Q4fWnYarxHl9IxX+2GfAVKYDHdm0jpIAmN41fTFwjbI2VTjCirXSTFNNRZhueoX16+c4h1QzKVhVi7zcLqsiebRAjkB64nvxIA/6T2EACLRyF/I38h1xCr5lmUBaJABJ8Tbkj4rbwDE9ScdFJ9C20NDh8usWQAnffTdifM+H3OBGZyoUEtYm4B/oPLVb0wU/jkECFkAeFeUyYJ5kmZHpzxEfhhklyWbqT0O3yjDEhbkaNwKiDlcvo/Cisp8x8QJiL3H+MTc2qlgT8LWYHkfP6fXe0VnsHnT3NakTIpEOg665lR52J+eDHFqruuoKUiLzqkc5AsIt7YWnUqBq9gntF2cpqZC/ftf8/PFaGTvAtf1+R++WLzxUkqg3ZgABPM+kW3xFyfCqNL/VSo5aJIT+GDtAG8ecHbDHOikitU8qqiFUvUMWUEx7fmcPUezlQeKqRTG8EyxHkq/1OLnVqVHJVR3VIcwBqPoPw+0+mIfEuE6qDokgkEEncnlM/YwH9Gw6KJn+IopK0l1H+d/Y6VHh+d/LATOZgtuSZtJv7eUYn1csRZlgix9Rv/n0xEr5MyBEiesRynDUiJkXL1QCA3187/LE/IUQ66ZAMSsf7RI+mIVXKncifTzE45RRkYETbzPti6L5BegNQIB8eqV6SfEoPkWlf/LEeqF7osLXkejbj/8An5jEbv8AeQy7GehHp0N/liTlnVwVMSLEdRvbzt/TEJaDP7PM93efpluZAnp8JUj5SPMY+jdWPnjs5w8DMpIBXUKZi/4rH0g/KPLH0OvniRM+btD2G+7jDgFsQeJ53QB533jb+mDkZyS0GxGKrnu2Y16aFHvVBI7xiEpzzgkSRNpxXe1PGnrExWenQUgSjfG25AJsenMCNsC8xxqnQphQ9JabSKbPUgHSQWKqqGBqMT1nCnK+iFrq9rM0tzlqQ/8AIk+UQMOVe1WZUFu5omByLTe9hv8AflilrxJWRCq03py1RqvelkUIwEF3GpfGVIAmSIAOHMt2opVdfip1KaCXCF5RRs5puqkp/MyzvfEXL0Uy1r2szW/7tRiNzUKWtG4wV4D2uWrUFOrSNCq06Q0EPHJWG5i8YzTPcZp01phqtKidPh1s41gkaXNOmreEgAgvvvh7iedR0l6hpsAtRCjKVKkFFeiwEESSCRERBGDS9g2azx4zl3A5gfmMVgUFpFgWBYgWCkm3mDa5574AZPtU9LLutZ2qqFDIxYgsARIBuD6k+WIud7RqWDqHioB+Mjfa/wB3wjL3Z0vFl8Wi0ANZ0E6psLAGYuLW+74QsgwTJ1MTvffqfX3wBbtYiaEJKE7RUMb85M3wxlu0asXWbqx1aqtzMnabYBoOc0WPMZcukBmSbalMEQZgHb19cQRwUxetVMgEEtcR5/f0nAxe1qd33v4Ry7y/hJB54U3ammAhne097zbqfr+uBpiuSLDwnJ92yqpZpN3Yyx1WJJ2PTbYDErMJ3dVWjxCD7Hl98sVj/wBRqHCzDFZJ7wRAtBBvMnfzwpO1COzS0sDBJq78xF52OFyi2qoG1ystWfylQ6jBGqQSIm83A8jgEeBErBr1iOYkQQG1fLaMQW7aK9LWXOmedQarW9J9eWFf+p6YKqDJY2AqTEiZP1+mFTi29DISSWwi3CXIA/eKosbgyTJO5O5E/lh7L8LZSp752HNWgg267i97GN7YEp2mUv3a3be1SRAtEdf1xyl2pRtQn4Gg/wAQcgDb7+eB4yD5osb7ef3f764H1OGAmTM3j2tuMCW7Y0+5NUTomw1iflyny9MOVO1Crp/3mBFQWIve3liKMkFziEanBVM2B3t5/wBfu2I6cCGkRbf5+0R9+WGqfa5DV7oE6yuoHvJBE+kzzw9l+PBgfi8JgnWfU/LDlaF8kIrcAJO0CNzvH39zfAvO8AAW3P8ApO5PP23xYznTc+IiP5j8o+vvjtKsHIUgmZ5zyMbxacMUmC2gP2W4MadMyZLSxGobmNIjpE4lZmge7P8Au0qvq24/r/nB2m0QItPIDkY31YZp5Ul1kWCkgdDIG22xj3wUXbK5aAlTKH95pSNIUMP/ANCNx5YdqZWpBAvcnxAGALKLRc3O+xG+CuYozUI5KPq39vzwkZVQCGtckSpIIaOg3H6Ri29lpgzLUDuGuN1CxfodRN7+U26QEDILY/iAKzJIIJLQQTykxPLBqnk5JOwsFkHl+LyxGztJlECmzTqMiBHUX5mD0wJLRQM3wpq2ZYoJQwoaDsttVvPn0jCs3wDQ24sBbafP+uLlTplANFBiCpMAi0EgAk32AMf7rDA7MUy7yaLL4ebKAYuBYc7e4xJzaQUWrKsvAtQJvBgC4/QwDyseWErwEWudRIm/hFxIvf6z54MUc6fFFCp1nUseEz/L5friQGfTqNNysqVXUvMyAOaDwk36euFKcmXKL7KrW4ADy6yT5+Q5fdua+Hdn6cszCdJA8yXKgBR56uvU7CDYgxJH8JlvM6ltff8AI28sMZyktKCqlzUJLJMHwkRUDAjmF3IMgRJsXYptumyZEuI1QyXd1NSEpoenqUkPOr4TMdNR2FhtcHG4QcZB2dprUzdKg4akGKuS/iNQp4lSZIBMExa2qB4icbEMa0YpsWTbFN7c1iUKhwkwms/hmSTHqAPzti4FrYqXGsiuZpuj7OD9f8/XFTYspa1u7Q0tMrRgDWqsamm8mR8RJnpfAdq38ek9JsrUPdCmlJ5caqh1ODpGmmxdmUajNuWDOcy7oi0Bp7yloE3lkWCBIgiRY32mMDc/QrrU1EUJU/wmqJUQ0wDKqFop3dVVN1N/TlhcFVkO1M0uYXIL4u7qZio1SkwWFagoPdAqBqUsSb38cG4nAngucetUylaqe8c5tKRkb08xTOulAHwbwOQY4I0uG1BQp011J3dTvKNZlPeGtu7NS+IUiIWD4rTBuMM5XIVVqh1RBUplnpJSSqKaVHAXv6r1wI0AArTWdgIHN0QWQMxnnRWrIQHrZjMazAPgy4QJSMj/AE/FdecAcsSKqikAFUEUc/VpIpAI0V6QdkAPIMoMcsSMxk3BZlFEo7mrpqrVAWoPC9Sk1JTqRiJ0NHIEYcy/B6xVWB0rRZ6uuqkGtXrQHfuzGhVSy6rnpfBWCSeLjvaDhoUUgrhwFCteDSI6GfI2FjgKid4sBgpAmbAWiI2iJM+fpg7xPLNXyxUBT3QV20rEuGhSFAgX6+eIKcN1QQt5TVF4F5tjLk9G3x01FsiZPMELAZkJpvVJEBiUd0VCT+EBNupO+JozYVF0qgnKM8aF3LtIuLg9MKz/AAGfCafeIZIZQVKk76Dtc8mBG8ROH04SahioilUASnKsICj+ZSpYTNo/Fi9EmmyXRZTXpjSnjynemFWdQDHVIEi6i21sQOz+eNaqiVVVgKdVpZVkwCynURMSB7DpiTQy1XSHgGsEZAdBB0lnOiAwWIJUQLDDgyLIaZpIoZQVkLUJVHJLKZcz8RE7w2Lv/RdMjVM1GUyzqAGqO6toVVJCsdI2jmd+px7tHxDuazItNNL0lLLpVl1VIJOxE6p98SH4WSFpMimgklf9WFZiS0EPJkHmfwjzxxOGk61dEIKimCRUHgQhkAhx8MaQd8Da9kpkqCM5RXVKvR73TpWPChJWANiV+uB2Qdapyq1NDpW1+Aqqqndzp06fhW1+USNjh+vQrMoeAKyoUpnS4ZVmwUFokAWJGEU+HtTqK9NFDMfGwpsTDTqGktpSZAMAdBGBtey6ZDr5hyqK8mrSqguPDYMpCmnA+Eki21x8neE117uqNKE08r3itoWdQDQ0xJ3aN98PZfhARtIRVpiGOgPDMPhBZmJ8IJgC2+HMpkGQONIGpe6JIeXS9vigC8St7Yq0SpDfZ/NtXeqhhGWgW1Ki6joZSLxNwY+Zxxs1/wDAo1m0ualcL4kVo0k7SOonbD9DL1KY7ymipVKCmRFQyoI8JluYAE4TUybCnSohFakraggFTwGSdROqbzEG1sXa9kpjfHUalVzFHSoDLUNBFC92Qsk8jDiGv1kTtiNTBVVh1OsSY2E8yZ2/XEupw4mtUcogLhi1VVeSXJ1qupyqEgkEgTBMROG8tws6W8MXIXwxIHOOYkbYGTX4RJ/oc4bmPCV1BmTwyOnIdNhth+Ygi0be+A3DKRphTpIY2Igg35wPzwZLWGok77HCwrDNBwb8iN/6/nh2mwAmRafr5/e04G8PzFyCfCbx7W3xMFWBbeQL+Zt7ROC6D7I2Q4kHqVfCV0t4TM6gTpJ9AylfljqcRJqBdMIXKB5uWAkgrG24mflhGW4IlGKiLBClSYHivJLf7rE++Hhw9A+sltywX8OoiGaI3In5+uI0xtwsSnFCTUDU2BRNcSCYMxP8rGJg9ZnpGyfGmqJqSlrAIU6WBFwI8RiIm9uWHk4aAtUamZHDyCQJ1EzcAGeXkItYYbfgtPS6M7E1NILHTq8MAQLWgRt+eLLTx0c/ehUpoVTV3gPgLQPCTJnmDFusjbFV4m5SqtWjqCslMzMiXEAQQfF6dMW/9y1BQXbUuzqAp8QsD4YAAt5QL9AXGuFg1RBZe7VVUcp0bmd7c8LyPQeN47IFSllixo00KtGlmNRl+JSAIZoO/WfXEmq60IgSzqodu8S6qxEKpN2ll25DHFy6F3Y6wAwLCNILLpAYTciI26ThdKkveBjMiyjcbzv5cyPPpgLGPijrZcgmYBJNtKeewjz29OgxB7tkd/5mVGEEKSgKhwrWAMd4JBHxG/iGCwX4iIsSQWiQZOorzmJ2vHpgNneHiq1SGqIVNLSysV0DSGqMI2JAiRbxCbSCzx/sYcuVsmvSBcLQUoGqUu6RjLBgZYhZJQfCY/2sca+DjFODZ00a/foK47l+6Pe6nWopbQ3dliSPxbRcCZnG1KMbv8MzdnWE28sNHLjqfc4ZGdwtc3g6KBPHex2XzZBqKdS7MD4hFxfFLzVFsqe5qU6ijbvAC1MhSYO9iRAsMaWuZBwsVBgHFMhkmb4jSCKA9U6W13jVJkEAsvQkW5HDmb4zS0kq8vA2kE9QCREzG2/tjVSEO4B+WGzRp/yr/wBR+mKUKKMiTPUiqDVUlQQLEg2uCAAGuPW5wW4XwD//AED46dVKQ+JmldWkEAU1kgSTJO8Y0pNPl7YcIHXBUVRX/wD03Ry2UanSUqvhmCb3AvGA/EG0sV8S2MAHf33t+WLXxmmWoOBuY/MYqFSi4JJGorbccv8AljPldM6XhxTQ5RJ0AFmELJuxMT5N0scOUsuIuSLmZZuvr1wvLZRtNlJ8XJgPfrh3KZYhQCDu3OfiJieuAVsZlr8Gu5F9xf8AmO/Ln6YWKQtEnp4j88SDl2EyD5XHvhJouYgWPmOnO9+mLM9jIojqSP8Akduc3wpssDFyP/I/I72vhSo3Iee/IWjf7nDgVpuL89un9sLlYQ2cuL7z/wAj99MJ/dRbf/sd+eJJovzH1/vjwpPaB63H64S0wlRFTKjeSfLUfnN8LGXW1zH/ACO3vbDwotyHpccvnjpotaR57j23xWy7QwcuL7+Z1H64T+6gARJ+Z398P9043FvUfr546KT2gfUb9d8TZehg5UXgknpqP1vhujkl0qJNtvEx6+fmcTFpNeB6bcvnhf7u2kahf1G2CVg6IX7qJO4tvJ264R+7gC0m/U/Ib/fzxP8A3ZuYkdJHP54Z7h48Ijrcecc8ErAdDHcDVMmY21H2++uOskgfhIMg+Y8ueF920mBfrI39/LCTSaPED5bep54MlCO7nw2i4ME7TeF5SPWxw5ot13/t/T7GOjLv08Py298dNJogC5J6coP6YmyjlSmDN7kf29IwjnPhnlcm8gmL23w61Iztf5b/AJ/Yx5qLx4h6XH64vZQkJB/L28ycBeLJ/F2UiwvE/X5+2DbUXmwtfmPnzwC49k3LFoaBBhdGwPmRacBO0g8dWRsououCg2AHhBm94HP+2E8QY03ACpYD4kIPWAJx48JYofCQToIHhm9xcNHPEjKLVpqU0TMzJXYjzJPLCe3QbW+SEUaCkguLllCEATqYTMxa+BObyg16mLLIBZBpAJUBdIbTqUFbm5FhbByjk3SToBI6kbi0j3xHq8KcKgiZHUenX7k4NOSWgqi/sJ7IZCm+aRC1SoKas9NXZYBnVJAEtBaQTz5WGNOQADfFA7I5J1zoJUABHWRHlveTjQkPljZgk5RtmTPGMZfE/9k="/>
          <p:cNvSpPr>
            <a:spLocks noChangeAspect="1" noChangeArrowheads="1"/>
          </p:cNvSpPr>
          <p:nvPr/>
        </p:nvSpPr>
        <p:spPr bwMode="auto">
          <a:xfrm>
            <a:off x="63500" y="-15875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0" name="Picture 4" descr="http://upload.wikimedia.org/wikipedia/en/2/2a/Jose_Gabriel_Condorcanqui_TupacAmaru_II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763" y="1320006"/>
            <a:ext cx="4552950" cy="2276475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4102" name="Picture 6" descr="http://t2.gstatic.com/images?q=tbn:ANd9GcSdlM92TEux20WsQ2mXZ_0AmHzIKr8xOhdDR3KnPRGIdP-FJQu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4575" y="3925886"/>
            <a:ext cx="2895600" cy="2627313"/>
          </a:xfrm>
          <a:prstGeom prst="rect">
            <a:avLst/>
          </a:prstGeom>
          <a:noFill/>
          <a:ln w="76200">
            <a:solidFill>
              <a:srgbClr val="FFCC00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FF9966"/>
          </a:solidFill>
        </p:spPr>
        <p:txBody>
          <a:bodyPr/>
          <a:lstStyle/>
          <a:p>
            <a:r>
              <a:rPr lang="en-US" b="1" dirty="0" smtClean="0"/>
              <a:t>Important Factors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 b="1" dirty="0" smtClean="0"/>
              <a:t>November 1780 = Execution of corrupt </a:t>
            </a:r>
            <a:r>
              <a:rPr lang="en-US" b="1" dirty="0" err="1" smtClean="0"/>
              <a:t>corregidor</a:t>
            </a:r>
            <a:r>
              <a:rPr lang="en-US" b="1" dirty="0" smtClean="0"/>
              <a:t> </a:t>
            </a:r>
          </a:p>
          <a:p>
            <a:r>
              <a:rPr lang="en-US" b="1" dirty="0" err="1" smtClean="0"/>
              <a:t>Mestizo</a:t>
            </a:r>
            <a:r>
              <a:rPr lang="en-US" b="1" dirty="0" smtClean="0"/>
              <a:t> &amp; elite status of </a:t>
            </a:r>
            <a:r>
              <a:rPr lang="en-US" b="1" dirty="0" err="1" smtClean="0"/>
              <a:t>Tùpac</a:t>
            </a:r>
            <a:r>
              <a:rPr lang="en-US" b="1" dirty="0" smtClean="0"/>
              <a:t> </a:t>
            </a:r>
            <a:r>
              <a:rPr lang="en-US" b="1" dirty="0" err="1" smtClean="0"/>
              <a:t>Amaru</a:t>
            </a:r>
            <a:r>
              <a:rPr lang="en-US" b="1" dirty="0" smtClean="0"/>
              <a:t> II</a:t>
            </a:r>
          </a:p>
          <a:p>
            <a:r>
              <a:rPr lang="en-US" b="1" dirty="0" smtClean="0"/>
              <a:t>Role of </a:t>
            </a:r>
            <a:r>
              <a:rPr lang="en-US" b="1" dirty="0" err="1" smtClean="0"/>
              <a:t>Micaela</a:t>
            </a:r>
            <a:r>
              <a:rPr lang="en-US" b="1" dirty="0" smtClean="0"/>
              <a:t> </a:t>
            </a:r>
            <a:r>
              <a:rPr lang="en-US" b="1" dirty="0" err="1" smtClean="0"/>
              <a:t>Bastidas</a:t>
            </a:r>
            <a:endParaRPr lang="en-US" b="1" dirty="0" smtClean="0"/>
          </a:p>
          <a:p>
            <a:r>
              <a:rPr lang="en-US" b="1" dirty="0" smtClean="0"/>
              <a:t>Failure to capture Cuzco</a:t>
            </a:r>
          </a:p>
          <a:p>
            <a:r>
              <a:rPr lang="en-US" b="1" dirty="0" smtClean="0"/>
              <a:t>Execution in 1781</a:t>
            </a:r>
          </a:p>
          <a:p>
            <a:r>
              <a:rPr lang="en-US" b="1" dirty="0" smtClean="0"/>
              <a:t>Final suppression of the rebellion in 1783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240</Words>
  <Application>Microsoft Office PowerPoint</Application>
  <PresentationFormat>On-screen Show (4:3)</PresentationFormat>
  <Paragraphs>52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The Bourbon Reforms &amp; Road to Independence</vt:lpstr>
      <vt:lpstr>European Politics</vt:lpstr>
      <vt:lpstr>War of Spanish Succession</vt:lpstr>
      <vt:lpstr>The Bourbon Reforms</vt:lpstr>
      <vt:lpstr>Northern Frontier</vt:lpstr>
      <vt:lpstr>Reorganizing the Administration</vt:lpstr>
      <vt:lpstr>Reducing the Power of the Church</vt:lpstr>
      <vt:lpstr>Social Change</vt:lpstr>
      <vt:lpstr>Rebellion in the Andes</vt:lpstr>
      <vt:lpstr>Important Factors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Bourbon Reforms &amp; Road to Independence</dc:title>
  <dc:creator>sabrina</dc:creator>
  <cp:lastModifiedBy>Sabrina Sanchez</cp:lastModifiedBy>
  <cp:revision>7</cp:revision>
  <dcterms:created xsi:type="dcterms:W3CDTF">2006-08-16T00:00:00Z</dcterms:created>
  <dcterms:modified xsi:type="dcterms:W3CDTF">2014-08-26T03:49:31Z</dcterms:modified>
</cp:coreProperties>
</file>