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4" r:id="rId9"/>
    <p:sldId id="265" r:id="rId10"/>
    <p:sldId id="271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00CC"/>
    <a:srgbClr val="33CC33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ACAAE-D37B-482E-824D-8D24DB176CC4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844AC-F43E-4ECB-B57E-B7680DCCA3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1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0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79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44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42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86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66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24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44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273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26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7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1A16-F029-46B4-9ECF-98AB3C6F5672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olmec&amp;source=images&amp;cd=&amp;cad=rja&amp;docid=jTWtKWhVTxYGXM&amp;tbnid=7lPlQHPdqUbQiM:&amp;ved=0CAUQjRw&amp;url=http://hope-of-israel.org/olmec.htm&amp;ei=lhwYUvqEFMWIiwL914GgAg&amp;bvm=bv.51156542,d.cGE&amp;psig=AFQjCNHxdpguBuHEMTiAlorlJZ_d1-eVDA&amp;ust=137739828429408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manioc&amp;source=images&amp;cd=&amp;cad=rja&amp;docid=MBiMIq-afOpuSM&amp;tbnid=n_jBzNlZcAP2bM:&amp;ved=0CAUQjRw&amp;url=http://commons.wikimedia.org/wiki/File:Praia_market_beans_manioc.jpg&amp;ei=vyUYUuWjHO70igLsjoCYCw&amp;psig=AFQjCNE-lIUZtx7EUvWHLNlTw0TTAck9MA&amp;ust=137740055835390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olmec&amp;source=images&amp;cd=&amp;cad=rja&amp;docid=hLDlLB8-WYAmIM&amp;tbnid=ZrGKZsVbXUN1zM:&amp;ved=0CAUQjRw&amp;url=http://hungeree.com/culture/olmec-style-figures-found-in-puebla-mexico/&amp;ei=Gh0YUuTZG6KWiQKevIGYBw&amp;bvm=bv.51156542,d.cGE&amp;psig=AFQjCNHxdpguBuHEMTiAlorlJZ_d1-eVDA&amp;ust=137739828429408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olmec&amp;source=images&amp;cd=&amp;cad=rja&amp;docid=ylHoTrWNxnJQ4M&amp;tbnid=rlceMzgjOXewMM:&amp;ved=0CAUQjRw&amp;url=http://www.museumsyndicate.com/item.php?item=54268&amp;tag=134&amp;ei=lR0YUvWPIoeGiQK2q4CICA&amp;bvm=bv.51156542,d.cGE&amp;psig=AFQjCNHxdpguBuHEMTiAlorlJZ_d1-eVDA&amp;ust=137739828429408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omal&amp;source=images&amp;cd=&amp;cad=rja&amp;docid=V3cRub6-wH45DM&amp;tbnid=D5FVOHwXoCWHmM:&amp;ved=0CAUQjRw&amp;url=http://antiguadailyphoto.com/2006/12/19/making-tortillas-in-guatemala/&amp;ei=QiAYUuTBB-aEiwK7loGgAQ&amp;psig=AFQjCNFjs_COebBQ8gaLNH9yAdZ4Gmhf5w&amp;ust=137739914759548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ul8w1RYypk?rel=0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  <a:solidFill>
            <a:srgbClr val="33CC33"/>
          </a:solidFill>
        </p:spPr>
        <p:txBody>
          <a:bodyPr/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Olmec</a:t>
            </a:r>
            <a:r>
              <a:rPr lang="en-US" b="1" dirty="0" smtClean="0"/>
              <a:t>, 1500 BCE – 400 BCE </a:t>
            </a:r>
            <a:endParaRPr lang="en-US" b="1" dirty="0"/>
          </a:p>
        </p:txBody>
      </p:sp>
      <p:pic>
        <p:nvPicPr>
          <p:cNvPr id="26626" name="Picture 2" descr="http://hope-of-israel.org/img/olmec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8382000" cy="5105400"/>
          </a:xfrm>
          <a:prstGeom prst="rect">
            <a:avLst/>
          </a:prstGeom>
          <a:solidFill>
            <a:srgbClr val="FFFF66"/>
          </a:solidFill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66800"/>
          </a:xfrm>
          <a:solidFill>
            <a:srgbClr val="9900CC"/>
          </a:solidFill>
        </p:spPr>
        <p:txBody>
          <a:bodyPr/>
          <a:lstStyle/>
          <a:p>
            <a:r>
              <a:rPr lang="en-US" b="1" dirty="0" smtClean="0"/>
              <a:t>Migration to the Americas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447800"/>
            <a:ext cx="5029200" cy="4800600"/>
          </a:xfrm>
        </p:spPr>
        <p:txBody>
          <a:bodyPr>
            <a:normAutofit/>
          </a:bodyPr>
          <a:lstStyle/>
          <a:p>
            <a:r>
              <a:rPr lang="en-US" b="1" dirty="0" smtClean="0"/>
              <a:t>Presence in the Americas for 35,000 – 40,000 years</a:t>
            </a:r>
          </a:p>
          <a:p>
            <a:r>
              <a:rPr lang="en-US" b="1" dirty="0" smtClean="0"/>
              <a:t>Bering Strait</a:t>
            </a:r>
          </a:p>
          <a:p>
            <a:r>
              <a:rPr lang="en-US" b="1" dirty="0" smtClean="0"/>
              <a:t>9,000 BCE = People reach the Tierra del Fuego</a:t>
            </a:r>
          </a:p>
          <a:p>
            <a:r>
              <a:rPr lang="en-US" b="1" dirty="0" smtClean="0"/>
              <a:t>Hunters-Gatherers until 7,000 BCE</a:t>
            </a:r>
            <a:endParaRPr lang="en-US" b="1" dirty="0"/>
          </a:p>
        </p:txBody>
      </p:sp>
      <p:sp>
        <p:nvSpPr>
          <p:cNvPr id="24578" name="AutoShape 2" descr="data:image/jpeg;base64,/9j/4AAQSkZJRgABAQAAAQABAAD/2wCEAAkGBxQSEhUUExQVFBUUFRcXGBgXFxcYHBcYFxcXFxUXFxQYHSghGBwlHBcdITEhJSktLi4uGB8zODMsNygtLiwBCgoKDg0OGxAQGywkHyUvLC0sLDAsLywsLCwsLCwsLCwsLiwsLCwsLC0sLCwsLCwsLCwsLCwsLDQsNSw0LCwsLP/AABEIARQAtwMBIgACEQEDEQH/xAAbAAABBQEBAAAAAAAAAAAAAAAAAQIDBAUGB//EAEUQAAEDAgMDCAUKBAYCAwAAAAEAAhEDIRIxQQRRYQUicYGRodHwEzJyscEGFSMzQlOSsrPhFFJz8UNiY4KDk8LSNKLT/8QAGgEAAwEBAQEAAAAAAAAAAAAAAAIDAQQFBv/EACwRAAIBAwMCBQMFAQAAAAAAAAABAgMRMQQSITJBEyJRYZEFsfAjcYGh4RT/2gAMAwEAAhEDEQA/APcU1rwbAgxxTlxu08kNdUqPDiwvqOJw4hJa9zcUhwuQAJF4a0ZC+pNmN2OxBSOeBmQOnhmuO+aQA8NIYKmIOwNLfXf6QxDtDMTkHO3qKvseHG+Q7E17HBwJEP5r4DnEAnMjI6zAW7JGb0ds1wIBBkG4IvI4FJjFri+XHW29ed7ZRwtPpC7A9gYZLiHCIggmNAZN9MhCkY1lUMYXNaGOJZBcCHuApuLQHRMYh/yP32zYw3I9BJi5tCVcT81yScZEtLcIL8IGUhuOAdelXOTab6JcW1MRcGjngmzSSIAeL84ycyt2MN6OrQsE8rPGb6Q/2nj/AKnA9iQ8r1P56V8uYeH+px71vhy9DPEib6Fz45WqnJ1I9DSTkDkKm4g55EFO+c62+n+B2mf2/MFZsl6B4kTeQsL5yrb6f4HT2Y0fOdXewf8AG73ipCNkjd8TdQudPKu0TYUSN/OH/kb+ZU45Rq6mn+B3vxo2SDfE20LBrcqVgCRgcReMDr9EPMngs+j8qarrhjc49WNxBg1LWMrHFoFJM61ELmTy/VgEtYJEjmn/AN1G35SVby1giJMOi5hsHFeTb+4nNrNujqkq5Cp8rS0kHACIkYX6iRrdaPIfLxr1MPNIwOdLZF2mmIub+v3LDTeQhCABc66oMTm646lv+R2uS6Jc/q726n6j1SnkSpgqjamnJwvwPxHFSBuusn3lOFMgzicc7GIzndNulZnKNdwdha62ZjMEaT2Hq01pVqRhHcxaNKVSSihvKVwC4ETIAJBtrzcPEa7gkG1hp5oa4AAWAbcbjc2yVDatpfAHrRJGJ4BvM3Nz53KGnUcXRDQJInEDEcOmy86prJPoPUpaCCf6nOfW3t6HQ7LtQeDaCInrmIOuSnnyfD+yyOS6kVIzmx4EXHXwG9aPojObyN+IcdIldunqeJC7yedqqap1HGOCRtBovAnoHwSGmMoHhx88eKgdtokMabkQHG98gSDnft71Wo1KgEvFSQXOsLGwiQIxDM5jIdVVNPDOZl12Cm0uIAA1jOBwzMDuUA5RboCcr2uTrnr1ZqpX5wEFxtzZEujnEgkEzm3PjGak5N2WGl5aTH2cpN8TgY4x1GACpTnLsCNWjs7nnF6rMPN0cXG8kD7N8rXCkGyEfak8Y51haRkbT1u6RZo1gSQDncWIzziRe9+tQu5UoXBq0wRMguANoOR6QZ618/PV6nxL8r2sd0aUNpVdVExBxDMDMZZ34pW1Dud1gDvB+Cbtm10qgAZUpvdIw3k2NxAubA6dPFdmc3IAA5kDKcich3gL29LqlWj5lZnLUg4skxdSobVyexzjg5lQ84uGWf22zzpvG6++957oGpt0k6daZTaczAJzGnauzsJ3MYvLHFrwAbamHC4BB0O7W/SFYDWOMDE3E0i8EAy2BGZnp99rO30C+MMBwnPUHMEjTX+6zaGynHhjBMjCQCDEmxBi/Dr4Ts1ge6eRNo2c0yIIA5xkk4ZFi20AXO6ebkVqfJWoHVwRf6KqMwcn0hp0Kts20CHNLgQ5sgk2mIvigzlbSFb+S4Hp2kXHoKgB4B9G0pKkbFISudchCEg4LnqtMEmZs+obEj/EdqCuhWA/N3t1PzuT08iTwVnsqA81zSNzhl0FseSqFbZnve7FYwLgENJA5obJnp61rOPamwmnTjNWkLCrKDvE52vsRn6RouCN4i0zoRzj3qNmzNJkCBe8mTOcbhxzOmhWxy4B6B5OkRpBxAC/Ws6lUlocRmJ355dy86vR2SusHX/1zcLd/XuLgERAjcjZ6gYZZAzsABO+e7uQ+oAJJsmxv0vc5aW3JIScebs5Jcj6zRMgYWmI0yyIjXzuUzSSxxDzMiTiMwBIAO/PJVyzs3HI9I1T6j3GJOU94vpc2GZVoVle7Yrix1dxsbEuk+rMc6CJzthvf3KXZdtwSHABt4I0zPOvNxr+yr03FwLAJDj6trFtrAkRv6ulWNo2YNAIhsASBHOOQEWAE621srxcn5l/f98iFqk8k3diAi4YQDldrpIzI62lTtd6Q+jeS054mHCXGCSDa058Y0i+TslcsGFrJaTlld05G8A6CNcwr20OxYQHw5rgYDoJOWWvXY5FZqKMdRTulysDU5uDNehs4aAPWjV0E7rmFTqw1xAaAATlqXYSS61tPMK7QqB7Q4TBnMEZEg2scwsv0AIyBMmSZIJkhxtvI7F5f0unes3Lt9zp1EvKrFTlGrVBAawxNi10TzZGlryI4dtjZq1Q4Q6nHNEkvbYx/KONvBPpswm4F5uBbTm3MzbuUpbNsge39l9A0ciY1wtBOVycoi+Y1Uez7SHWE5XGo8YKmcQxs5NaOJgDvKwtvr0Q9hbEOkHDIggi+CM87696GzbGhyhQbhc8A4gPsmMQLmzIyO9S/JgA7QHDWjUvGfPo5/uqDKlRtQBsOYTYEnnAgcIGfvsrvyW2bBtJGKQKVQZG5D6QxGSbnqUqnKKQ9DsEIQplRCufe7nOGuOp+o6631guYMTjF8VS+sekdadyalkSpgQBIU4hIVYkZXLxlmEHnS05kHMwAcpsTfQE6KqxsADcALcBCuctOgNG92Ing20drgqrvPxXn6t8pDQ7jC28+ZSPyiJG6LfuU6q6BIExp50UDtpN+Y4wGmwN8RAIEjQOB7coXMm1gdxuTg8D56FLToYgTMBok3g5ZCVRO2GPUdkw3BjnRIy+yHAnr3Kzse2kFwwuAhucj1gJjSQCAb+5PRUdy34Fle3BfdsgIbFoG86xJkXJtv0TdoIDuczEcOp4uE2GZAnrUjYcRGIg3Jx5HUFsz/dV9uYCQRxEEEeqYm4kiZvrmJXfWtGDlEms2CjSAIeH2BvMNIyLs7GxvcC6uXxHnGLGxBm2URIWY1xAIBgHMb8la2LaYs42yBPGbTpkI6Y3JKFeHSuAlFmgx5Hq2nOwgk6xnNs/ekY11y4gkmbCNANSd09ai9FJtJaQL43ccgLEQVZaI/cyuhUoRlvS5YXb4Y3APPigefFOSOTgATazMQIOR+FwnSklYA2nSHN/y5cLR7kch7KWbQCSJNKpMCPt0tOtSNCn2A/TtH+lV/NRSzwPHJtIQhRLCLBebu9t/wCdy3iudrHnO9t/53JqeRJ4HkppKilD6kAk5BVuTSKHLRxANB1k5ZZRlqCexZ4cc5md9u8eCkqkuMnM5+e5MLV4tau5yusHvUdFTULSV33F9LvBHRf3X7kemadRO7XszSYU1zJUt4svp8H0smnhn3WKDp50VcbON0dFvcpaETz3OjgBOhkmcrZBsqsJKfGDjraKdNXXJK18EHcelOr1AXOIuJ49efFRPzMSQDnBHESmwqNuK2M47c3HykcMQjPzko6ryNJsTHRu87lc2faRi55k6O3DTWdeiyalBSeTJXSvbgl2KpgOFxABaCATEZ2joPcFpByzWbKKgxS5uKDBAyygg8Aruz0sLQCZjXLo8F6UE0rEiWUqQJU4DPj7/PxSgJxCGoAUKxyf9c3+nU/NSUAU/J/1zf6dT81JLLA8cmyhCFEsC5+q27vbf+dy6Bc7Uq3dYnn1ei1R+uiemuRKmCv9J/K3ttlpfU9Hgza59G6QAbRB0lue5TYnx6ozicQg5XzkCZ42Q9pc0giCbDI55H4+ZVKkbxaJ05bZJmM1BCkeyCW/y+Fu5NhfOu8W0z6iLUkmiDaKwYJdl4An4JjdpaXFt5BAiN8x1c0jqKl2h5As0uuLD+yjNRwI5k8+JBybo643kW3SdEJcGt8/4MG2N3O9QP0yJIF5iTCn2V7XFrvs810//YW7FCartWaP3xzTzRMWxZ+KmoukSQRN4OYtF+xMntalYRrenFsdRcRPEXJO4zbVxzy6UhbNrjoda2WgI358E8BDWEuY0am56L7o3nqVI1JztBfn58nPU09KEnVl+fnwO2HZ2udrxIk3FwC7S1+pabNiYDIGQsNB0BWKdMNAAAAGQCcvXpUVTVsv1PGr1nVlfC9CMNue34fBLCdr1e6I96dCuQGAJ0JYSIAWEzDfzn59yehwQAgCscn/AFzf6dT81JV8Q7VNyY+azbEcypmI+1S0SzwNDJslCVCgXEKwHC7vbqfqOW+sJ2bvbf8Ancnp5EngrPqO+73/AGonKL9fcehOaScxHTB4A2jipSU1p893w71e5CxDtNNroDx9qxESLDJxiLB3xzgwP5KcDZzY3uDm/CCeMjo0V1wz4i/UJ7wI83t7O+RBzFvA+dxXg6+Dg9yXf79/m6O7TVpx4TOZqNIJac2mDFxvEHUEX602V0m0cn0qjsT2BxiL++Mp3HMLnqWyEvNO0tmTcWaQMUDfIMbiuWi/Fdo5PVhqlt8/YjlIw/H3rQdycwfbcDvMR1gjLr60mz8nswgFxLsOYPYcNxkQu9aCp7EX9SpejKU9fnctDZdgghzsxcC1jxOp6O9QOoinUZckW0GstJy0mVpxxPd4Lo0umUW3LKObW6pzilHpY+UJkcT3eCOs93gvQPMHk5dPwKSowOBByPnMJjhbXTXcZ0SwNb9N/egwi/hKe4ZRc6ZJ7qLTFicItnqIOdjbekfSBEZdEefPFINkbx113mchb9k1/cy3sJ/CNOY0i5OQECwspadEDLXdbvz7057wLkgDiUw1xoC7oHVqsu2bwh7RBPnPj0yrPJ/1zf6dT81JVWk6iNM5z17QFa5P+ub7FT81JJPA8MmwhCFAuCwnZu9up+o5bkLDObvbqfqOT08iTwMdvSYdE53x/f4JVYiMLJQC5oltzEQYAOgmMrp8ppdu6ey6jVpqcHG2UNF2dxja+060G5/eCwtHSYJ3eqN8gxOJl7A1wEWIJgmc+kd02yVulXmxsff0Jm0s1Ak5HozHx7V4OlapahKpGx11FuheLuUdoxTZrCAB62esxnwTqcgmQB0axYTa9k+qIF+aDqbdV4ufOSRtVjyTTIc0SJBJBcDcA6xw3ncvdWpjKahHn3WEcnhtLcU9srUnc1z2ggxmJE5jh/ZWHZkgRbMA3kbtSIB6OtR19ga4BoAa0TbCCLiJANmniFnfwjqLoo1QTEmk4gk30ZoI1kGypht2G6la5pYH/eb/APDHGOy3YnUg4es7F/tDYznXzCrt2omWgQ8gwSQA12FxvYwJGsmSmNfWF3OABMfZMHcIZe11m+N7CWbNB2Rse7xSgz/dLTFhJk74ieoJWCw6AqGCAITkIASE5IEqAB2XnPRWOTj9K3+m/wDNSUCn5M+tHBlT81OO5LLpGh1GwhCFAuCwibu9up+o5bqwHC7vbqfqOTwyJPAjsx1n4fFEpuvV4+CVWIilJCJQsAa/LKeET3aqA8oW9WtHsH43PUrSjqUmu9YA5i4mxEHPeEk6UJ9ST/cZSawVa22zDnB4FPnD6Mgm8Om2oItbKejF2Fs02sota60GfSEnphzQ25kkwOhbtXZaYEmmy3+QZTcZZQodo20tH0NMvcS1paWloc0NJguIsAD3woSoyhC1Hj2LwrJ8SVx1J9Yi5pNdJEXMHS4df9+F7rYN7FZWwVKFVhJp02FpOJrg36MybXAgX74Vqg+kGl9PBAmSzDc54TGs6HUq8bpebJGSsyeu5wvLY4zbQZcT2dcspPeRILCN/O87lDs20OqPiQ0NLZAuTiLgJJ05t8tFojZiNZtr+wUZa6jF2bMVKT5RHUyMdPZf4JWn3n3ptem8AkBp4Exobkm0T3T0LOqBxJOIA6D0zhvgluHmzbfmeulOvConsdwcGnyaiFU2ImCCQdxDy865kgdXQrMqtzLDoQgFKtMEU/Jv1o9h576Y+CgVjk4fSj+m/wDNTj4pZ4Gjk2EIQoFwWC7N3t1P1HLeXPuYJcdcb9TpUfHvKenkSpgaNfPH4oRhzuc+G4cEQeHZ+6sRHJFE4P0LesHLdZSE8D3eKLBcVIkLt/nsTfSDyCgBzj7x71DQ2VjPUaG5i24kEgbrgdid6VpIEic41iHQY6k/EN4RYLmVtvJmN0gUgcRdOAybiMf81hB3ymbVs8PxujG8XwzBLYEwdYdF5y4lalWo0AkkAAEm+guVz20cqUqxIcQADADubIJzmdYFtPfz14+R8FY7n+xcoV3MdibEwW3E2JBNuloU2xl9R4aalUHnOJbVtAIEYCzK4ESekrKfsdIgSAQMucdTO/eZT+Tagpva5oAa15kYiS4RgJE5Wv1RxXk1IKzayXoxlJ2R0foWsMnaKkNIkOqNgQWkAyLTA4kOO9ZFXaGCm+oWhz2kgktbJc6CLkThk21jiISbdXFSpjDYhsXgk3N+bMZxY5JjHkNe2Bheby0/ygH3C+ka6ZpJeG236HoLTXjd/BW5IqPe9wacMNBwsFJpdECZcACBN/aC1Ng2skWFSpebmkHCdCAQMoPWszZtmDJw45ILSZMkEyQchHADRaGybSGTimCRugTqbze1vFdun1EnO0nwc+p0m1bo/H3NVp6vPBOBUFHaA7Iid1wewhTQfI/degmmedKLTs0OlW+TvrB7D/fTVKOJ7vgrfJjfpf8AY7fvprJ9IRybCEIULlgWAc3e3U/Uet9c+7N3t1P1HqkMiTwJv6R7ghINen4BOViIJEIQA1zQcwD03Vf+Cbvd2jwVlCwCM0myDhHYNA6PepE05jp/8SnLQM3l3ZsdJ/OqAloHMkzDsUBgIknKdywOQ/k96UCo5x9GSbSSXgEg8GiZE52OWa7Aju/cKKttrGeu4Ntx/wAx0H+U9iWTaR3aWSs02Vds2RoJdjDA45ETLjJJbzhc7vErN2YktkggmTBBEX3HJW9rrYnkyCMLS2NWkB033k9gaopXjamS3bUj1NPSinvQkJBr0/AJ0qtWquBgNxA4iTuIaCB1my5kmzqk7FiEmATMCd8Kt/EP1pn1XHQ84Ew0DWQJ3XF0+nWdIBbE6iYnC07pAkkXj1UWaM3RZOW5cPAj4pweRkSOtNCFqlJYZsoReUaGy7WXENIF9eIv7lr8mfWD2H++msXYKN8Ry046Era5M+sHsP8AfTXsUXN0rzPn9QqarWp4NhCELRAWA4Xd7dT9R631gau9up+o9UhkSeBmvnzolSHPq90+KVWIggpUiAEQhCAGu06fgUqHD3j3ohACppaJuAb6jUTB96VCx8jwnskmNq0GEYS1pEyAQIBvcDQ3N+JWJtOzBri2S4CIBjcLEADFvvv4Lck9PnvXP1doxGo5gxc+AJiYDWziNsrjhGsri1MbR5O6pWUoeX+RBLdJEk2zuSfV4ToSTuT2OmY39G4ZFV3Vnx9V1Y2+fPbIBhPAuytmRp1z5C86cO5fTat3UJfwTQhJKVQPWBS0G4nAXElRK1ydSl0/yjvMjxVqEN1RIhqamylJ+xqtaIgaW7FPsNQNqtkgYmvAnUywwOxVwrHJwmsJ0pvjrdT8Avdl0nzcX5jaQhCiWBc+Td3t1P1HroFz5zd/UqfqPT08iTwNJuOsfH4JZ4e5K/z8e5BViIkqF73TYCOgzx1896nSITAiY532gI4Ys546Qo8dTczLj8Tbv77OLam9s/t0b79UcVJTDr4oztG7zbqCYUY1xviw5iI6elSYhvCV3gewylSmjZHBEhOSLDRhcN4XKcknE8tbEvu3QWknEdBEd66TbtoDab3SPUMX32b1YiAoPkjssU3VC0AvdzXECSyGixzAxAnjY7l5v1Grsijs08E4Sv7GfypsVUU3HCIBg86TESXQM25A3nORF1gbBtAa4HCARNhrMiWnUL04LlflJyUXw5lIRBe94c1lzfVwyFyYnIbwvMo6nf5ZHVS/TdkQUawcARrHVaYMaqSfMFV9ioYGxJJNyT/NfK0xhDcwDINgtXkylJLiMoA6bz15K1Kl4k9qO6rX8OlvZFT2Z5yb227jdX6DHNGENBzMzE9UH35KdKvYo6eFLlZPEr6mpW4lgil+5vaVb5In0omPUflO+lv61CrPJg+kHsP7cVMlWm/KQgvMbKEIUC4LnTTGJxgTjqXj/UeuiXP6u/qVP1HqlPJOpgTANya0W/c56p5Tde/z51VSQsdPaUhb09p8UqEAJh6e0pMPT2lOQgBj22NzkUpHE93glSNNh0IASOJ7vBGHiexvgnIWAYPyj2Om2liyJc0F2ZgS/rIIm+5dTSpYQGgmGgAerkBAyC5blE+n2inQthDudOti94/A0gdJW4/YqxLj/EETMD0bebJJEXvExfSMyJXz/wBTkpVEr2sehSi4wXyXSIuSbdHwXH/KjlF7araTHWptaXDMOebjFrYQRfMzuXQVdhrR/wDJdoPq2EGSRl0Ediq7fyNRqn6RoqOgYnXaXOAgk4SNwtok+nU4OraXOTXUUHdozuS2mu3EJaMidxBuAcj09t7LcbTAAAkAZXPioaPJ9JsYWAAEECXQCMrTwVpe9SoxprynLXryqyuxuHp7T4p2Hp7ShKrEBrmjd517lZ5LYBVECOZUPa6nKr69H9/BWuTvrR7D/wA1NLPpGh1GulQhQLgucqTzsMT6SpEzH1rpy4Lo1zdVoOIEkTUqCQS0z6V0QRkZTwyJPBGPSR/hzP8AmIi0br59yRxqTP0caetYTr1JDQa0iXvFxE1X3iN7r6WTDs7BYvcNwNVw1kQMQ3KpItsmOdE6xMdUpSqnoGyAXuB/quBOo+1Jz8hPpOYyRj6cVTFGn2ja6AJ0JoqA2BBPAhKtMFCRv7dlkqaNen9/igByAhQ7ZWwMc6QIGbpgHITF9dO7NYBR5EZi2qq90SGjDwDyQ22hwMF9zuK3doq4WzrbjmQMhwXP/JKmXOq1iTcNYLnS5kHOBgAPtLYrOlxBMxkBkP38eK+edFV9Y1fg75zcIe/+EdXnGSBcjuFu8d6ck186/wBkQvfhTjCKjFcHC3d3YypSJ+0Rll1pMEGS474Jtlex01Uqa+mCQSMuJ0yyVLi2I/Rn+c345TIsMujOIR6E/wA7s5zOsWgHf70rdmaDIFxGp0yUpz6PPnqW3MsK1WuTvrR7D/zUlWCscnfWj+nU/NSU54KQybKEIUC4LnKjZxf1X6x/jOkzwF+rRdGuddSxYhf6yp6pINqzjmL6fBPDIk8EZoTHOcY3kG51y6OzplraZJOIRBsZB3/5RG/XNSHY871L/wCpUt0Xtkmu2Eb6uc/WVP8A2VSQyuwiCBJGpIEZa4SnHZxrrnYdJ0upDsnGp+N++d6i/hedE1dTON8ZRHrce4FCQDNnonMtDd0Fp9zRFvenvDwRAxDUlwG/TCelKdh41df8Spr/ALlZDTuQBBSLj6zQ3odi+ATwL9nx/ZSYDuTHAgixMyMstb9i0xiKLa6AexzTkR0azmrGA7ijAdxQBzfJHLD2NFBzDZ4pgzhcGkgAYA2Sc7zN5XQAdiZtPJ7KkF7A4iCCRcRlcXUb9jwkuDqosea3Dra0tm079FClQjTk3FZHlNyXJHVL+cbATYtuTpcFsDUqH0r/AOZ+f8g+DOK0Nn2ctEYnuy9aJ7gPIUuA7irMRFfZSSLkm5zEdUQO1Swn4DuKC0oAYUgCVgJvBHAiD1hOwHcVoCBWOTvrm/06n5qShwncVPsDYrN/p1PzUkk8DwybCEIUSwKu/YaRJJpsJOZLWmeuFYQgCt830vuqf4G+CPm+l91T/A3wVlCAK38BS+6p/gb4I/gKX3dP8DfBWUSgCv8AwNL7tn4W+CP4Gl92z8LfBWEIAr/wNL7tn4W+CT+Apfd0/wADfBWUIArfN9L7qn+Bvgk+bqP3VP8AA3wVpCAKvzbR+6p/gb4JPmyj9zS/A3wVtCAKnzZR+5pfgb4I+a6H3NL8DfBW0IAp/NdD7ml/1t8EfNVD7ml/1t8FcQgCn81UPuaX/W3wVNvydpDWemnR/wDzWwhAGO35O0gc56adG/E/Rq3sPJjKTnObEuAHq02xG7A0G+d1dQgAQhCAGoQhaMCRIhBgqQpEINHJEIQAISIQAqEIQAISIQAqEIQAqEIQAIQhYYIUIQg0RCEIA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AutoShape 4" descr="data:image/jpeg;base64,/9j/4AAQSkZJRgABAQAAAQABAAD/2wCEAAkGBxQSEhUUExQVFBUUFRcXGBgXFxcYHBcYFxcXFxUXFxQYHSghGBwlHBcdITEhJSktLi4uGB8zODMsNygtLiwBCgoKDg0OGxAQGywkHyUvLC0sLDAsLywsLCwsLCwsLCwsLiwsLCwsLC0sLCwsLCwsLCwsLCwsLDQsNSw0LCwsLP/AABEIARQAtwMBIgACEQEDEQH/xAAbAAABBQEBAAAAAAAAAAAAAAAAAQIDBAUGB//EAEUQAAEDAgMDCAUKBAYCAwAAAAEAAhEDIRIxQQRRYQUicYGRodHwEzJyscEGFSMzQlOSsrPhFFJz8UNiY4KDk8LSNKLT/8QAGgEAAwEBAQEAAAAAAAAAAAAAAAIDAQQFBv/EACwRAAIBAwMCBQMFAQAAAAAAAAABAgMRMQQSITJBEyJRYZEFsfAjcYGh4RT/2gAMAwEAAhEDEQA/APcU1rwbAgxxTlxu08kNdUqPDiwvqOJw4hJa9zcUhwuQAJF4a0ZC+pNmN2OxBSOeBmQOnhmuO+aQA8NIYKmIOwNLfXf6QxDtDMTkHO3qKvseHG+Q7E17HBwJEP5r4DnEAnMjI6zAW7JGb0ds1wIBBkG4IvI4FJjFri+XHW29ed7ZRwtPpC7A9gYZLiHCIggmNAZN9MhCkY1lUMYXNaGOJZBcCHuApuLQHRMYh/yP32zYw3I9BJi5tCVcT81yScZEtLcIL8IGUhuOAdelXOTab6JcW1MRcGjngmzSSIAeL84ycyt2MN6OrQsE8rPGb6Q/2nj/AKnA9iQ8r1P56V8uYeH+px71vhy9DPEib6Fz45WqnJ1I9DSTkDkKm4g55EFO+c62+n+B2mf2/MFZsl6B4kTeQsL5yrb6f4HT2Y0fOdXewf8AG73ipCNkjd8TdQudPKu0TYUSN/OH/kb+ZU45Rq6mn+B3vxo2SDfE20LBrcqVgCRgcReMDr9EPMngs+j8qarrhjc49WNxBg1LWMrHFoFJM61ELmTy/VgEtYJEjmn/AN1G35SVby1giJMOi5hsHFeTb+4nNrNujqkq5Cp8rS0kHACIkYX6iRrdaPIfLxr1MPNIwOdLZF2mmIub+v3LDTeQhCABc66oMTm646lv+R2uS6Jc/q726n6j1SnkSpgqjamnJwvwPxHFSBuusn3lOFMgzicc7GIzndNulZnKNdwdha62ZjMEaT2Hq01pVqRhHcxaNKVSSihvKVwC4ETIAJBtrzcPEa7gkG1hp5oa4AAWAbcbjc2yVDatpfAHrRJGJ4BvM3Nz53KGnUcXRDQJInEDEcOmy86prJPoPUpaCCf6nOfW3t6HQ7LtQeDaCInrmIOuSnnyfD+yyOS6kVIzmx4EXHXwG9aPojObyN+IcdIldunqeJC7yedqqap1HGOCRtBovAnoHwSGmMoHhx88eKgdtokMabkQHG98gSDnft71Wo1KgEvFSQXOsLGwiQIxDM5jIdVVNPDOZl12Cm0uIAA1jOBwzMDuUA5RboCcr2uTrnr1ZqpX5wEFxtzZEujnEgkEzm3PjGak5N2WGl5aTH2cpN8TgY4x1GACpTnLsCNWjs7nnF6rMPN0cXG8kD7N8rXCkGyEfak8Y51haRkbT1u6RZo1gSQDncWIzziRe9+tQu5UoXBq0wRMguANoOR6QZ618/PV6nxL8r2sd0aUNpVdVExBxDMDMZZ34pW1Dud1gDvB+Cbtm10qgAZUpvdIw3k2NxAubA6dPFdmc3IAA5kDKcich3gL29LqlWj5lZnLUg4skxdSobVyexzjg5lQ84uGWf22zzpvG6++957oGpt0k6daZTaczAJzGnauzsJ3MYvLHFrwAbamHC4BB0O7W/SFYDWOMDE3E0i8EAy2BGZnp99rO30C+MMBwnPUHMEjTX+6zaGynHhjBMjCQCDEmxBi/Dr4Ts1ge6eRNo2c0yIIA5xkk4ZFi20AXO6ebkVqfJWoHVwRf6KqMwcn0hp0Kts20CHNLgQ5sgk2mIvigzlbSFb+S4Hp2kXHoKgB4B9G0pKkbFISudchCEg4LnqtMEmZs+obEj/EdqCuhWA/N3t1PzuT08iTwVnsqA81zSNzhl0FseSqFbZnve7FYwLgENJA5obJnp61rOPamwmnTjNWkLCrKDvE52vsRn6RouCN4i0zoRzj3qNmzNJkCBe8mTOcbhxzOmhWxy4B6B5OkRpBxAC/Ws6lUlocRmJ355dy86vR2SusHX/1zcLd/XuLgERAjcjZ6gYZZAzsABO+e7uQ+oAJJsmxv0vc5aW3JIScebs5Jcj6zRMgYWmI0yyIjXzuUzSSxxDzMiTiMwBIAO/PJVyzs3HI9I1T6j3GJOU94vpc2GZVoVle7Yrix1dxsbEuk+rMc6CJzthvf3KXZdtwSHABt4I0zPOvNxr+yr03FwLAJDj6trFtrAkRv6ulWNo2YNAIhsASBHOOQEWAE621srxcn5l/f98iFqk8k3diAi4YQDldrpIzI62lTtd6Q+jeS054mHCXGCSDa058Y0i+TslcsGFrJaTlld05G8A6CNcwr20OxYQHw5rgYDoJOWWvXY5FZqKMdRTulysDU5uDNehs4aAPWjV0E7rmFTqw1xAaAATlqXYSS61tPMK7QqB7Q4TBnMEZEg2scwsv0AIyBMmSZIJkhxtvI7F5f0unes3Lt9zp1EvKrFTlGrVBAawxNi10TzZGlryI4dtjZq1Q4Q6nHNEkvbYx/KONvBPpswm4F5uBbTm3MzbuUpbNsge39l9A0ciY1wtBOVycoi+Y1Uez7SHWE5XGo8YKmcQxs5NaOJgDvKwtvr0Q9hbEOkHDIggi+CM87696GzbGhyhQbhc8A4gPsmMQLmzIyO9S/JgA7QHDWjUvGfPo5/uqDKlRtQBsOYTYEnnAgcIGfvsrvyW2bBtJGKQKVQZG5D6QxGSbnqUqnKKQ9DsEIQplRCufe7nOGuOp+o6631guYMTjF8VS+sekdadyalkSpgQBIU4hIVYkZXLxlmEHnS05kHMwAcpsTfQE6KqxsADcALcBCuctOgNG92Ing20drgqrvPxXn6t8pDQ7jC28+ZSPyiJG6LfuU6q6BIExp50UDtpN+Y4wGmwN8RAIEjQOB7coXMm1gdxuTg8D56FLToYgTMBok3g5ZCVRO2GPUdkw3BjnRIy+yHAnr3Kzse2kFwwuAhucj1gJjSQCAb+5PRUdy34Fle3BfdsgIbFoG86xJkXJtv0TdoIDuczEcOp4uE2GZAnrUjYcRGIg3Jx5HUFsz/dV9uYCQRxEEEeqYm4kiZvrmJXfWtGDlEms2CjSAIeH2BvMNIyLs7GxvcC6uXxHnGLGxBm2URIWY1xAIBgHMb8la2LaYs42yBPGbTpkI6Y3JKFeHSuAlFmgx5Hq2nOwgk6xnNs/ekY11y4gkmbCNANSd09ai9FJtJaQL43ccgLEQVZaI/cyuhUoRlvS5YXb4Y3APPigefFOSOTgATazMQIOR+FwnSklYA2nSHN/y5cLR7kch7KWbQCSJNKpMCPt0tOtSNCn2A/TtH+lV/NRSzwPHJtIQhRLCLBebu9t/wCdy3iudrHnO9t/53JqeRJ4HkppKilD6kAk5BVuTSKHLRxANB1k5ZZRlqCexZ4cc5md9u8eCkqkuMnM5+e5MLV4tau5yusHvUdFTULSV33F9LvBHRf3X7kemadRO7XszSYU1zJUt4svp8H0smnhn3WKDp50VcbON0dFvcpaETz3OjgBOhkmcrZBsqsJKfGDjraKdNXXJK18EHcelOr1AXOIuJ49efFRPzMSQDnBHESmwqNuK2M47c3HykcMQjPzko6ryNJsTHRu87lc2faRi55k6O3DTWdeiyalBSeTJXSvbgl2KpgOFxABaCATEZ2joPcFpByzWbKKgxS5uKDBAyygg8Aruz0sLQCZjXLo8F6UE0rEiWUqQJU4DPj7/PxSgJxCGoAUKxyf9c3+nU/NSUAU/J/1zf6dT81JLLA8cmyhCFEsC5+q27vbf+dy6Bc7Uq3dYnn1ei1R+uiemuRKmCv9J/K3ttlpfU9Hgza59G6QAbRB0lue5TYnx6ozicQg5XzkCZ42Q9pc0giCbDI55H4+ZVKkbxaJ05bZJmM1BCkeyCW/y+Fu5NhfOu8W0z6iLUkmiDaKwYJdl4An4JjdpaXFt5BAiN8x1c0jqKl2h5As0uuLD+yjNRwI5k8+JBybo643kW3SdEJcGt8/4MG2N3O9QP0yJIF5iTCn2V7XFrvs810//YW7FCartWaP3xzTzRMWxZ+KmoukSQRN4OYtF+xMntalYRrenFsdRcRPEXJO4zbVxzy6UhbNrjoda2WgI358E8BDWEuY0am56L7o3nqVI1JztBfn58nPU09KEnVl+fnwO2HZ2udrxIk3FwC7S1+pabNiYDIGQsNB0BWKdMNAAAAGQCcvXpUVTVsv1PGr1nVlfC9CMNue34fBLCdr1e6I96dCuQGAJ0JYSIAWEzDfzn59yehwQAgCscn/AFzf6dT81JV8Q7VNyY+azbEcypmI+1S0SzwNDJslCVCgXEKwHC7vbqfqOW+sJ2bvbf8Ancnp5EngrPqO+73/AGonKL9fcehOaScxHTB4A2jipSU1p893w71e5CxDtNNroDx9qxESLDJxiLB3xzgwP5KcDZzY3uDm/CCeMjo0V1wz4i/UJ7wI83t7O+RBzFvA+dxXg6+Dg9yXf79/m6O7TVpx4TOZqNIJac2mDFxvEHUEX602V0m0cn0qjsT2BxiL++Mp3HMLnqWyEvNO0tmTcWaQMUDfIMbiuWi/Fdo5PVhqlt8/YjlIw/H3rQdycwfbcDvMR1gjLr60mz8nswgFxLsOYPYcNxkQu9aCp7EX9SpejKU9fnctDZdgghzsxcC1jxOp6O9QOoinUZckW0GstJy0mVpxxPd4Lo0umUW3LKObW6pzilHpY+UJkcT3eCOs93gvQPMHk5dPwKSowOBByPnMJjhbXTXcZ0SwNb9N/egwi/hKe4ZRc6ZJ7qLTFicItnqIOdjbekfSBEZdEefPFINkbx113mchb9k1/cy3sJ/CNOY0i5OQECwspadEDLXdbvz7057wLkgDiUw1xoC7oHVqsu2bwh7RBPnPj0yrPJ/1zf6dT81JVWk6iNM5z17QFa5P+ub7FT81JJPA8MmwhCFAuCwnZu9up+o5bkLDObvbqfqOT08iTwMdvSYdE53x/f4JVYiMLJQC5oltzEQYAOgmMrp8ppdu6ey6jVpqcHG2UNF2dxja+060G5/eCwtHSYJ3eqN8gxOJl7A1wEWIJgmc+kd02yVulXmxsff0Jm0s1Ak5HozHx7V4OlapahKpGx11FuheLuUdoxTZrCAB62esxnwTqcgmQB0axYTa9k+qIF+aDqbdV4ufOSRtVjyTTIc0SJBJBcDcA6xw3ncvdWpjKahHn3WEcnhtLcU9srUnc1z2ggxmJE5jh/ZWHZkgRbMA3kbtSIB6OtR19ga4BoAa0TbCCLiJANmniFnfwjqLoo1QTEmk4gk30ZoI1kGypht2G6la5pYH/eb/APDHGOy3YnUg4es7F/tDYznXzCrt2omWgQ8gwSQA12FxvYwJGsmSmNfWF3OABMfZMHcIZe11m+N7CWbNB2Rse7xSgz/dLTFhJk74ieoJWCw6AqGCAITkIASE5IEqAB2XnPRWOTj9K3+m/wDNSUCn5M+tHBlT81OO5LLpGh1GwhCFAuCwibu9up+o5bqwHC7vbqfqOTwyJPAjsx1n4fFEpuvV4+CVWIilJCJQsAa/LKeET3aqA8oW9WtHsH43PUrSjqUmu9YA5i4mxEHPeEk6UJ9ST/cZSawVa22zDnB4FPnD6Mgm8Om2oItbKejF2Fs02sota60GfSEnphzQ25kkwOhbtXZaYEmmy3+QZTcZZQodo20tH0NMvcS1paWloc0NJguIsAD3woSoyhC1Hj2LwrJ8SVx1J9Yi5pNdJEXMHS4df9+F7rYN7FZWwVKFVhJp02FpOJrg36MybXAgX74Vqg+kGl9PBAmSzDc54TGs6HUq8bpebJGSsyeu5wvLY4zbQZcT2dcspPeRILCN/O87lDs20OqPiQ0NLZAuTiLgJJ05t8tFojZiNZtr+wUZa6jF2bMVKT5RHUyMdPZf4JWn3n3ptem8AkBp4Exobkm0T3T0LOqBxJOIA6D0zhvgluHmzbfmeulOvConsdwcGnyaiFU2ImCCQdxDy865kgdXQrMqtzLDoQgFKtMEU/Jv1o9h576Y+CgVjk4fSj+m/wDNTj4pZ4Gjk2EIQoFwWC7N3t1P1HLeXPuYJcdcb9TpUfHvKenkSpgaNfPH4oRhzuc+G4cEQeHZ+6sRHJFE4P0LesHLdZSE8D3eKLBcVIkLt/nsTfSDyCgBzj7x71DQ2VjPUaG5i24kEgbrgdid6VpIEic41iHQY6k/EN4RYLmVtvJmN0gUgcRdOAybiMf81hB3ymbVs8PxujG8XwzBLYEwdYdF5y4lalWo0AkkAAEm+guVz20cqUqxIcQADADubIJzmdYFtPfz14+R8FY7n+xcoV3MdibEwW3E2JBNuloU2xl9R4aalUHnOJbVtAIEYCzK4ESekrKfsdIgSAQMucdTO/eZT+Tagpva5oAa15kYiS4RgJE5Wv1RxXk1IKzayXoxlJ2R0foWsMnaKkNIkOqNgQWkAyLTA4kOO9ZFXaGCm+oWhz2kgktbJc6CLkThk21jiISbdXFSpjDYhsXgk3N+bMZxY5JjHkNe2Bheby0/ygH3C+ka6ZpJeG236HoLTXjd/BW5IqPe9wacMNBwsFJpdECZcACBN/aC1Ng2skWFSpebmkHCdCAQMoPWszZtmDJw45ILSZMkEyQchHADRaGybSGTimCRugTqbze1vFdun1EnO0nwc+p0m1bo/H3NVp6vPBOBUFHaA7Iid1wewhTQfI/degmmedKLTs0OlW+TvrB7D/fTVKOJ7vgrfJjfpf8AY7fvprJ9IRybCEIULlgWAc3e3U/Uet9c+7N3t1P1HqkMiTwJv6R7ghINen4BOViIJEIQA1zQcwD03Vf+Cbvd2jwVlCwCM0myDhHYNA6PepE05jp/8SnLQM3l3ZsdJ/OqAloHMkzDsUBgIknKdywOQ/k96UCo5x9GSbSSXgEg8GiZE52OWa7Aju/cKKttrGeu4Ntx/wAx0H+U9iWTaR3aWSs02Vds2RoJdjDA45ETLjJJbzhc7vErN2YktkggmTBBEX3HJW9rrYnkyCMLS2NWkB033k9gaopXjamS3bUj1NPSinvQkJBr0/AJ0qtWquBgNxA4iTuIaCB1my5kmzqk7FiEmATMCd8Kt/EP1pn1XHQ84Ew0DWQJ3XF0+nWdIBbE6iYnC07pAkkXj1UWaM3RZOW5cPAj4pweRkSOtNCFqlJYZsoReUaGy7WXENIF9eIv7lr8mfWD2H++msXYKN8Ry046Era5M+sHsP8AfTXsUXN0rzPn9QqarWp4NhCELRAWA4Xd7dT9R631gau9up+o9UhkSeBmvnzolSHPq90+KVWIggpUiAEQhCAGu06fgUqHD3j3ohACppaJuAb6jUTB96VCx8jwnskmNq0GEYS1pEyAQIBvcDQ3N+JWJtOzBri2S4CIBjcLEADFvvv4Lck9PnvXP1doxGo5gxc+AJiYDWziNsrjhGsri1MbR5O6pWUoeX+RBLdJEk2zuSfV4ToSTuT2OmY39G4ZFV3Vnx9V1Y2+fPbIBhPAuytmRp1z5C86cO5fTat3UJfwTQhJKVQPWBS0G4nAXElRK1ydSl0/yjvMjxVqEN1RIhqamylJ+xqtaIgaW7FPsNQNqtkgYmvAnUywwOxVwrHJwmsJ0pvjrdT8Avdl0nzcX5jaQhCiWBc+Td3t1P1HroFz5zd/UqfqPT08iTwNJuOsfH4JZ4e5K/z8e5BViIkqF73TYCOgzx1896nSITAiY532gI4Ys546Qo8dTczLj8Tbv77OLam9s/t0b79UcVJTDr4oztG7zbqCYUY1xviw5iI6elSYhvCV3gewylSmjZHBEhOSLDRhcN4XKcknE8tbEvu3QWknEdBEd66TbtoDab3SPUMX32b1YiAoPkjssU3VC0AvdzXECSyGixzAxAnjY7l5v1Grsijs08E4Sv7GfypsVUU3HCIBg86TESXQM25A3nORF1gbBtAa4HCARNhrMiWnUL04LlflJyUXw5lIRBe94c1lzfVwyFyYnIbwvMo6nf5ZHVS/TdkQUawcARrHVaYMaqSfMFV9ioYGxJJNyT/NfK0xhDcwDINgtXkylJLiMoA6bz15K1Kl4k9qO6rX8OlvZFT2Z5yb227jdX6DHNGENBzMzE9UH35KdKvYo6eFLlZPEr6mpW4lgil+5vaVb5In0omPUflO+lv61CrPJg+kHsP7cVMlWm/KQgvMbKEIUC4LnTTGJxgTjqXj/UeuiXP6u/qVP1HqlPJOpgTANya0W/c56p5Tde/z51VSQsdPaUhb09p8UqEAJh6e0pMPT2lOQgBj22NzkUpHE93glSNNh0IASOJ7vBGHiexvgnIWAYPyj2Om2liyJc0F2ZgS/rIIm+5dTSpYQGgmGgAerkBAyC5blE+n2inQthDudOti94/A0gdJW4/YqxLj/EETMD0bebJJEXvExfSMyJXz/wBTkpVEr2sehSi4wXyXSIuSbdHwXH/KjlF7araTHWptaXDMOebjFrYQRfMzuXQVdhrR/wDJdoPq2EGSRl0Ediq7fyNRqn6RoqOgYnXaXOAgk4SNwtok+nU4OraXOTXUUHdozuS2mu3EJaMidxBuAcj09t7LcbTAAAkAZXPioaPJ9JsYWAAEECXQCMrTwVpe9SoxprynLXryqyuxuHp7T4p2Hp7ShKrEBrmjd517lZ5LYBVECOZUPa6nKr69H9/BWuTvrR7D/wA1NLPpGh1GulQhQLgucqTzsMT6SpEzH1rpy4Lo1zdVoOIEkTUqCQS0z6V0QRkZTwyJPBGPSR/hzP8AmIi0br59yRxqTP0caetYTr1JDQa0iXvFxE1X3iN7r6WTDs7BYvcNwNVw1kQMQ3KpItsmOdE6xMdUpSqnoGyAXuB/quBOo+1Jz8hPpOYyRj6cVTFGn2ja6AJ0JoqA2BBPAhKtMFCRv7dlkqaNen9/igByAhQ7ZWwMc6QIGbpgHITF9dO7NYBR5EZi2qq90SGjDwDyQ22hwMF9zuK3doq4WzrbjmQMhwXP/JKmXOq1iTcNYLnS5kHOBgAPtLYrOlxBMxkBkP38eK+edFV9Y1fg75zcIe/+EdXnGSBcjuFu8d6ck186/wBkQvfhTjCKjFcHC3d3YypSJ+0Rll1pMEGS474Jtlex01Uqa+mCQSMuJ0yyVLi2I/Rn+c345TIsMujOIR6E/wA7s5zOsWgHf70rdmaDIFxGp0yUpz6PPnqW3MsK1WuTvrR7D/zUlWCscnfWj+nU/NSU54KQybKEIUC4LnKjZxf1X6x/jOkzwF+rRdGuddSxYhf6yp6pINqzjmL6fBPDIk8EZoTHOcY3kG51y6OzplraZJOIRBsZB3/5RG/XNSHY871L/wCpUt0Xtkmu2Eb6uc/WVP8A2VSQyuwiCBJGpIEZa4SnHZxrrnYdJ0upDsnGp+N++d6i/hedE1dTON8ZRHrce4FCQDNnonMtDd0Fp9zRFvenvDwRAxDUlwG/TCelKdh41df8Spr/ALlZDTuQBBSLj6zQ3odi+ATwL9nx/ZSYDuTHAgixMyMstb9i0xiKLa6AexzTkR0azmrGA7ijAdxQBzfJHLD2NFBzDZ4pgzhcGkgAYA2Sc7zN5XQAdiZtPJ7KkF7A4iCCRcRlcXUb9jwkuDqosea3Dra0tm079FClQjTk3FZHlNyXJHVL+cbATYtuTpcFsDUqH0r/AOZ+f8g+DOK0Nn2ctEYnuy9aJ7gPIUuA7irMRFfZSSLkm5zEdUQO1Swn4DuKC0oAYUgCVgJvBHAiD1hOwHcVoCBWOTvrm/06n5qShwncVPsDYrN/p1PzUkk8DwybCEIUSwKu/YaRJJpsJOZLWmeuFYQgCt830vuqf4G+CPm+l91T/A3wVlCAK38BS+6p/gb4I/gKX3dP8DfBWUSgCv8AwNL7tn4W+CP4Gl92z8LfBWEIAr/wNL7tn4W+CT+Apfd0/wADfBWUIArfN9L7qn+Bvgk+bqP3VP8AA3wVpCAKvzbR+6p/gb4JPmyj9zS/A3wVtCAKnzZR+5pfgb4I+a6H3NL8DfBW0IAp/NdD7ml/1t8EfNVD7ml/1t8FcQgCn81UPuaX/W3wVNvydpDWemnR/wDzWwhAGO35O0gc56adG/E/Rq3sPJjKTnObEuAHq02xG7A0G+d1dQgAQhCAGoQhaMCRIhBgqQpEINHJEIQAISIQAqEIQAISIQAqEIQAqEIQAIQhYYIUIQg0RCEIA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2" name="Picture 6" descr="http://t1.gstatic.com/images?q=tbn:ANd9GcQcbXAU8z1HfMWLh102QxKXWDV9-GZuay37jlT6GJ3K--ACMCEtf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3124200" cy="49530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33CC33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Agricultural </a:t>
            </a:r>
            <a:r>
              <a:rPr lang="en-US" b="1" dirty="0" smtClean="0"/>
              <a:t>Revolution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/>
              <a:t>Mesoamerica = Corn</a:t>
            </a:r>
          </a:p>
          <a:p>
            <a:r>
              <a:rPr lang="en-US" sz="3600" b="1" dirty="0" smtClean="0"/>
              <a:t>Caribbean = Manioc</a:t>
            </a:r>
          </a:p>
          <a:p>
            <a:r>
              <a:rPr lang="en-US" sz="3600" b="1" dirty="0" smtClean="0"/>
              <a:t>Andes = Potato</a:t>
            </a:r>
          </a:p>
          <a:p>
            <a:r>
              <a:rPr lang="en-US" sz="3600" b="1" dirty="0" smtClean="0"/>
              <a:t>Squash, beans, peppers, sunflowers</a:t>
            </a:r>
          </a:p>
        </p:txBody>
      </p:sp>
      <p:pic>
        <p:nvPicPr>
          <p:cNvPr id="22534" name="Picture 6" descr="http://upload.wikimedia.org/wikipedia/commons/0/06/Praia_market_beans_manioc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9532" y="3124200"/>
            <a:ext cx="3659962" cy="3276600"/>
          </a:xfrm>
          <a:prstGeom prst="rect">
            <a:avLst/>
          </a:prstGeom>
          <a:noFill/>
          <a:ln w="76200">
            <a:solidFill>
              <a:srgbClr val="33CC3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943600" y="6488668"/>
            <a:ext cx="2325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Manioc sold at market</a:t>
            </a:r>
            <a:endParaRPr lang="en-US" b="1" dirty="0"/>
          </a:p>
        </p:txBody>
      </p:sp>
      <p:pic>
        <p:nvPicPr>
          <p:cNvPr id="22530" name="Picture 2" descr="http://t2.gstatic.com/images?q=tbn:ANd9GcQFg2fcbQ1kg1zjPrbkvMF8UPSvNrdE4wxRnxmNBiafnsr0Vc6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299882"/>
            <a:ext cx="3276600" cy="2133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00CC"/>
          </a:solidFill>
        </p:spPr>
        <p:txBody>
          <a:bodyPr/>
          <a:lstStyle/>
          <a:p>
            <a:r>
              <a:rPr lang="en-US" b="1" dirty="0" smtClean="0"/>
              <a:t>Social Class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800600" cy="45259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Conspicuous consumption among the wealthy</a:t>
            </a:r>
          </a:p>
          <a:p>
            <a:r>
              <a:rPr lang="en-US" b="1" dirty="0" smtClean="0"/>
              <a:t>Cotton clothing, jewelry, permanent housing, pottery</a:t>
            </a:r>
          </a:p>
          <a:p>
            <a:r>
              <a:rPr lang="en-US" b="1" dirty="0" smtClean="0"/>
              <a:t>Role of men in society changes</a:t>
            </a:r>
          </a:p>
          <a:p>
            <a:r>
              <a:rPr lang="en-US" b="1" dirty="0" smtClean="0"/>
              <a:t>Priests &amp; Military warriors as castes</a:t>
            </a:r>
            <a:endParaRPr lang="en-US" b="1" dirty="0"/>
          </a:p>
        </p:txBody>
      </p:sp>
      <p:pic>
        <p:nvPicPr>
          <p:cNvPr id="4" name="Picture 2" descr="http://hungeree.com/wp-content/uploads/2011/12/olmec_figure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95400"/>
            <a:ext cx="2941946" cy="31242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sp>
        <p:nvSpPr>
          <p:cNvPr id="20482" name="AutoShape 2" descr="data:image/jpeg;base64,/9j/4AAQSkZJRgABAQAAAQABAAD/2wCEAAkGBhQSEBUTEhQWFBUUFhcaGBgVFxcYGxcbFxYcHhwbFxcXHCYfFxojGhwYHy8gIycpLCwsFR4xNTAqNSYrLCkBCQoKDgwOGg8PGiwkHyQsLDQsLCwsLCwsLC0sLCwsLCwsLCwsLCwpLCwsLCwsLCwsLCwsLCwsLCwsLCwsLCwsKf/AABEIAOYA2wMBIgACEQEDEQH/xAAcAAACAwEBAQEAAAAAAAAAAAAABgQFBwMCAQj/xAA8EAABAgQEAwUGBQQBBQEAAAABAAIDBBEhBRIxQQZRYQcicYGRE6GxwdHwMkJS4fEjYnKCFDRDU5Kisv/EABkBAAIDAQAAAAAAAAAAAAAAAAADAQIEBf/EACkRAAICAgIBAwMFAQEAAAAAAAABAhEDIRIxBCJBURMycTNhgZHxIxT/2gAMAwEAAhEDEQA/ANxQhCABCEIAEIQgAQhCABCFVcQcSwZOEYkZ1P0tF3OPJrd1DdEpN6RaL6sWxftWm4jj7HLBZoKAON+biLnwAVazjaeBDhNP10s6pH9pFPRL+qjT/wCWdG9oWecI9pT4sVsCbaA5xAbEAyip0Dm9Tao9FoaYnZnlFxdMEIQpKghCCUACFTz/ABZLQjR0UE8md4//ADoq9/aHLDQRD/qB8SqOcV2xixTl0hoQlSH2iwCR3IgHOjfk5MGHYrDjtzQnZgNdiPEHRCyRk6TCWKcVbRLQhCuLBCEIAEIQgAQhCABCEIAEIQgAQhJPaBxX7JpgQj33DvEH8I5eKpOagrZfHBzlxRG427RBBDocubj8UTl0bzPVZBNYi+PEzvJcRepNd9z1NF8xCb9q/KD3QbnmfovsGCKU+/Pnf4LLyb3L/DqQxKOo/wCnSERS9uXRe5PvxKflF/RR4wBIa0XBFRsVPkZYDMf0t+G3xU6QzstIMoHvaBWzSTzsKC/j8FtnD84YsrBiO/E6G0k8zS59Vm0lhUOXlGvce/E7zibZW1sBX/28+i0PCYjJeRhGI4MayEypdYDuj57JuPtr8GHyGpJNfLLZcpiZbDaXPcGtG5NAkPFe0p7qiWh0b+t+viG6Dz/ZKE5j8SNmER5e5ovWu+lNhToFE86XWyuPxZS70PWM9pLG1bAbmI/M6w8m6nzolKbxyPMXiRHm/wCCuVlOrW0VXISxDdlbyErW50ruseTyHLR0cfjQgrI0rJEnQeStIEhU3oPC/qSp8KVGYACnkpL5cNNa0saa38Pqk03sa5rorxhoANuWuymYRHMGI1zTQVAcOYrevPmuESIHOo2oG6lYJKe0mGNA7o7zj4Hfx081bH96opkrg+Q/IQhdg4IIQhAAhCEACEIQAIQhAAhC5TMw2Gxz3GjWipQBWcT8QNlIJcbvNmjrz8FhGP4q57jer4mp5A/M/VX3GPExmIjohs1tmj4JNl6vcXH8X2PRYZS+pK/ZHVxY/pxr3Z6gQKNXUxMo6nT1XiYB0Gpp6VUqDLACpQ37j+tH3DZal91e4Ph4fMQ2O/CcpibWzEmviBTzXGUlc1AwbEnyU+axL/hS0eKKGI7LDhkjQltT6ChVE7dhLUaOnGeONe8wYXeP5uTelP1fBR4k3GmHZ473RD+Uflb4DQeSosDhEtG7iKk61JrW/wB6K7ZM1sDpyGypkk16UTjxrtnqM0mx01tt6eCiRGEPaGNzag10IJB10+zyUyC3Nuan0pspMOVDh3hQDfkkRlxY+StH2C2m1unwKuZOCAAT5BVQcABlFC0i6uBNAt1H38VCXuEmSG4h3idqaL7NYgPMpexLGIcI0rVzthqVylJx77hvh4ePPSyZHk1sTJRXQxSchEjvDYbbCmZ2za8/oLp5wvCmQGZW3Ju5x1cfkOiXsD4lZCa2G+HkH623BJ3cNb+abGPBAINQbgjdb8EYVa7OZ5M8jdS6PSEIWkyAhCEACEIQAIQhAAhCEACRO0rH8jRAYbuu75D5+idJ6bEKG6I7RoqsJx/FjEiRIzzXUrN5E+MeK7Zs8THylyfSF7GJmrhDG1z47egv5r1BGUBQoLS4lxuXGqmECoG9q+CVXGNG5O3ZIlIVauOp0UlkEudXVrfj/K6YeysTwt5ldY8MwiQaC9un1KS2y5c4RBc9whMoCLvedGg7ePRU/aNHAZLQDbK51eorr4kmqZsPiCXlgRd8Tvk+I+l/OizzjGdMeM1g1bUuPIk1oPcmwXx/Imbd2S+HZmjXE6tGnhurWTi2obH0/nxSzh0y4AEilR6q3hTtDW1hskzg+VmiElResjhppavI/JS4c6AO8aDl9FQvjhwFdett1zfNU3PuS+DYzkkXcec5fyoOI457NhLjlA5b9PFQ4stG9kYoYWtA1caZujdzXnolqYlXvJfFcSB+UE0HROjhr7hLzJ/aT8HiuixHxXXdQ03DRt9fJaRgmGnmdB8AkjhWTJhv0uPr7qLScKdkh1P5tFaS3Qq9HuJK9wfFWnCWIlp9i82JOQHY3sOh1/lVco1zqg9VzLix7T+ZrgR4jRUi+ElJEyiskXFmiIXiFEzNB5gH1XtdQ4wIQhAAhCEACEIQAIQhACR2lYzkhtgtN3Xd8vn7ljuNxLMb+okny/lPfaBMl827+009LLPscdR7D0d8lzZy5ZvwdnFHjh/IQh3b2RLmr7XJ0+q4tiVoOl/vwupOGgAnci/j9Ex/uRv2GDC4Ps21JuBW/PmokaKHxQ25ANXUO1RXzNh59FCmcXqaH8R+/JW/Dcm2O9rYkVkKG27nvc0Uryqe+46fwqKLbslySQyYBg0SdiUJysaO87kNmjap/fZRcZ7IIwiF8Gj2k1IrfyrqtLwSclGMbBl4sI00Ae0ucdyb1cSrha4Yko0c+eeXK0YPE4DnAf8Ap4nkKrpL9n067/sEf5lop6mq3RChYF8ss/Kl8IyrDOyWObxorIY5NGd3qbfFO2DcESssBlhh7h+eJRx8ho3yCv1FxKZ9nCe7kD6pigo9CZZZS0zK+03Fc8XIDYfALO5k1LW61N/AK84hnfaR3Gtq0VJKjNMH+23u+qyN8ptnQhHhBIcOH4RaACAP6ZdbnlJuOenqmHD5Q+0Y3YM3PMqlkH9xzxbKB6EgelEw4Q8viNc3QWIt7lWS5UyU+NouJWDR3Q/Vcp2Xo5TmsPpp5KNPmoqokvSVg/UMWBxs0BnMCh8jRT1QcKRrRG8iD62+Sv1uxu4pnPyx4zaBCEK4sEIQgAQhCABCEIAyntIkMkzm2eK/fnVZ/i8Goa6lQ0mtNaEfwt54o4WbONb3sjm6GlfVIM/2ZzTSQwNiDmHAe51Fz8mKSnyS0dXBng8ajJ7MnMU17orfbWi7iYe4VplANNOWyfMQ7PDKwfbTMRrCD3WMu4no4aJPjuDohd+p1SSanman71TG67QRfLpnHDpOpL3iw53rU/dkywYeSmZpDuo3rYA89/NUUc5S2h1Gleuqu8Mn8/cc2ndqHa1oR6JWS5LkOhUXRaw4YeG5mgV0obj6FPnBvEDrQIzs2zHk3/xJOttD5ckmYfhpc6ragCunjyUyHDLTWveBBaRzaag/A+Spjm4OyMuOM1xNZQo2GzgiwmRB+ZoNOR3HkajyUldQ4rVAlvjqOWyxp19wTIkrtPncsvl3NfeqydJsvjVySMdiuuufDMrmmQCaAvDnEbNAzH6L3EfzXXAIwD3VBu00vS7WUH/0sMOmdaYzwomZkQtsHg25d4UoUwcGn8YdqCNb+YKXsHg0HKtLK84eeGuixKBrXmwq4gUGp5VN1aL7sVkXwOMY0bz/AIVbGZSoPJErNh9Gl2lNL7VUePNVLjyUZHeyuNU6Lfhcj2kTwHxKY0t8KN78Q/2t95KZFpw/YjJ5H6jBCEJwgEIQgAQhCABCEIAEIVLxbjQlpV760cQQ35nyHyUN1slK3SMo7R+ITMTJaK5GWAP35pPDdTvSg89fvous5MFzi52puV4HeLR6+qwt8m2deEeKSLTCJIOFXDMafKyvYOFMrmDaEA38v2UbCD3Rz1KY5cBoverXLM27HkvDIdG5R0qTbUXXmblwLDU0p71OkINRSvuUGeePbMbpZ5rXk0/Mq1Cr2MvAUWsu9ta5Yr6dA6ht0rmTMlXgKICyKBo14Ho1MGIYnDgMzxXBo6/IbrpY36EzlZl/0aJSyvtUng6KIbXNJbQFoc2oPIiutSpfFfag10IwpPMHOqDEIy5R/YP1HmaUSBLyRrcAknlU+Fdamt0vLNVRo8fBK+TKacmQygOrvhzqu8hFAiWuMxI29ArHGuGyWkNFHC4OtTtf3Khw2tGnc1B6UNx42SFVaNm72aTIy5oC3SgrzFa+VtVLk4P9IhhoW909b6+GiqMExerfZkUdS99um+iuIM2KWFLU2vyVG60RRacPS1IxdUmxzDYH5fso0+cj3mpLakW3uqZ3ExhOORwaXi9Rr93Ur/nB8I3OnyQ2uKSIUXy5MeeEm1guf+p3qGinxqr1VvDkuWSkFpFDkBPi6595VkuhBVFI5eR3JsEIQrFAQhCABCEIAEIWe8Zdpogkw5YguBIL6Aio2ZzHM+ipKaj2MhjlN0hzxPHIEuB7aI1ldATc+DRcrKu0LjBk3RsAuLWg6tIqdSQOWiV3TL40XNFcXviHvONzrtyHRWc1ggDIhBNQCK029fcs0svLXsboYFj2+xBl5t74tCbDbz+qYZSEKjcgH4U+JKXMGbcnqmCXd/UaNAfkdlXJ8Idi+WMci7LDYNTuR1OivoAD2JXw6AREJJNM2nkmbDhlbl/Vz5arI0rND6GGRflaCdPNLuLxXe3caWDC0dDrX5K+gEez71gORpVLWJvyQLm9dd6Nrc9Vdv2ExW7GXgvEmSsjEjRTTNFd55GtHxqs84l40iTUUucTk0a3aldaKqmOIHx4bYQqITK/7uLiST0v8F4l4Qc+w2NBvT6n5LbJpR4maGNuTmdcOg53X/knQffJMeHMuHdaD5n1+CpJXuUA2tbY01VtKzFKXsCT9Flbtm6qiMUZrcpJ1vz28elFmePQnS808ioZEIc08nUGb9/FaGdBe1vglLitgiQ3EatOYW60p6FWxO5iJJqJAkMXdXQAjQ11rtfYpnksRfasOJSxNBX05pCk4DqgVtUfYTNIzURlGgl1LC9/56JmSJEGM5kJeKHZTctzDmac63rdXnCnC0SKA6J3IbXaVq5+Xb+1uyicMcBxojhGi/0Wkmxze0IOthTKD1WlSUo2FDbDb+FgAHO3PmVOLC7uQjP5CrjE7IQhbDnghCEACEIQAIQucxMNhsL3kNa0EknYBACd2i8TOgsECGaOiCrjuG8h1N/LxWNzD8zy7Zth9+Ku+L8eMeM+Ju91GdGiw93vS/OQS2FXmFzZS5y5f0drFj+nCv7JmCuq4HmQU34haUiHcw3n3H51SbgUTvNFhcfv99U5YvSLLva38WUgU5ZTX3/FWWmVlujLMGNj7vX9k2SMHQ/m+CTMNNH5a7hO2HRBlzE3O/hT6qM5fCW8lL3cNSDU9alXjRXQXH1+/VUsnMjJUDvmtD97KTGmXMHeFCdb/MrKNZIxecc0NDTqaU5/skzibFXPpBBIc/8AEeTd/XRWmNYxkZmcRYWrsDyHNKWEH2r3xX3qfcNB981oxxr1MTJ36SfBlO61ooLeFvHmVPZCDe90+Fz6/VeoEMH1r9PL6qSBmoOdLffT4obsalRHY23V3urf4KbKi4oLWN+mgquEvDqRTS58gu0szMXDQNt4qIqyW6LGJM1aRpzurLhaSY+dgsc0PbR9QRUEezdrXqQqJ7TUeF/VNfZ7Dzzeb/xw3+8tF/emYY+pCPIdQY5t4Pkwc3/Gg1/wCsYUjDbTKxjaaUaBT0C7oXQOPbBCiT2KwoIrFiNZ/kQCfAalLM52isq4QIYiU3c8NHk0VJUOSXZaMJS6Q4r4Sstm+N5mJpFDOkJoFPFzqknwVY2fe4998R9d3OJ9K6JLzRQ9eLJ9mygr6scEMs0c5nLK4i/iFYYNxRMwTQvMRv6YhrboTceqFniwfiyXTNTQomF4iI0MPFq6itafYUtPTszNVpgkXtOxwNhNl2nvPNXgbNGgPKpv5J2mI4Yxz3GjWgknkAsF4oxh0eLEi7vdRoOw0A8h8Fm8idR4r3NfiY+U+T6RT5faxDyb9fquOJxszgwWA18lIgAQ2Hm4fyq+HDzd79RWSK3+Dpyeibh9G1Pp4lXcKZ/CKgEChOhNf2VOxtacuXzXqViHKb6nzoAEPeyEhWxaWdAjm1Ae83qD+6sJKfLiNW7g03VpjuHiMwUPebWhPw8FS4fhcZ0QQoUNz3Ws0VPuWlJTiZm/pyY1y0+G3r1XWJPxZh2SCx8RwBJyitBTU8h1KZeFOx57wIk+4sG0Jhv/ALO28AtAm8AhwZKLBlobYdWGzdXGm51cablEfGS2xc/L9kfnPFZR73ZXuADTtep8VYSUFrIYDQLZba1O9fGmnReY8KjiDqDRV4OWIepB5be/dLtvQ9JLYwwmkgu+9f5XR8WjjtlbSvjZRpOYrDO9A0UO9b6rlDjF9RQXp5AV32p80tRY7ki8guzNNN6AeA6eS9SXda6jaV8ba/v6rlIQyGBx1FKeJ3++a7mKMwFNKX6qU6tENHxztCTe5Pl9+9O3ZRLAsjxv1PDQfAZj8W+izifniSQ3ao6Jhke0BsnIw5aWAdHdVz3U7rC9xIHU5co6J+GrtmbybceKNUxjH4EqzPHiBg2GpPg0XKzDijtNjR6slawYZ/N/3HDx/J5X6pOxKdixouaK8vedSb06Dl5KxlMOtopnm+BePx0tyIkvLOeavcTfck1trU6q1hywHQfsuUd+UACyky3eaTt96rO5ORpUaPgh1NhQe9doEEipJpTRe5B4Lua64tBygEX++agL9iTIS+fW911xSUytBGtwfBccJmP3VzNzTCzLS49/VXgk+yk3JPR24QmnAsyu7re68a1G3hQ7p9WUYY58KNRtMp18On3snyQ4lhuhguIBuDtoSPktOOXszHnhbtFZ2lYp7OUEMG8V1P8AVtz8ljU66r2t5XTx2kYj7ScLAathNDeldTT1p5JErWO4f4+4VWTLLlkf7HQ8eHHEv3PWIvpDOl6ALjAaAR0DaDxuuOJRalrfPzopEtDtfcqsdIa9slMo035LzAHeOUff3VdZ5lGNvdGGSoANTsjRGzxr5U87/sVu/C+CNlpaGzK0PyDOQBUuNzU73t5LHeGZARJ2BBrUOiAnqGVcfcFvK2YVqzneXLaiC+EL6haDEfnjieRdCmorHahxS1iDaEO6ivv/AHWv9rmB/gmGjXuu8RofT/8AKyyPCzAg7rDNcZHVxS5wTPUlO0HO406Vr7virGSIzWsKXP1p93S3DeWGhsRao5c1bykwchry/hVmmlodBp9jH7QZBXXfrSu3h8FVxsRu6tQNvVcYmLgi11UTc/X8VgojBstKaSOs5OEjK2mZx9KfT5hTsOkgwd0VPP71KrcOhOd3iKF3uG331JTTh8DIKkXV5OtIVHeyNg0lV1X69VbRImUcguEJmUl1dV1myKFJey5ExQjMOVFLkog9nlGqpJmKS4NBqfh4KxLDlGXfXbRSQWWHijrWy61+Sk4vMB1OSqZOaykk2op0p3mlxN+XRT3or07LOUl2uaBZp3UqWbmzE/lqPRU5n22/K7e+q8y8YG5J52OvJSkiHZMn5jLcG433V5geF+0l2PO+bf8AvI5pQno1W63Wp8JyIbJQQRcszf8AuS75p+KKezPmk4xRlfF3/XR75v6hv8vLTyShOOyxnEalrfgQmziuFlnY4rX+o73lKuMtoWv5VB+XzWRfqP8Ak3r9NP8ABxhQ6kuN1LhRe9YaLhAiVaa/yuTZg1PWyug9iwnprNlb1VhLENa6vxVLFhkjw+S9unKQz79VHH4Bjl2UQvaYjmFxDhPdXq6jfmVtCyzsOkDkjxjvkhjyBc74tWproQVI4+aXKYIQhXEkHGsJbMwXQn6O0PI7FYDjuCvlozoTxQtNuvh0X6MVLxLwnBnWZYlWuH4Xt1H1HRKyY+SH4cvB76PznNy2YW1GigtmqVY61CPum612b7Got/Zx2OH9zXNPuqiT7FMzh/yYrcoNwxtTTo52nokxhJaaNcs0GrTMkfMk/h5bV6ffmuMSVc94BsDS2+v0qmziaXloEV8CSaRCaaFznFxcRyJuG123VDJw6xA46Vr6ftVS5V0TGNq2MeFy4a0700U5oN6+7ZR4JFLX2qpEaYpQUtTwWd7Ho5TUWhHyUadnaw9V8jvGpO9lUTca/RQolidhkPMcxVg+LUWCqcKienL6q1h0Fa2UtfJX8Edzy7VWMCPQAc1AaCTpbmu3tQCQ7XorIhk+NDEWIGA0tr4LmYDgSKqDAdR1ivU1PjSpVvwR12dZGSdGmGQhcvcG+v0ufJb1BghrWtGjQAPACizHsiwr2jok04WYfZsrzIq4+QoP9itSWrHGkc/yJ8pUZP2m4T7OZEUDuxRW36hY/I+aSJqBnYW89Oh2963jijARNy7of5hdh5OHPodFiU3KOhvcx4LXNJBB2IWHPDjLkjoeLkU4cX7CzIxKEtdyNjsQvuUXO9qrti8oWn2jdPzDl1HzUR0Sxc3c1Ure0M60yxa+1Dyt97LhGcDav7qIzENqHzTZ2acNunJsOc0ugQXBzyRYmndYb3qfdVNjBtip5FFGxcBYN/xpCEz8zh7R3+T7+4UHkmFeWNoF6WxaOS3bsEIQggEIQgAVHxpinsJKK8GhLcrfF37VV4kXtbikSjRsX38h+6rJ0mXxq5JGKxnak9V2kGVhkeHlr+65RG2PmvEhM6DnUeqxxVo6knTLrCYmrTzsPLZTIp2dp81SscQ+oFKkG/QKxiTRcCHcttvJS4FVI4TIrptzUSLBHj8F6odNl7guFCCljHs+SJymh3UqM+ygti1NhQBTWR27m6CTtLx+7lrrzXyI79SiOj5SuUzN1PirU2RaR0/5NCRyV3wdwg+fjAkObBYe+/n/AGt/uPuCOEeBI084OIMOXBu879GV/Edq6D3LbsLwyHLwmwoLQ1jRQD5k7k81phCjFlzeyDCcIhS0IQoLAxgqaCpudSSbkqYhCcYwSpxnwSJv+pDIbFApfR4GgJGh6prQqyipKmXhNwdxMDxLh2YguLYkJ46hpIPg4VBVZLcDR5h39CFEB3tRnmXUA9V+j0JEfHSeman5ja6Ml4Y7DGtIfPRM5/8AHCqB/s/U+Ap4rUMOwyFLwxDgw2w2DRrBQeJ5nqVKQtCSRklNy7BCEKSoIQhAAhCEACVe0fDvayRIFSw18iKfGial4jQQ9pa4VDgQR0Khq1RMXTs/MkRiq5g+zeHDQ38KJ84z4UiSsYkirHXBGn8pSmZYPFCPTY81iXolTOranG0SYcfM1rjUFdYsanXql+K57Tf3b9QFIhztR81dx1oqnvZZCar4hfXRQq8zVuR5ozON6Kqh8lnL4O5JvlUaI5w+i6wMOjxHAQmOc40oAE+cO9jUxFo+beILP0Nu8/JvxTIwvoXPJx7M/koMWNEEOGxz3uIoG3K2LgXssEKkaeDXxPyw9Ws/y2cemg6p2wPhuXk2ZIEMM5nVzv8AJxuVZpyjRjnmctI8w4YaAAAANABQDwC+kL6hXEnxraCgX1CEACEIQAIQhAAhCEACEIQAIQhAAhCEACEIQBwnJFkVhZEaHtOx+7LNeJ+y7KfaS72taT+F9d+oB+CEKsoqXYyGSUHoqXdlUYgH2kE76vt0/CpEr2MxHWdEhAdA4n4BCFRYojH5Ey7kOxqA01ixXP6NaGD5plgcByLG5RLsPV1XE+ZKEK6hFewt5JvtlpIYTBgCkKGyGP7Wge9S0IVhYIQhAAhCEACEIQB/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data:image/jpeg;base64,/9j/4AAQSkZJRgABAQAAAQABAAD/2wCEAAkGBhQSEBUTEhQWFBUUFhcaGBgVFxcYGxcbFxYcHhwbFxcXHCYfFxojGhwYHy8gIycpLCwsFR4xNTAqNSYrLCkBCQoKDgwOGg8PGiwkHyQsLDQsLCwsLCwsLC0sLCwsLCwsLCwsLCwpLCwsLCwsLCwsLCwsLCwsLCwsLCwsLCwsKf/AABEIAOYA2wMBIgACEQEDEQH/xAAcAAACAwEBAQEAAAAAAAAAAAAABgQFBwMCAQj/xAA8EAABAgQEAwUGBQQBBQEAAAABAAIDBBEhBRIxQQZRYQcicYGRE6GxwdHwMkJS4fEjYnKCFDRDU5Kisv/EABkBAAIDAQAAAAAAAAAAAAAAAAADAQIEBf/EACkRAAICAgIBAwMFAQEAAAAAAAABAhEDIRIxBCJBURMycTNhgZHxIxT/2gAMAwEAAhEDEQA/ANxQhCABCEIAEIQgAQhCABCFVcQcSwZOEYkZ1P0tF3OPJrd1DdEpN6RaL6sWxftWm4jj7HLBZoKAON+biLnwAVazjaeBDhNP10s6pH9pFPRL+qjT/wCWdG9oWecI9pT4sVsCbaA5xAbEAyip0Dm9Tao9FoaYnZnlFxdMEIQpKghCCUACFTz/ABZLQjR0UE8md4//ADoq9/aHLDQRD/qB8SqOcV2xixTl0hoQlSH2iwCR3IgHOjfk5MGHYrDjtzQnZgNdiPEHRCyRk6TCWKcVbRLQhCuLBCEIAEIQgAQhCABCEIAEIQgAQhJPaBxX7JpgQj33DvEH8I5eKpOagrZfHBzlxRG427RBBDocubj8UTl0bzPVZBNYi+PEzvJcRepNd9z1NF8xCb9q/KD3QbnmfovsGCKU+/Pnf4LLyb3L/DqQxKOo/wCnSERS9uXRe5PvxKflF/RR4wBIa0XBFRsVPkZYDMf0t+G3xU6QzstIMoHvaBWzSTzsKC/j8FtnD84YsrBiO/E6G0k8zS59Vm0lhUOXlGvce/E7zibZW1sBX/28+i0PCYjJeRhGI4MayEypdYDuj57JuPtr8GHyGpJNfLLZcpiZbDaXPcGtG5NAkPFe0p7qiWh0b+t+viG6Dz/ZKE5j8SNmER5e5ovWu+lNhToFE86XWyuPxZS70PWM9pLG1bAbmI/M6w8m6nzolKbxyPMXiRHm/wCCuVlOrW0VXISxDdlbyErW50ruseTyHLR0cfjQgrI0rJEnQeStIEhU3oPC/qSp8KVGYACnkpL5cNNa0saa38Pqk03sa5rorxhoANuWuymYRHMGI1zTQVAcOYrevPmuESIHOo2oG6lYJKe0mGNA7o7zj4Hfx081bH96opkrg+Q/IQhdg4IIQhAAhCEACEIQAIQhAAhC5TMw2Gxz3GjWipQBWcT8QNlIJcbvNmjrz8FhGP4q57jer4mp5A/M/VX3GPExmIjohs1tmj4JNl6vcXH8X2PRYZS+pK/ZHVxY/pxr3Z6gQKNXUxMo6nT1XiYB0Gpp6VUqDLACpQ37j+tH3DZal91e4Ph4fMQ2O/CcpibWzEmviBTzXGUlc1AwbEnyU+axL/hS0eKKGI7LDhkjQltT6ChVE7dhLUaOnGeONe8wYXeP5uTelP1fBR4k3GmHZ473RD+Uflb4DQeSosDhEtG7iKk61JrW/wB6K7ZM1sDpyGypkk16UTjxrtnqM0mx01tt6eCiRGEPaGNzag10IJB10+zyUyC3Nuan0pspMOVDh3hQDfkkRlxY+StH2C2m1unwKuZOCAAT5BVQcABlFC0i6uBNAt1H38VCXuEmSG4h3idqaL7NYgPMpexLGIcI0rVzthqVylJx77hvh4ePPSyZHk1sTJRXQxSchEjvDYbbCmZ2za8/oLp5wvCmQGZW3Ju5x1cfkOiXsD4lZCa2G+HkH623BJ3cNb+abGPBAINQbgjdb8EYVa7OZ5M8jdS6PSEIWkyAhCEACEIQAIQhAAhCEACRO0rH8jRAYbuu75D5+idJ6bEKG6I7RoqsJx/FjEiRIzzXUrN5E+MeK7Zs8THylyfSF7GJmrhDG1z47egv5r1BGUBQoLS4lxuXGqmECoG9q+CVXGNG5O3ZIlIVauOp0UlkEudXVrfj/K6YeysTwt5ldY8MwiQaC9un1KS2y5c4RBc9whMoCLvedGg7ePRU/aNHAZLQDbK51eorr4kmqZsPiCXlgRd8Tvk+I+l/OizzjGdMeM1g1bUuPIk1oPcmwXx/Imbd2S+HZmjXE6tGnhurWTi2obH0/nxSzh0y4AEilR6q3hTtDW1hskzg+VmiElResjhppavI/JS4c6AO8aDl9FQvjhwFdett1zfNU3PuS+DYzkkXcec5fyoOI457NhLjlA5b9PFQ4stG9kYoYWtA1caZujdzXnolqYlXvJfFcSB+UE0HROjhr7hLzJ/aT8HiuixHxXXdQ03DRt9fJaRgmGnmdB8AkjhWTJhv0uPr7qLScKdkh1P5tFaS3Qq9HuJK9wfFWnCWIlp9i82JOQHY3sOh1/lVco1zqg9VzLix7T+ZrgR4jRUi+ElJEyiskXFmiIXiFEzNB5gH1XtdQ4wIQhAAhCEACEIQAIQhACR2lYzkhtgtN3Xd8vn7ljuNxLMb+okny/lPfaBMl827+009LLPscdR7D0d8lzZy5ZvwdnFHjh/IQh3b2RLmr7XJ0+q4tiVoOl/vwupOGgAnci/j9Ex/uRv2GDC4Ps21JuBW/PmokaKHxQ25ANXUO1RXzNh59FCmcXqaH8R+/JW/Dcm2O9rYkVkKG27nvc0Uryqe+46fwqKLbslySQyYBg0SdiUJysaO87kNmjap/fZRcZ7IIwiF8Gj2k1IrfyrqtLwSclGMbBl4sI00Ae0ucdyb1cSrha4Yko0c+eeXK0YPE4DnAf8Ap4nkKrpL9n067/sEf5lop6mq3RChYF8ss/Kl8IyrDOyWObxorIY5NGd3qbfFO2DcESssBlhh7h+eJRx8ho3yCv1FxKZ9nCe7kD6pigo9CZZZS0zK+03Fc8XIDYfALO5k1LW61N/AK84hnfaR3Gtq0VJKjNMH+23u+qyN8ptnQhHhBIcOH4RaACAP6ZdbnlJuOenqmHD5Q+0Y3YM3PMqlkH9xzxbKB6EgelEw4Q8viNc3QWIt7lWS5UyU+NouJWDR3Q/Vcp2Xo5TmsPpp5KNPmoqokvSVg/UMWBxs0BnMCh8jRT1QcKRrRG8iD62+Sv1uxu4pnPyx4zaBCEK4sEIQgAQhCABCEIAyntIkMkzm2eK/fnVZ/i8Goa6lQ0mtNaEfwt54o4WbONb3sjm6GlfVIM/2ZzTSQwNiDmHAe51Fz8mKSnyS0dXBng8ajJ7MnMU17orfbWi7iYe4VplANNOWyfMQ7PDKwfbTMRrCD3WMu4no4aJPjuDohd+p1SSanman71TG67QRfLpnHDpOpL3iw53rU/dkywYeSmZpDuo3rYA89/NUUc5S2h1Gleuqu8Mn8/cc2ndqHa1oR6JWS5LkOhUXRaw4YeG5mgV0obj6FPnBvEDrQIzs2zHk3/xJOttD5ckmYfhpc6ragCunjyUyHDLTWveBBaRzaag/A+Spjm4OyMuOM1xNZQo2GzgiwmRB+ZoNOR3HkajyUldQ4rVAlvjqOWyxp19wTIkrtPncsvl3NfeqydJsvjVySMdiuuufDMrmmQCaAvDnEbNAzH6L3EfzXXAIwD3VBu00vS7WUH/0sMOmdaYzwomZkQtsHg25d4UoUwcGn8YdqCNb+YKXsHg0HKtLK84eeGuixKBrXmwq4gUGp5VN1aL7sVkXwOMY0bz/AIVbGZSoPJErNh9Gl2lNL7VUePNVLjyUZHeyuNU6Lfhcj2kTwHxKY0t8KN78Q/2t95KZFpw/YjJ5H6jBCEJwgEIQgAQhCABCEIAEIVLxbjQlpV760cQQ35nyHyUN1slK3SMo7R+ITMTJaK5GWAP35pPDdTvSg89fvous5MFzi52puV4HeLR6+qwt8m2deEeKSLTCJIOFXDMafKyvYOFMrmDaEA38v2UbCD3Rz1KY5cBoverXLM27HkvDIdG5R0qTbUXXmblwLDU0p71OkINRSvuUGeePbMbpZ5rXk0/Mq1Cr2MvAUWsu9ta5Yr6dA6ht0rmTMlXgKICyKBo14Ho1MGIYnDgMzxXBo6/IbrpY36EzlZl/0aJSyvtUng6KIbXNJbQFoc2oPIiutSpfFfag10IwpPMHOqDEIy5R/YP1HmaUSBLyRrcAknlU+Fdamt0vLNVRo8fBK+TKacmQygOrvhzqu8hFAiWuMxI29ArHGuGyWkNFHC4OtTtf3Khw2tGnc1B6UNx42SFVaNm72aTIy5oC3SgrzFa+VtVLk4P9IhhoW909b6+GiqMExerfZkUdS99um+iuIM2KWFLU2vyVG60RRacPS1IxdUmxzDYH5fso0+cj3mpLakW3uqZ3ExhOORwaXi9Rr93Ur/nB8I3OnyQ2uKSIUXy5MeeEm1guf+p3qGinxqr1VvDkuWSkFpFDkBPi6595VkuhBVFI5eR3JsEIQrFAQhCABCEIAEIWe8Zdpogkw5YguBIL6Aio2ZzHM+ipKaj2MhjlN0hzxPHIEuB7aI1ldATc+DRcrKu0LjBk3RsAuLWg6tIqdSQOWiV3TL40XNFcXviHvONzrtyHRWc1ggDIhBNQCK029fcs0svLXsboYFj2+xBl5t74tCbDbz+qYZSEKjcgH4U+JKXMGbcnqmCXd/UaNAfkdlXJ8Idi+WMci7LDYNTuR1OivoAD2JXw6AREJJNM2nkmbDhlbl/Vz5arI0rND6GGRflaCdPNLuLxXe3caWDC0dDrX5K+gEez71gORpVLWJvyQLm9dd6Nrc9Vdv2ExW7GXgvEmSsjEjRTTNFd55GtHxqs84l40iTUUucTk0a3aldaKqmOIHx4bYQqITK/7uLiST0v8F4l4Qc+w2NBvT6n5LbJpR4maGNuTmdcOg53X/knQffJMeHMuHdaD5n1+CpJXuUA2tbY01VtKzFKXsCT9Flbtm6qiMUZrcpJ1vz28elFmePQnS808ioZEIc08nUGb9/FaGdBe1vglLitgiQ3EatOYW60p6FWxO5iJJqJAkMXdXQAjQ11rtfYpnksRfasOJSxNBX05pCk4DqgVtUfYTNIzURlGgl1LC9/56JmSJEGM5kJeKHZTctzDmac63rdXnCnC0SKA6J3IbXaVq5+Xb+1uyicMcBxojhGi/0Wkmxze0IOthTKD1WlSUo2FDbDb+FgAHO3PmVOLC7uQjP5CrjE7IQhbDnghCEACEIQAIQucxMNhsL3kNa0EknYBACd2i8TOgsECGaOiCrjuG8h1N/LxWNzD8zy7Zth9+Ku+L8eMeM+Ju91GdGiw93vS/OQS2FXmFzZS5y5f0drFj+nCv7JmCuq4HmQU34haUiHcw3n3H51SbgUTvNFhcfv99U5YvSLLva38WUgU5ZTX3/FWWmVlujLMGNj7vX9k2SMHQ/m+CTMNNH5a7hO2HRBlzE3O/hT6qM5fCW8lL3cNSDU9alXjRXQXH1+/VUsnMjJUDvmtD97KTGmXMHeFCdb/MrKNZIxecc0NDTqaU5/skzibFXPpBBIc/8AEeTd/XRWmNYxkZmcRYWrsDyHNKWEH2r3xX3qfcNB981oxxr1MTJ36SfBlO61ooLeFvHmVPZCDe90+Fz6/VeoEMH1r9PL6qSBmoOdLffT4obsalRHY23V3urf4KbKi4oLWN+mgquEvDqRTS58gu0szMXDQNt4qIqyW6LGJM1aRpzurLhaSY+dgsc0PbR9QRUEezdrXqQqJ7TUeF/VNfZ7Dzzeb/xw3+8tF/emYY+pCPIdQY5t4Pkwc3/Gg1/wCsYUjDbTKxjaaUaBT0C7oXQOPbBCiT2KwoIrFiNZ/kQCfAalLM52isq4QIYiU3c8NHk0VJUOSXZaMJS6Q4r4Sstm+N5mJpFDOkJoFPFzqknwVY2fe4998R9d3OJ9K6JLzRQ9eLJ9mygr6scEMs0c5nLK4i/iFYYNxRMwTQvMRv6YhrboTceqFniwfiyXTNTQomF4iI0MPFq6itafYUtPTszNVpgkXtOxwNhNl2nvPNXgbNGgPKpv5J2mI4Yxz3GjWgknkAsF4oxh0eLEi7vdRoOw0A8h8Fm8idR4r3NfiY+U+T6RT5faxDyb9fquOJxszgwWA18lIgAQ2Hm4fyq+HDzd79RWSK3+Dpyeibh9G1Pp4lXcKZ/CKgEChOhNf2VOxtacuXzXqViHKb6nzoAEPeyEhWxaWdAjm1Ae83qD+6sJKfLiNW7g03VpjuHiMwUPebWhPw8FS4fhcZ0QQoUNz3Ws0VPuWlJTiZm/pyY1y0+G3r1XWJPxZh2SCx8RwBJyitBTU8h1KZeFOx57wIk+4sG0Jhv/ALO28AtAm8AhwZKLBlobYdWGzdXGm51cablEfGS2xc/L9kfnPFZR73ZXuADTtep8VYSUFrIYDQLZba1O9fGmnReY8KjiDqDRV4OWIepB5be/dLtvQ9JLYwwmkgu+9f5XR8WjjtlbSvjZRpOYrDO9A0UO9b6rlDjF9RQXp5AV32p80tRY7ki8guzNNN6AeA6eS9SXda6jaV8ba/v6rlIQyGBx1FKeJ3++a7mKMwFNKX6qU6tENHxztCTe5Pl9+9O3ZRLAsjxv1PDQfAZj8W+izifniSQ3ao6Jhke0BsnIw5aWAdHdVz3U7rC9xIHU5co6J+GrtmbybceKNUxjH4EqzPHiBg2GpPg0XKzDijtNjR6slawYZ/N/3HDx/J5X6pOxKdixouaK8vedSb06Dl5KxlMOtopnm+BePx0tyIkvLOeavcTfck1trU6q1hywHQfsuUd+UACyky3eaTt96rO5ORpUaPgh1NhQe9doEEipJpTRe5B4Lua64tBygEX++agL9iTIS+fW911xSUytBGtwfBccJmP3VzNzTCzLS49/VXgk+yk3JPR24QmnAsyu7re68a1G3hQ7p9WUYY58KNRtMp18On3snyQ4lhuhguIBuDtoSPktOOXszHnhbtFZ2lYp7OUEMG8V1P8AVtz8ljU66r2t5XTx2kYj7ScLAathNDeldTT1p5JErWO4f4+4VWTLLlkf7HQ8eHHEv3PWIvpDOl6ALjAaAR0DaDxuuOJRalrfPzopEtDtfcqsdIa9slMo035LzAHeOUff3VdZ5lGNvdGGSoANTsjRGzxr5U87/sVu/C+CNlpaGzK0PyDOQBUuNzU73t5LHeGZARJ2BBrUOiAnqGVcfcFvK2YVqzneXLaiC+EL6haDEfnjieRdCmorHahxS1iDaEO6ivv/AHWv9rmB/gmGjXuu8RofT/8AKyyPCzAg7rDNcZHVxS5wTPUlO0HO406Vr7virGSIzWsKXP1p93S3DeWGhsRao5c1bykwchry/hVmmlodBp9jH7QZBXXfrSu3h8FVxsRu6tQNvVcYmLgi11UTc/X8VgojBstKaSOs5OEjK2mZx9KfT5hTsOkgwd0VPP71KrcOhOd3iKF3uG331JTTh8DIKkXV5OtIVHeyNg0lV1X69VbRImUcguEJmUl1dV1myKFJey5ExQjMOVFLkog9nlGqpJmKS4NBqfh4KxLDlGXfXbRSQWWHijrWy61+Sk4vMB1OSqZOaykk2op0p3mlxN+XRT3or07LOUl2uaBZp3UqWbmzE/lqPRU5n22/K7e+q8y8YG5J52OvJSkiHZMn5jLcG433V5geF+0l2PO+bf8AvI5pQno1W63Wp8JyIbJQQRcszf8AuS75p+KKezPmk4xRlfF3/XR75v6hv8vLTyShOOyxnEalrfgQmziuFlnY4rX+o73lKuMtoWv5VB+XzWRfqP8Ak3r9NP8ABxhQ6kuN1LhRe9YaLhAiVaa/yuTZg1PWyug9iwnprNlb1VhLENa6vxVLFhkjw+S9unKQz79VHH4Bjl2UQvaYjmFxDhPdXq6jfmVtCyzsOkDkjxjvkhjyBc74tWproQVI4+aXKYIQhXEkHGsJbMwXQn6O0PI7FYDjuCvlozoTxQtNuvh0X6MVLxLwnBnWZYlWuH4Xt1H1HRKyY+SH4cvB76PznNy2YW1GigtmqVY61CPum612b7Got/Zx2OH9zXNPuqiT7FMzh/yYrcoNwxtTTo52nokxhJaaNcs0GrTMkfMk/h5bV6ffmuMSVc94BsDS2+v0qmziaXloEV8CSaRCaaFznFxcRyJuG123VDJw6xA46Vr6ftVS5V0TGNq2MeFy4a0700U5oN6+7ZR4JFLX2qpEaYpQUtTwWd7Ho5TUWhHyUadnaw9V8jvGpO9lUTca/RQolidhkPMcxVg+LUWCqcKienL6q1h0Fa2UtfJX8Edzy7VWMCPQAc1AaCTpbmu3tQCQ7XorIhk+NDEWIGA0tr4LmYDgSKqDAdR1ivU1PjSpVvwR12dZGSdGmGQhcvcG+v0ufJb1BghrWtGjQAPACizHsiwr2jok04WYfZsrzIq4+QoP9itSWrHGkc/yJ8pUZP2m4T7OZEUDuxRW36hY/I+aSJqBnYW89Oh2963jijARNy7of5hdh5OHPodFiU3KOhvcx4LXNJBB2IWHPDjLkjoeLkU4cX7CzIxKEtdyNjsQvuUXO9qrti8oWn2jdPzDl1HzUR0Sxc3c1Ure0M60yxa+1Dyt97LhGcDav7qIzENqHzTZ2acNunJsOc0ugQXBzyRYmndYb3qfdVNjBtip5FFGxcBYN/xpCEz8zh7R3+T7+4UHkmFeWNoF6WxaOS3bsEIQggEIQgAVHxpinsJKK8GhLcrfF37VV4kXtbikSjRsX38h+6rJ0mXxq5JGKxnak9V2kGVhkeHlr+65RG2PmvEhM6DnUeqxxVo6knTLrCYmrTzsPLZTIp2dp81SscQ+oFKkG/QKxiTRcCHcttvJS4FVI4TIrptzUSLBHj8F6odNl7guFCCljHs+SJymh3UqM+ygti1NhQBTWR27m6CTtLx+7lrrzXyI79SiOj5SuUzN1PirU2RaR0/5NCRyV3wdwg+fjAkObBYe+/n/AGt/uPuCOEeBI084OIMOXBu879GV/Edq6D3LbsLwyHLwmwoLQ1jRQD5k7k81phCjFlzeyDCcIhS0IQoLAxgqaCpudSSbkqYhCcYwSpxnwSJv+pDIbFApfR4GgJGh6prQqyipKmXhNwdxMDxLh2YguLYkJ46hpIPg4VBVZLcDR5h39CFEB3tRnmXUA9V+j0JEfHSeman5ja6Ml4Y7DGtIfPRM5/8AHCqB/s/U+Ap4rUMOwyFLwxDgw2w2DRrBQeJ5nqVKQtCSRklNy7BCEKSoIQhAAhCEACVe0fDvayRIFSw18iKfGial4jQQ9pa4VDgQR0Khq1RMXTs/MkRiq5g+zeHDQ38KJ84z4UiSsYkirHXBGn8pSmZYPFCPTY81iXolTOranG0SYcfM1rjUFdYsanXql+K57Tf3b9QFIhztR81dx1oqnvZZCar4hfXRQq8zVuR5ozON6Kqh8lnL4O5JvlUaI5w+i6wMOjxHAQmOc40oAE+cO9jUxFo+beILP0Nu8/JvxTIwvoXPJx7M/koMWNEEOGxz3uIoG3K2LgXssEKkaeDXxPyw9Ws/y2cemg6p2wPhuXk2ZIEMM5nVzv8AJxuVZpyjRjnmctI8w4YaAAAANABQDwC+kL6hXEnxraCgX1CEACEIQAIQhAAhCEACEIQAIQhAAhCEACEIQBwnJFkVhZEaHtOx+7LNeJ+y7KfaS72taT+F9d+oB+CEKsoqXYyGSUHoqXdlUYgH2kE76vt0/CpEr2MxHWdEhAdA4n4BCFRYojH5Ey7kOxqA01ixXP6NaGD5plgcByLG5RLsPV1XE+ZKEK6hFewt5JvtlpIYTBgCkKGyGP7Wge9S0IVhYIQhAAhCEACEIQB/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6" name="Picture 6" descr="http://t2.gstatic.com/images?q=tbn:ANd9GcSTc8Wu_LsFb7JCwzVuZu6vk2GAZ15PoYKJ---bE2JQIFXdvEH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8466" y="3733800"/>
            <a:ext cx="2914934" cy="2590800"/>
          </a:xfrm>
          <a:prstGeom prst="rect">
            <a:avLst/>
          </a:prstGeom>
          <a:noFill/>
          <a:ln w="76200">
            <a:solidFill>
              <a:srgbClr val="99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33CC33"/>
          </a:solidFill>
          <a:ln>
            <a:solidFill>
              <a:srgbClr val="33CC33"/>
            </a:solidFill>
          </a:ln>
        </p:spPr>
        <p:txBody>
          <a:bodyPr>
            <a:normAutofit/>
          </a:bodyPr>
          <a:lstStyle/>
          <a:p>
            <a:r>
              <a:rPr lang="en-US" b="1" dirty="0" smtClean="0"/>
              <a:t>What is a “civilization”?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Dependent upon agriculture</a:t>
            </a:r>
          </a:p>
          <a:p>
            <a:r>
              <a:rPr lang="en-US" b="1" dirty="0" smtClean="0"/>
              <a:t>Large and dense populations</a:t>
            </a:r>
          </a:p>
          <a:p>
            <a:r>
              <a:rPr lang="en-US" b="1" dirty="0" smtClean="0"/>
              <a:t>Trade</a:t>
            </a:r>
          </a:p>
          <a:p>
            <a:r>
              <a:rPr lang="en-US" b="1" dirty="0" smtClean="0"/>
              <a:t>Range of settlements (rural – urban)</a:t>
            </a:r>
          </a:p>
          <a:p>
            <a:r>
              <a:rPr lang="en-US" b="1" dirty="0" smtClean="0"/>
              <a:t>Central </a:t>
            </a:r>
            <a:r>
              <a:rPr lang="en-US" b="1" dirty="0" smtClean="0"/>
              <a:t>governments</a:t>
            </a:r>
            <a:endParaRPr lang="en-US" b="1" dirty="0" smtClean="0"/>
          </a:p>
          <a:p>
            <a:r>
              <a:rPr lang="en-US" b="1" dirty="0" smtClean="0"/>
              <a:t>Social stratification</a:t>
            </a:r>
          </a:p>
          <a:p>
            <a:r>
              <a:rPr lang="en-US" b="1" dirty="0" smtClean="0"/>
              <a:t>Specialized occupations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900CC"/>
          </a:solidFill>
          <a:ln>
            <a:noFill/>
          </a:ln>
        </p:spPr>
        <p:txBody>
          <a:bodyPr/>
          <a:lstStyle/>
          <a:p>
            <a:r>
              <a:rPr lang="en-US" b="1" dirty="0" smtClean="0"/>
              <a:t>Who are the </a:t>
            </a:r>
            <a:r>
              <a:rPr lang="en-US" b="1" dirty="0" err="1" smtClean="0"/>
              <a:t>Olmec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295400"/>
            <a:ext cx="4876800" cy="5029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Tropical lowlands of Mexico</a:t>
            </a:r>
          </a:p>
          <a:p>
            <a:r>
              <a:rPr lang="en-US" sz="3600" b="1" dirty="0" smtClean="0"/>
              <a:t>The “mother civilization”</a:t>
            </a:r>
          </a:p>
          <a:p>
            <a:r>
              <a:rPr lang="en-US" sz="3600" b="1" dirty="0" smtClean="0"/>
              <a:t>“People of the land of rubber”</a:t>
            </a:r>
          </a:p>
          <a:p>
            <a:r>
              <a:rPr lang="en-US" sz="3600" b="1" dirty="0" smtClean="0"/>
              <a:t>The rubber ball game</a:t>
            </a:r>
          </a:p>
          <a:p>
            <a:r>
              <a:rPr lang="en-US" sz="3600" b="1" dirty="0" smtClean="0"/>
              <a:t>Trade</a:t>
            </a:r>
          </a:p>
          <a:p>
            <a:endParaRPr lang="en-US" sz="3600" b="1" dirty="0" smtClean="0"/>
          </a:p>
        </p:txBody>
      </p:sp>
      <p:pic>
        <p:nvPicPr>
          <p:cNvPr id="6" name="Picture 4" descr="http://t1.gstatic.com/images?q=tbn:ANd9GcS9AzHQXrv8d3EAKhw5pffWSlXiyQBOkE0fJfUzN1L9Mf22xbQ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295400"/>
            <a:ext cx="3048000" cy="27432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pic>
        <p:nvPicPr>
          <p:cNvPr id="4" name="Picture 6" descr="http://t2.gstatic.com/images?q=tbn:ANd9GcSTc8Wu_LsFb7JCwzVuZu6vk2GAZ15PoYKJ---bE2JQIFXdvEH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0" y="3789218"/>
            <a:ext cx="3276600" cy="2667000"/>
          </a:xfrm>
          <a:prstGeom prst="rect">
            <a:avLst/>
          </a:prstGeom>
          <a:noFill/>
          <a:ln w="76200">
            <a:solidFill>
              <a:srgbClr val="9900CC"/>
            </a:solidFill>
          </a:ln>
        </p:spPr>
      </p:pic>
    </p:spTree>
    <p:extLst>
      <p:ext uri="{BB962C8B-B14F-4D97-AF65-F5344CB8AC3E}">
        <p14:creationId xmlns:p14="http://schemas.microsoft.com/office/powerpoint/2010/main" val="42763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33CC33"/>
          </a:solidFill>
        </p:spPr>
        <p:txBody>
          <a:bodyPr>
            <a:normAutofit/>
          </a:bodyPr>
          <a:lstStyle/>
          <a:p>
            <a:r>
              <a:rPr lang="en-US" sz="4800" b="1" dirty="0" err="1" smtClean="0"/>
              <a:t>Olmec</a:t>
            </a:r>
            <a:r>
              <a:rPr lang="en-US" sz="4800" b="1" dirty="0" smtClean="0"/>
              <a:t> Religion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3200400" cy="4525963"/>
          </a:xfrm>
        </p:spPr>
        <p:txBody>
          <a:bodyPr/>
          <a:lstStyle/>
          <a:p>
            <a:r>
              <a:rPr lang="en-US" b="1" dirty="0" smtClean="0"/>
              <a:t>Cult of the Jaguar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Spread of religion as a factor in their rise to power</a:t>
            </a:r>
          </a:p>
        </p:txBody>
      </p:sp>
      <p:pic>
        <p:nvPicPr>
          <p:cNvPr id="12290" name="Picture 2" descr="http://www012.upp.so-net.ne.jp/klivo/majaoj/chijagua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447800"/>
            <a:ext cx="5113038" cy="453390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191000" y="6172200"/>
            <a:ext cx="4427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Toltec depiction of the jaguar at </a:t>
            </a:r>
            <a:r>
              <a:rPr lang="en-US" b="1" dirty="0" err="1" smtClean="0"/>
              <a:t>Chichen</a:t>
            </a:r>
            <a:r>
              <a:rPr lang="en-US" b="1" dirty="0" smtClean="0"/>
              <a:t> Itza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87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9900CC"/>
          </a:solidFill>
        </p:spPr>
        <p:txBody>
          <a:bodyPr/>
          <a:lstStyle/>
          <a:p>
            <a:r>
              <a:rPr lang="en-US" b="1" dirty="0" err="1" smtClean="0"/>
              <a:t>Olmec</a:t>
            </a:r>
            <a:r>
              <a:rPr lang="en-US" b="1" dirty="0" smtClean="0"/>
              <a:t> Heads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648200" cy="5059363"/>
          </a:xfrm>
        </p:spPr>
        <p:txBody>
          <a:bodyPr/>
          <a:lstStyle/>
          <a:p>
            <a:r>
              <a:rPr lang="en-US" b="1" dirty="0" smtClean="0"/>
              <a:t>Basalt</a:t>
            </a:r>
          </a:p>
          <a:p>
            <a:r>
              <a:rPr lang="en-US" b="1" dirty="0" smtClean="0"/>
              <a:t>8 statues of rulers or gods?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44" name="Picture 4" descr="http://t3.gstatic.com/images?q=tbn:ANd9GcRroRhkRb_dSCBcAOYMC5UkkzM9p3ptX7jDkhCOs6p4-Hu3nwVs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19200"/>
            <a:ext cx="4102186" cy="5059363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pic>
        <p:nvPicPr>
          <p:cNvPr id="10246" name="Picture 6" descr="http://t2.gstatic.com/images?q=tbn:ANd9GcSzlf4e-IhBb4GiZ3a2ij8UsXaPTdTPlpoKFVXbUOP7cJT58gnYv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276600"/>
            <a:ext cx="3376420" cy="3200400"/>
          </a:xfrm>
          <a:prstGeom prst="rect">
            <a:avLst/>
          </a:prstGeom>
          <a:noFill/>
          <a:ln w="76200">
            <a:solidFill>
              <a:srgbClr val="99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33CC33"/>
          </a:solidFill>
        </p:spPr>
        <p:txBody>
          <a:bodyPr/>
          <a:lstStyle/>
          <a:p>
            <a:r>
              <a:rPr lang="en-US" b="1" dirty="0" err="1" smtClean="0"/>
              <a:t>Olmec</a:t>
            </a:r>
            <a:r>
              <a:rPr lang="en-US" b="1" dirty="0" smtClean="0"/>
              <a:t> Trade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3810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Jewelry, feathers, cotton, cacao beans, ceramics, jade figurines</a:t>
            </a:r>
          </a:p>
          <a:p>
            <a:r>
              <a:rPr lang="en-US" b="1" dirty="0" smtClean="0"/>
              <a:t>Invention of the tortilla</a:t>
            </a:r>
          </a:p>
          <a:p>
            <a:r>
              <a:rPr lang="en-US" b="1" dirty="0" smtClean="0"/>
              <a:t>Women and the </a:t>
            </a:r>
            <a:r>
              <a:rPr lang="en-US" b="1" i="1" dirty="0" err="1" smtClean="0"/>
              <a:t>comal</a:t>
            </a:r>
            <a:endParaRPr lang="en-US" b="1" i="1" dirty="0"/>
          </a:p>
        </p:txBody>
      </p:sp>
      <p:pic>
        <p:nvPicPr>
          <p:cNvPr id="8196" name="Picture 4" descr="http://t1.gstatic.com/images?q=tbn:ANd9GcRZQ8VL8yB5S6CeR1Blnx3Cs8fivsJgPq9JZndTC0qWp1IfG2YB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524000"/>
            <a:ext cx="4762500" cy="43434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105400" y="6096000"/>
            <a:ext cx="284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Cooking tortillas on a </a:t>
            </a:r>
            <a:r>
              <a:rPr lang="en-US" b="1" dirty="0" err="1" smtClean="0"/>
              <a:t>comal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encrypted-tbn0.google.com/images?q=tbn:ANd9GcT_RJXU7TnkmYQOLhDj3Lh5xxbKj2dB_tjAD0e0dSwve4G4ped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1066800"/>
            <a:ext cx="4038600" cy="2092917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pic>
        <p:nvPicPr>
          <p:cNvPr id="46084" name="Picture 4" descr="http://www.traveladdicts.connectfree.co.uk/Mexico/Ball_hoo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1066800"/>
            <a:ext cx="3771900" cy="2743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46086" name="AutoShape 6" descr="data:image/jpeg;base64,/9j/4AAQSkZJRgABAQAAAQABAAD/2wBDAAkGBwgHBgkIBwgKCgkLDRYPDQwMDRsUFRAWIB0iIiAdHx8kKDQsJCYxJx8fLT0tMTU3Ojo6Iys/RD84QzQ5Ojf/2wBDAQoKCg0MDRoPDxo3JR8lNzc3Nzc3Nzc3Nzc3Nzc3Nzc3Nzc3Nzc3Nzc3Nzc3Nzc3Nzc3Nzc3Nzc3Nzc3Nzc3Nzf/wAARCACMALoDASIAAhEBAxEB/8QAGwAAAQUBAQAAAAAAAAAAAAAABAIDBQYHAQD/xABAEAACAQIFAQYDBgQEBQUBAAABAgMEEQAFEiExQQYTIlFhcRSBkTKhscHR8CNCUuEHYpLxFRYzgqIkJlNyc9L/xAAZAQADAQEBAAAAAAAAAAAAAAAAAQIDBAX/xAAkEQACAgEEAwEAAwEAAAAAAAAAAQIRAxIhMUETFFEEIjJCcf/aAAwDAQACEQMRAD8Avfd46I8EFPTHVjJIsCcetqPMGBHj3d4K7ux4OPaQcLUFAwix4xYKCY7owawoC7nHu59MGhRjoXBrCgHuvTHu5wcVx4C38t8LWFABh/y3xz4c/wBGJDk7X9hbCWHp+GHrYUBdx6Y58OP8uCyD0BthBXBqYUhpKYcXwsUiA3aS3zvjug+eFiMnr9+E5P6Nf8GzDTqbkFj6Y9piAuIFI/zNh3uGJte2O/CM22oYTku2Uk/g0q95uI1Uf5VvhxacvtZwehJsMOpTuvDH5YU8yRyxwPNEJZFLJGW8TKOSB5C43xEp1wXGLYPHRaheYMT/APY2wo5fAv2YreurBeojhfrhDSedhidci9KAPgEDE3PtfbCvhV/+NP8ARgtnI9PljmpvX/Tg1sVIwkdvczW3dtWWvYa6k/3x1+3OaTII3+ICWsFWsO+42+yP2MQlPklSxU1DClY8K92Y+ukHb647JldLC6xmqrJGbosVkv0u1tuu3I88edcV2dtFhy3t3XUNRH3Ec4R76lknLq23UG/Pnziei/xPrAqmXLoXAFmPe6SfX9+eKGcrIKvHHVleboAW9rGw+84eioo1ZgYcxZgQFZo0Vbdfs3Pnbnc4qOSuGS8afRoif4nBkumSszEeELOASfpxi1wdq8hmWPTVPGXNlE0RUk+W+MYowaeVlpqSukdlspdQoXz+hGHqp6pKbvZaeYTRXSQFCRqG2x2GDzzvbgh4Ys3mF46iFJoXDxuPCw4OFhQTtjNcsmrKWBHOZZjGn8FWYyBYyZgxUKrbncWNwtr3PpzOK8xoYmzCeUv4XQsC77cDcBfVjx5Y2f6KJ9fc0uwAJJFhyb8YCrM1oqQXeUM/RVP5nbGZwZZToDLWVDmZ2OpUr5UVSeF+1v5XI38hxgnMWipqPLqR8vadZKhBBY6glmA1szHUSCwte974n2hr8xd6ztBBRmnBoa2ZZyB3kMRdY97DWeg35xGZx2yiypaVpKYN35bwRygsttt/rivJ2ogqo5xT1kjxRRmSTvaZgoQclQb39ucD0+W0OcyPXjVPIx0sQzRxkgcKNgduv34jzyNPBGifoe39JVuImo5FkbhtYt9cSB7STXuKNdPkSSd/W2KxT9n9AYR0tE17XI0HQPQ2Jt7k+2CUoJ1RBII20gkeMEb9bdenoOgxXtNdWT66JyTtSSNMFGhPQO/6YHl7SVpcCOKKNz/kY/edsRnw1Xu/w4UP/OpG5sQLHqRe4xxaKsVEVQzEW1M8yuWI55P6flifbl1EF+aNkn/zFmhDAR05K8kodvvx4dpcxAOuCmO22xF/vxF/A1asVEZlNwSDKtyd/I8fvzwl46hGZZYVBYGwLi49hxiPcmv8j9eP0sNL2rY3NRRjbgxyAX+uAJM6/wDcqZrJTOaSKjeLSpBa5sTz7YhwKjqG0aiAbXBNrbn+/Trht5Z1cs1mQWsskYsLe3N/X6YT/TKXRawxXZc/+ZYSGBopV0mxBIv14HywPF2sp3QmehqYgGsAAGJ9fuxU71C2fTKCBpAYH7VieenPTDDiokO7EgFgF7lja9rDm3S9rXJPNtsP2JC8MS8P2rylAuuVkZjZVdbXx7/mXJ+sswPl3Z/TFChKxTzTx0+h9xrMdieeCTYdOnzw/wD8QzD+SNwv8tnl4/14fsyF4YlOSpzYWilemja4BDTId/kSMJb45AO/zXLIiDazVJ++yn1xWe7XTcqxNtibG3yOFLFpOq29tyCecTSNNyyzXh1NJn+Vyk7/APp5GkP3qMISemEYD588d/6aN2sfLZhbEDEniBa52t4t8LQXAB2UHYED93wtgonIXoJbpL2ingDdRl0hI8rWfn8xg56jLpFZkzirC9I4qdox6Cxa2wtvbFXVQgVt7A26AgX+/wDtgyJlsx2uNgQNsDY0i2UGbZXSxRjuKmrbv45XMxQtIyxlBfz3sbn188ScPbPL4+8vlulRv4Sg3+mKIHJUmxueDhwS2BsxXoCecS3ZVF0q+3ndw3pssiINwpdwLn5D2xZnzBXyBc3jSOaMwd8iMniHA2PvjH6uUMpbUd72Dfji89k5qheyjUNXTnu5mJQMeIzY2semoHodjia2sLDoK+LMKeQ/8JooYpQQzhN336AdPfnBKS1MUACTGKNVsiqoG4PGFw0kpQbqRy912HSwOESwaD4C5cXDWvuDaxttf54NxDYkn71iZn0832sb4LiqZ4NRkYTl97SAXT6dbnr+uB52VlQx22F/GguW55tc/I48ykpGokB7tToB6Xt087/j1wAEfHPGC3hQoCzKVsffY7YV/wAQnaOy2QNw++31wJKjRlVEbBbfaG3PobjCoozrKu/dru19ZNyOh9egtb5jDAJeeoSNy7gqCQdFtiRtc22v09RgUTRhmBuC7HTqJIJ6783/AAw/GTFMdUwFr2aW5ubdR7X/AA8sM20yFU0aitzIF1fK5PH764QDgAUFVMrqdw6gg23N+u3764TYBu8kmur3sp8Qva4vb9Nr4GhLGVQrsqXLOzEXuL3Atxfn3v8AIinD62ZtQNtZCm5PNjufoPuwAeqCUhlcBHcMQDewPXnythCyMpjc1TtIbFVAFgN/zA3/ALY5Ihkqkl7x9Zj1F2YhQL7AgG2rYb22vtjzpTBX0xJLIq+JgxJY2I3BNtt97XHQ+YA1DPqYkAzX232UH9jk4ISBQigyPcDyH64EqFjd43u6MB4UsNPp4uT744Jaa3/UjHpa9v8AywbAZlW5XVUUHxBAlpCbJUxHVG3uf5TvwflfAqamCqvqSCLY7l+Z1mWNro5HUEFWjbdG91xL0kmRZvIsVYq5VUuy/wAeJrRMb7kg7L8/PG1EWRzq4Ma6d26Y4EdUOvR4SQPGMXan7EZPUUa2r6172OsyLYg9LcWw6vYPI4zZ0qXYDY97a48+MQ5RitxpMzsz6rh2twbA339cOx1ixrYuxJv/ACnrjS4OyWQoATl8cgG3jkY/ng6nyXJqdrw5VRgjqYQfvN8ZvPD4Uoy+mUx18SCwfgfZuLYMp6fMq/xUWWVtQvQxU7v7cA416hmpqBgY6OJGv9qFVQj2tbE3Hm8M0TAVk6MR9iVifuNxhrJFg00ZR2Y7MSzVLVGcxvG0ViKNwbk8eP8Ap42U73G9sXZIGLLo1XXxDUN1A9PK2LQ5jnW00McyBbFgACfMbfTn7sDiky4EOnfwAb+O7L9L/vpguwIWZgE1p3jK52V3sbW8+u37OECSJpQqGY3BJ4Ittte9h7e/OLJHRMNPwdbFKiG+llDE+5O529cB5rR1UzCWQEKoIaMKG1ccHc3seOm9sMCDMUayhFlGuw1kyjYA7ew/HHmJlOkMwIJVSF3I2tbpffEo9JTxRl5WkRFWxNgqIf1tvgNKaOV9UDgoyjUGsDo2I+R/PAAIIjqdi7eEX2J8PW/rt+NsLkjjWNmlVkBNlULsb7kg8bee/liWpaV3Z1khR4nS6pLYg3Bubfvrgioo4p0YBQQPFexBO3Q33OExkDIYYdAY2hLmNibEq2xAIvcH3P8Afz0axBhLICAxN0f18yd/rg2aDQyMsKM6qpiBumiwt045N/fDgNR4QJzKWF0B3uSfM+2JAioqS+uR0kbfngLt1Pz4x5oO8HeU8qBARpKtuLcWN7D2ucS8qRyqTIkSlNrWPTa4It1v7bYCvJrbuVYsf4eoMRYEG9ifvOHYAq0VTZVmSRUAIUKmlivt+l8J+HiVmDRO8dlJJbYEW5B33J623IwaBpBdVnR3F2SNbWHTbjbA9UDNLHTO8huCwd3+z1G3/bzfp54BAc9CCVaRtwSAjix+l7/u+KxVdoxHUypDAWjVyEbzF9jxic7UZ58DT9xHM3xE6BCVUL3SG4J8NueNxjPxTTAAANb/APQDFICGZrggA7db8Hzx1Ld0SVubceeLd2n7IT5VH8TRpNLRAeIHxNGdttuV3+X4VqaIoJI2UiojsNI3sDyLj0xrZFC8qz2uyhleklvHezROSVfpax6b4ueUduKOoCpmXeUkmlR3hXXGTwb23XgdD+eKGANHduCCNyzbMPTCFRrORpNjbxDkYGk0FG2QSxyxRyiVWjlUMjAixHocLjLsPtKw8ht6YxrL8yq8vJFLUyQhjul7ox25U7dBi75N26o59UWbRfDkN9tWYpe/1FvW+MJYUy1It4cKSGADDo1hjwKN167kdThKVMdVC0newsjX7ti2wHTceR/PHmjJe1/Ha5UG4xzzxOPBSkOgBdOl5Ftxa4wRFX1sTixEy3v/ABBc/W9xgEfw95VKt1H98OFkI8HJ64hOSK5JNc5gcD4iAo3AaPcbewB+mJGkrUlBelrEYJYmzhxa/UDje34AHnFbIA2I98NSrGxvezD+YbH6840WaS5FpLlDmk0u2iOSIX1DUOPW+31IwhpMvqZBI1OqOOCEIWw3vdeeb/PFRSrrYDdKnUObSDV9/P34Mhz1w0azQNoBtqjN7c22Pp/a2NFlTFVFhlgElUskE6yG4I1yAgkMDYgb22O3JuMOVve1ESo1DTFr371JLAX62v8Aff64jIamlnKiKqjM5BKn7BW+x2PG2Dw0wZ2WU6b3YMNZH5kfPGiYqBFoDHIZXUhgdR1uCilgBcAfLbe17kdcLWKRkdnjkAO3iSyb9fO344kErgukug0BtwNh6bHjHvjqGdWSRyt7qNYsQb+dsFWIg6yHXNJK6l5CLHciS/QhbkG9rkeVrDDJURU6HukjU8NwT53H39T6YsFVltFURfwq2ZWfbWLSEAeXl74iJ+ztag1JVQTqQFSWSRg4F9xuDc22388JxHZHxzQpMzhpA2/ebhTv5/3AHtgTNaynyjLZquoLrIoES7f9Zv5UubWB3J22FzgutyiqjbwERRRtp1G52+m4t6DFE7RU+c5xWlhleZNFASsIWnlKn/PduSfrbAkBAV9bLV1UtROFeQ3ZtP3AbcDy6YCM6knxJ8/9sTsHZ3PShLZLWaQb6mjFrHzJP44jWyPO0YoKNrKbfaj/AP6xaiFo2ZZoJTs6vfncG/zxQ+1fZN4XOYZHGLkkzQL4rG9yyX+8eu3li9RRsvicKCDcKPywzmSiRSfhWN9g4cXH6c4m3EGYTKXYOZFLHrquTcY9TanKwoocXJUNby9caNmvYiXMKaWSmRoqwkumy6ZD0U9b4z6rpHoamSlqY5IJ4m0yRyLZkPO/p5HGidokQp0IyyRDVbchd9vInDYQNUaY1UbbAew+/HSSwsC3iuLk7Y7IdgQbux8+PbDsKCMvzGuyuoWShqGic+FkG6sNuQdrbD6YtuQ9vJUl7rOYkngvYSCFSIxsPsgXI8zf5YprREPGSCNfFjfD7xppEZChwbMytaxP5DC2YG1ZdmFJnEBmo5o5IeugCy+hBA0+x9cIqMujPijDo19tN9x7HGKrI1NUNJTSSo24WWFyhtYW3Hvix5P24zbLk7qdxXwixtMbMo45HPz+uIeNMaZe5UqIGsygqt7ve17Y5rLCzKCeb4kstzSgzjLhVZe4dQtpAvMTW3Vr45LSQshu6AISTLc77X2A5xhLFT2KUiMPHh2wrQf5rDDjxLrYQyxtbk6rWw2QindiMZuLRViJIy6eKzDix3Bw7T1FRAGENQ8QPKg3X6HHDL4rc++OiVTYMcK64BkhT9oKynQfFQrUi4Bf7LKo8trYVBmNFUsUB+GctsJSF+l/yO3mcRhWNr2+YOENFotsPZt8WskiaJvRrZu5kBjdvtKLBrcEdL8/u2DYpasJGUmlV2K+JrSgDjjj5XHrisR1U1NdIpHA/pU7DfBQzmXUWeiVwL62VivT9j1xayIKJLtD2kkyjKDXSUombVpAExjDEkgdDb6C+M7rf8Su0E6aYFpKOI3t3SamG/8AU304GLD2xqosyyGohpSfiS8ZSBxZ2F99J42xRIOzOYSv/ECQxkjU5YsfkP741Uo0S7Bsw7RZ1mZJq81qZAf5S5UL9LDAGqoO95DfrqG+Lzl3ZEavBTyTyjlpRZR8thibHZupAFqFbehGE8vxE0WKKNpR4rAg2FttVuDz646BpiYRlldlsGYXtfyB64e8Xivvvvvjxc6yp0Jbi56X6/vri2kyyMLNSgtNXyubfzRjb9MQWe5LRZ2As41yKCsNalw8PWxVR4lvbwni5sRfFum0NJpWzXNiLi3GEPQQyFZEjdZbDxK5H1xn/RhVmLZ32frckqxTV8RCtvHKB4ZR5je/1xFPCSD3e7A2sOL/AJHG4ZpRT5pStR18EUtM53JiDOLnazA3B35ttjMO0fZ+fJZXaJzVUDJriqFWxRfJ9ravby4HGNIyTE9iAF1Oli21iLHjHmDKhsQwY7ht/rgpxIj65EBFtwTx52+7HHmFyFTSqdTigBJQh7x28IZha/TbcYbln1lLvchbMANj88JqqlTcghwenQYDRjqJBxSX0lsm8mzKuyipM9DKqsRZ0Zbq48mH6HGmHtRlb5XDUVNdFSPIpLU4u7ID1Kp7c7e+MdRmt9r64UpvqAN+NhhSimCZqGY/4hZdHqjoEragLuCwEasfUsWP/jiu13bzMqguKVYacE7EL3jfVvD9EGKqVIvc2v8Ayk3J+WCocrrXXUlLLuf5ksfpziGorkasunZ7tPHWgU9YVjq7bH7KSDzHkfT/AGFhgk70W1XF7A28uh63xn1J2drZipdQlyL94bWA6i2/4Yu2T0VekMcDSPUybAbeK31/HHPkUbuJab7JHVY7fLxcfLC1kdfssbnBtDkFVVv/ABRFCqfaN7kD0HU78XxLVdLk2QUyy1lPVVZkYKoVdW56WHA98THHJg2QNPQ1GYVIjp0SQqLseLD1NtsEVmXDLljfMKmlp4iSSzEkCw3vbnn54mMrzmonhX4PJhQQvKQjVN1JUEi+kC/T+a173G2IrOMpy7McxRs+zMlT4xS98YVHmxt4h9cbRxKtxWx/MsrpYoA0AqqmRhZEhKvruPM2A9ycLWn+DdRSZTA05AtLUGRQinkkk79dgPa3INgakgozS5SkNoo10rTt4ALbC/6eeBMwpqvMMjnp6iWOkqZFRRKg16DffSNjvxv+WKUEuAtiKcaq0STVjvWRIP4KVLJEL7E93c/K5JHng16R2dm75tzf/r2wLl1IaanjinkikqEv3kkcegsSeSN9/ngxo1LE7c/0NihHmiDlkDaix8SlzcHnbHdKxWbT4ASQdPWx2353wmN1m1MjP4P6VKA/XDvfKIxISFYmy3cXNzYC/Hl89uuGMUsSPEFkUMpsFF7/AHDCpKdgu51G10uOOoI6DHkAUAKSSLaiLm2HCxDAXuSTz+nriWrGiIkpJmYhZgvUEgufkT12PGIDN8qqJ7qiyMjswsCUK352/P164tsrNo8KHUBYK1gf0xHVq1bwAwPZi19Wjw7c3J9fQYycWnsDMrz3s+8chNEZFUqR3cjavHxdT1Fx78YptWkqzskrEspII1cWNvxBxuzUYdv4rokgIvpsN9/1G37Na7V9kanMo5Hy4xvOWDqi6VMhAtYk2HA23/LG0J9MhxfRlA28/nhSC5JJFvfBNZQVVDUvT11PLBMp3SVbEdPxwzpI6Y1vYg4pA2VcODWx0KCSeANyflhABxP9ksterzCOqKMIKdrmRSANe1hv6XJ9MTOWlWNclnyjLaahpUCJd2UFyQbk28vyxKC1roi/S4/tgijpfiJo0jDMz72Uarj2sfriRqqBlkZIacOVG4cgkHoGuQPlzxjh/lPc2SBIKKpqImkjjFgAQx21egxPUNFTU9LJHURghrGR45m9dtQGxwzQfFCAJXQRd4jg/wAFhYgbjbzFuo9r2xIUih4GMULCzFiVNwQTzf5+eNYxSArs1HmVR38WWT1NPGCqqs0/eam2LWLAsq6egPJ9Tif7OZeKTJbVgUValtUjeI3PDC+1yTzbEglOqoFUC/RiTffnj2HTDU6RVEQhkaQXuGNrex9fljTcRGxZnJPLNR01QEq4Yj3btbUQCRuBsSQOOl/LDuU5QtHGfiZ2qnZi7S1Kq19hsdvl8hhVPBDHVGUlftCwvbzHn1+uDFN4iTa+4A1bX6D2xQh4LHFYKoHQEHi3TDEgZnurtb0c8f7YUrL3ZCoLXuSNz8/ux0kFLFWB87cXt+/rgAb02ddgij7JH3/u+GlmjRQuljpFtrYII2KHUCegO7fphIgUgEs1zzzgEIYK66pJDdVBALEW8tsOLLqbVGC12A3W3nv683wC0pEaNZST5i/+2CqhyspUW2RjfrsoNva+GxjxlZQdOo35W3BwnR3iI8jtdfMjfp+n0wunQMNy3J6+Rx1SXUOxOxYBRsBhDOGO7hQygjddPHF+mBjB3iagpuw8QDagD1vggsSWJ3CgkA/XHYwFuF2ux4wgIxqJTL3j6QwFtgeL4V8MSArBVYHcE/TBckQDxkMwIGom/NgTY+mOgWpkcE7rxfbi+FVjIDtD2ay/PIoYq7v1mjc6amMksARupvtbj7vLGQdpsmOR59V5aZu97gjx20kggHcfPG69+/xcMIsFkBJO9xYdDgfMaGkrJI3rKWnqDG2pe+hR7H/uB8sUtiGjEMryHNc2UtltDNOg37xQFU+xYgH5Y1rs72OhyvIqdq+Yx1MxuYYrE6rHkjnYcYs1MBFSxzoo7x42uTva1rW+uFyoBGsm5b19TbBJWCQ3lojyyKRqWFO8ZSO/diX9vTDTUpPiAGrgvYgt79ep+WFwzM0jDZQupQF98KkbvJLNwOl8TpRQ1DAhj0qx8LA+Hg4d7pNaKZJCqjgLYev+2PJ4aRZByzlbdAL9Prh5bk8m9/P1w6QxWoCwUi44uMNs+42e/mOLfPCqpjBIAlvABa4vzthQAtbpYHnAIYBZ31N9gbgg8E/vjCQA5Otrgi425HphFdUNE1JTqq6ZpHDMb6gBo2H+o4VIW8J1nxMlwbW3uNvLjDAeRl1B9Icq4NmFwcJTWqASXsQbsvBNvu64bb+FEjA6mO5LdTY/oMIkkYaDc2dtJBNwB6X9zgEECwW692rHxC4vcH8/XCTLY2Avb/KccZd1a53BJHywOlioJUXI8z+uCwP/2Q=="/>
          <p:cNvSpPr>
            <a:spLocks noChangeAspect="1" noChangeArrowheads="1"/>
          </p:cNvSpPr>
          <p:nvPr/>
        </p:nvSpPr>
        <p:spPr bwMode="auto">
          <a:xfrm>
            <a:off x="63500" y="-638175"/>
            <a:ext cx="1743075" cy="1314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088" name="Picture 8" descr="https://encrypted-tbn2.google.com/images?q=tbn:ANd9GcS-ltISQUbWNlXdxSXjiOV9cVSSLvANhAwwILpz-iOrudhO0jQ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4107359"/>
            <a:ext cx="3390900" cy="2522041"/>
          </a:xfrm>
          <a:prstGeom prst="rect">
            <a:avLst/>
          </a:prstGeom>
          <a:noFill/>
          <a:ln w="76200">
            <a:solidFill>
              <a:srgbClr val="9900CC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-19050" y="0"/>
            <a:ext cx="9163050" cy="769441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The Rubber Ball Game</a:t>
            </a:r>
            <a:endParaRPr lang="en-US" sz="4400" dirty="0"/>
          </a:p>
        </p:txBody>
      </p:sp>
      <p:pic>
        <p:nvPicPr>
          <p:cNvPr id="7" name="Zul8w1RYypk"/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8600" y="3421559"/>
            <a:ext cx="4572000" cy="319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33CC33"/>
          </a:solidFill>
          <a:ln>
            <a:solidFill>
              <a:srgbClr val="33CC33"/>
            </a:solidFill>
          </a:ln>
        </p:spPr>
        <p:txBody>
          <a:bodyPr/>
          <a:lstStyle/>
          <a:p>
            <a:r>
              <a:rPr lang="en-US" b="1" dirty="0" err="1" smtClean="0"/>
              <a:t>Olmec’s</a:t>
            </a:r>
            <a:r>
              <a:rPr lang="en-US" b="1" dirty="0" smtClean="0"/>
              <a:t> Legacy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657600" cy="4983163"/>
          </a:xfrm>
        </p:spPr>
        <p:txBody>
          <a:bodyPr/>
          <a:lstStyle/>
          <a:p>
            <a:r>
              <a:rPr lang="en-US" b="1" dirty="0" smtClean="0"/>
              <a:t>Cult of the jaguar</a:t>
            </a:r>
          </a:p>
          <a:p>
            <a:r>
              <a:rPr lang="en-US" b="1" dirty="0" smtClean="0"/>
              <a:t>Religious calendar</a:t>
            </a:r>
          </a:p>
          <a:p>
            <a:r>
              <a:rPr lang="en-US" b="1" dirty="0" smtClean="0"/>
              <a:t>Astronomy</a:t>
            </a:r>
          </a:p>
          <a:p>
            <a:r>
              <a:rPr lang="en-US" b="1" dirty="0" smtClean="0"/>
              <a:t>Trade </a:t>
            </a:r>
          </a:p>
          <a:p>
            <a:r>
              <a:rPr lang="en-US" b="1" dirty="0" smtClean="0"/>
              <a:t>Agriculture/Food technologies</a:t>
            </a:r>
          </a:p>
          <a:p>
            <a:r>
              <a:rPr lang="en-US" b="1" dirty="0" smtClean="0"/>
              <a:t>Hieroglyphic writing</a:t>
            </a:r>
            <a:endParaRPr lang="en-US" b="1" dirty="0"/>
          </a:p>
        </p:txBody>
      </p:sp>
      <p:pic>
        <p:nvPicPr>
          <p:cNvPr id="2050" name="Picture 2" descr="Olmec Rain God Evolu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143000"/>
            <a:ext cx="4276725" cy="4638676"/>
          </a:xfrm>
          <a:prstGeom prst="rect">
            <a:avLst/>
          </a:prstGeom>
          <a:solidFill>
            <a:schemeClr val="tx1"/>
          </a:solidFill>
          <a:ln w="76200">
            <a:solidFill>
              <a:srgbClr val="FFFF6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4522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Olmec</a:t>
            </a:r>
            <a:r>
              <a:rPr lang="en-US" b="1" dirty="0" smtClean="0"/>
              <a:t> rain god at A.  Oaxaca, Central Mexico,</a:t>
            </a:r>
          </a:p>
          <a:p>
            <a:r>
              <a:rPr lang="en-US" b="1" dirty="0" smtClean="0"/>
              <a:t> and Maya regions from left to right.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253</Words>
  <Application>Microsoft Office PowerPoint</Application>
  <PresentationFormat>On-screen Show (4:3)</PresentationFormat>
  <Paragraphs>66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The Olmec, 1500 BCE – 400 BCE </vt:lpstr>
      <vt:lpstr>Migration to the Americas</vt:lpstr>
      <vt:lpstr>Agricultural Revolution</vt:lpstr>
      <vt:lpstr>Social Class</vt:lpstr>
      <vt:lpstr>What is a “civilization”?</vt:lpstr>
      <vt:lpstr>Who are the Olmec?</vt:lpstr>
      <vt:lpstr>Olmec Religion</vt:lpstr>
      <vt:lpstr>Olmec Heads</vt:lpstr>
      <vt:lpstr>Olmec Trade</vt:lpstr>
      <vt:lpstr>PowerPoint Presentation</vt:lpstr>
      <vt:lpstr>Olmec’s Legacy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Olmec, 1500 BCE – 400 BCE </dc:title>
  <dc:creator>sabrina</dc:creator>
  <cp:lastModifiedBy>Sabrina Sanchez</cp:lastModifiedBy>
  <cp:revision>12</cp:revision>
  <dcterms:created xsi:type="dcterms:W3CDTF">2013-07-08T03:31:12Z</dcterms:created>
  <dcterms:modified xsi:type="dcterms:W3CDTF">2014-08-22T22:58:55Z</dcterms:modified>
</cp:coreProperties>
</file>