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78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80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4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578E8-0594-4EB2-9E53-50E90F612314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83A32-0103-4848-8091-3B6F47A5E9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80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96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3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2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35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55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41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97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51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10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46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26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04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41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5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71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22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34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21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445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027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89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07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42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5326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717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204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705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237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305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3A32-0103-4848-8091-3B6F47A5E94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60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images.google.com/url?sa=i&amp;rct=j&amp;q=cuba&amp;source=images&amp;cd=&amp;cad=rja&amp;docid=zm7a_Y0XZob-AM&amp;tbnid=WZixRdJIvOKHdM:&amp;ved=0CAUQjRw&amp;url=http://waittfoundation.org/cubas-unique-marine-resources&amp;ei=Eic1UobzIcjAiwLaloCgCw&amp;bvm=bv.52164340,d.cGE&amp;psig=AFQjCNG6XAluNMpVqF2JSzT64yy4FnQpfQ&amp;ust=1379301495771009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://images.google.com/url?sa=i&amp;rct=j&amp;q=jose%20marti&amp;source=images&amp;cd=&amp;cad=rja&amp;docid=ailjTmpcFbt3gM&amp;tbnid=jLkVm0nubdu8FM:&amp;ved=0CAUQjRw&amp;url=http://www.latinamericanstudies.org/marti-1.htm&amp;ei=0Rc2Uu2QCeX5iwKowIDoAg&amp;bvm=bv.52164340,d.cGE&amp;psig=AFQjCNEqGJm5yLmHbsxcrkDo4-GgDIrrzQ&amp;ust=1379363053900503" TargetMode="External"/><Relationship Id="rId7" Type="http://schemas.openxmlformats.org/officeDocument/2006/relationships/hyperlink" Target="http://images.google.com/url?sa=i&amp;rct=j&amp;q=jose%20marti&amp;source=images&amp;cd=&amp;cad=rja&amp;docid=rMgWqJCVAGwrmM&amp;tbnid=V245_ZqjiwB-MM:&amp;ved=0CAUQjRw&amp;url=http://www.lynncigars.com/josemarti.html&amp;ei=Xxg2UtCeO8isiAKh_YHQDg&amp;psig=AFQjCNEqGJm5yLmHbsxcrkDo4-GgDIrrzQ&amp;ust=137936305390050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images.google.com/url?sa=i&amp;rct=j&amp;q=jose%20marti&amp;source=images&amp;cd=&amp;cad=rja&amp;docid=irykfk1seAoapM&amp;tbnid=B_BzhgQ5EHJhPM:&amp;ved=0CAUQjRw&amp;url=http://www.nuevayork-exhibition.org/galleries/3/spanish-speakers&amp;ei=4xc2UpKEJe70igK3g4GYCg&amp;bvm=bv.52164340,d.cGE&amp;psig=AFQjCNEqGJm5yLmHbsxcrkDo4-GgDIrrzQ&amp;ust=1379363053900503" TargetMode="Externa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antonio%20maceo&amp;source=images&amp;cd=&amp;cad=rja&amp;docid=xEeKW9tyFcaBqM&amp;tbnid=D09O5gYaPzJ5gM:&amp;ved=0CAUQjRw&amp;url=http://www.bohemia.cu/dossiers/historia/antoniomaceo/index.html&amp;ei=pRk2UtvqDOGligK0zYCYCw&amp;psig=AFQjCNHaYpV8hNbiZhcKLIbX85VswzzaUw&amp;ust=137936336797057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hyperlink" Target="http://images.google.com/url?sa=i&amp;rct=j&amp;q=weyler%20the%20butcher&amp;source=images&amp;cd=&amp;cad=rja&amp;docid=8duk0xUy58Wm_M&amp;tbnid=ac6O7MPbdrxTRM:&amp;ved=0CAUQjRw&amp;url=http://powayusd.sdcoe.k12.ca.us/online/virtualcivics/Sp-Am.%20War%20Documents.htm&amp;ei=lRo2Ut_1Buf7igKqlID4Dw&amp;psig=AFQjCNG-iyPLLt3NC3cHtjMeIB0n4MMjaw&amp;ust=1379363745672084" TargetMode="External"/><Relationship Id="rId7" Type="http://schemas.openxmlformats.org/officeDocument/2006/relationships/hyperlink" Target="http://images.google.com/url?sa=i&amp;rct=j&amp;q=yellow%20journalism%20spanish%20american%20war&amp;source=images&amp;cd=&amp;cad=rja&amp;docid=Y9BK8k77HlN4iM&amp;tbnid=1ZGfS3-h6RndYM:&amp;ved=0CAUQjRw&amp;url=http://www.cubaheritage.org/articles.asp?lID=1&amp;artID=133&amp;ei=UBw2Uu-lPITVigK39YDYDA&amp;psig=AFQjCNH_ZUWqPOGgmrCCmuE9eq1-sCVYww&amp;ust=137936420394898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hyperlink" Target="http://images.google.com/url?sa=i&amp;rct=j&amp;q=weyler%20the%20butcher&amp;source=images&amp;cd=&amp;cad=rja&amp;docid=mg0qVC5h6MB3-M&amp;tbnid=g-lkGUYO4YpBdM:&amp;ved=0CAUQjRw&amp;url=http://www.cubaheritage.org/cats.asp?cID=3&amp;ei=tRo2UqCFD-qpiQKCkYHwBQ&amp;psig=AFQjCNG-iyPLLt3NC3cHtjMeIB0n4MMjaw&amp;ust=1379363745672084" TargetMode="Externa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yellow%20journalism%20spanish%20american%20war&amp;source=images&amp;cd=&amp;cad=rja&amp;docid=tVRSEyE0dlixKM&amp;tbnid=HoI1ONU2vWFC7M:&amp;ved=0CAUQjRw&amp;url=http://www.latinamericanstudies.org/spanwar.htm&amp;ei=LBw2UvnDFoWsiALWrICgCg&amp;psig=AFQjCNH_ZUWqPOGgmrCCmuE9eq1-sCVYww&amp;ust=137936420394898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://images.google.com/url?sa=i&amp;rct=j&amp;q=platt%20amendment&amp;source=images&amp;cd=&amp;cad=rja&amp;docid=x-bXMfjuY9CK6M&amp;tbnid=K5cxEmNGqrTSdM:&amp;ved=0CAUQjRw&amp;url=http://en.wikipedia.org/wiki/Spanish%E2%80%93American_War&amp;ei=aRs2Ur2SGcGYiQLGm4DAAQ&amp;psig=AFQjCNGvmt2sv7XatiIZwRMWlplmm_DxQQ&amp;ust=1379364040708735" TargetMode="External"/><Relationship Id="rId4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llega%20y%20pon%20cuba%20housing&amp;source=images&amp;cd=&amp;cad=rja&amp;docid=zOWGYvfu0dltsM&amp;tbnid=0joXXFzxRVLdxM:&amp;ved=0CAUQjRw&amp;url=http://viajarviviendo.wordpress.com/2013/06/13/dias-en-habana/&amp;ei=1h42UrDGM-adjAKvjIC4Ag&amp;psig=AFQjCNFML9Wk_xr0Pn46BIxn6o3VY6C70g&amp;ust=1379364546245826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gerardo%20machado&amp;source=images&amp;cd=&amp;cad=rja&amp;docid=jJ2iahobyPn9FM&amp;tbnid=d6xMJfdq9Ok5CM:&amp;ved=0CAUQjRw&amp;url=http://content.time.com/time/covers/0,16641,19310119,00.html&amp;ei=fB82UqDwEIWBiALVzoC4Dw&amp;psig=AFQjCNEqOWKgMma2ycF1rckxzCkVLm4y_g&amp;ust=137936508755306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hyperlink" Target="http://images.google.com/url?sa=i&amp;rct=j&amp;q=gerardo%20machado&amp;source=images&amp;cd=&amp;cad=rja&amp;docid=W20K-FZ0enR8lM&amp;tbnid=NMv7fNN3rYmwSM:&amp;ved=0CAUQjRw&amp;url=http://www.latinamericanstudies.org/machado-2.htm&amp;ei=lh82UsiHEKzFiwLauoCIBw&amp;psig=AFQjCNEqOWKgMma2ycF1rckxzCkVLm4y_g&amp;ust=1379365087553062" TargetMode="Externa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sergeant%20fulgencio%20batista&amp;source=images&amp;cd=&amp;cad=rja&amp;docid=9lgh2yBboF1WhM&amp;tbnid=RKHf9iR2auHUwM:&amp;ved=0CAUQjRw&amp;url=http://www.thefedoralounge.com/showthread.php?31537-On-This-Day-In-History..../page6&amp;ei=aiA2Uo_VJsvriwKlloDABQ&amp;psig=AFQjCNG_wpt4R-Wx69lXtLWESzmjE55AKQ&amp;ust=137936523618288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fidel%20castro%20moncado%20barracks&amp;source=images&amp;cd=&amp;cad=rja&amp;docid=O6lJwJuNXi22yM&amp;tbnid=muF1B-MwKcQkEM:&amp;ved=0CAUQjRw&amp;url=http://www.cubaabsolutely.com/AboutCuba/article_dayshistory.php?id=July-26-1953-Attack-on-Moncada-barracks&amp;ei=JCM2Us6lMqHtiwLE04HgBA&amp;psig=AFQjCNHXhcJa0_-NbDkHKi-pgWaJ28SJ0A&amp;ust=1379365808037613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hyperlink" Target="http://images.google.com/url?sa=i&amp;rct=j&amp;q=fidel%20castro%20moncado%20barracks&amp;source=images&amp;cd=&amp;cad=rja&amp;docid=uxdSLQH59hUf1M&amp;tbnid=G0Is28tEIjzf4M:&amp;ved=0CAUQjRw&amp;url=http://repeatingislands.com/2012/07/29/fidel-castro-absolved-by-history/&amp;ei=VSI2Utr9IsiKiALCp4DoDQ&amp;psig=AFQjCNHXhcJa0_-NbDkHKi-pgWaJ28SJ0A&amp;ust=1379365808037613" TargetMode="Externa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hyperlink" Target="http://images.google.com/url?sa=i&amp;rct=j&amp;q=fidel%20castro%20history%20will%20absolve%20me&amp;source=images&amp;cd=&amp;cad=rja&amp;docid=JGjKytx2UtthDM&amp;tbnid=F0iWo3pg6pIQGM:&amp;ved=0CAUQjRw&amp;url=http://revolutionforchanges.blogspot.com/2012/01/history-will-absolve-me.html&amp;ei=QiE2UtG1JMeeiALhwoCACg&amp;psig=AFQjCNGCOaDbcvgmQwa7tb2BcTjmtQvjhg&amp;ust=1379365554827773" TargetMode="External"/><Relationship Id="rId7" Type="http://schemas.openxmlformats.org/officeDocument/2006/relationships/hyperlink" Target="http://images.google.com/url?sa=i&amp;rct=j&amp;q=granma%20ship&amp;source=images&amp;cd=&amp;cad=rja&amp;docid=0jqFfBW6BYpGdM&amp;tbnid=mdjozmMHGfoK6M:&amp;ved=0CAUQjRw&amp;url=http://www.johnthorndike.com/?attachment_id=1084&amp;ei=ESQ2UvG0C8PQiwKK_IHABQ&amp;psig=AFQjCNGyj0W3nlh90E8DAR_xQjM5-jFm4w&amp;ust=1379366172576276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hyperlink" Target="http://images.google.com/url?sa=i&amp;rct=j&amp;q=granma%20ship&amp;source=images&amp;cd=&amp;cad=rja&amp;docid=0jqFfBW6BYpGdM&amp;tbnid=mdjozmMHGfoK6M:&amp;ved=0CAUQjRw&amp;url=http://bargad.org/2012/12/02/the-landing-of-the-granma/&amp;ei=5iM2Upf9MMzLigLqvICQBg&amp;psig=AFQjCNGyj0W3nlh90E8DAR_xQjM5-jFm4w&amp;ust=1379366172576276" TargetMode="Externa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hyperlink" Target="http://images.google.com/url?sa=i&amp;rct=j&amp;q=granma%20ship&amp;source=images&amp;cd=&amp;cad=rja&amp;docid=1VNQuEQktWB1rM&amp;tbnid=pnUT_98cuaPSNM:&amp;ved=0CAUQjRw&amp;url=http://ninaoghjalte.dk/weblog.php?lang=uk&amp;ei=tSQ2Uo63NOrhiwLM9YHYCw&amp;psig=AFQjCNGc1tg5dS1G3IVpWdhjmmEaRDrXKw&amp;ust=1379366445573679" TargetMode="External"/><Relationship Id="rId7" Type="http://schemas.openxmlformats.org/officeDocument/2006/relationships/hyperlink" Target="http://images.google.com/url?sa=i&amp;rct=j&amp;q=cuba%20batista%20dictatorship&amp;source=images&amp;cd=&amp;cad=rja&amp;docid=-wly3Lj7PdwN8M&amp;tbnid=3iMIgUXfuwMpfM:&amp;ved=0CAUQjRw&amp;url=http://www.anglonautes.com/history/hist_20_cuba/hist_20_cuba.htm&amp;ei=uyU2UsXnD8_figKkkICoBA&amp;psig=AFQjCNGJT9Bqzw580VBkxHhZCJn7RnBaIw&amp;ust=1379366676085051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hyperlink" Target="http://images.google.com/url?sa=i&amp;rct=j&amp;q=Servicio%20de%20Inteligencia%20Militar%20cuba%20batista&amp;source=images&amp;cd=&amp;cad=rja&amp;docid=F-jKCgjnve9p6M&amp;tbnid=vRT6RufGA7qiLM:&amp;ved=0CAUQjRw&amp;url=http://cuba1952-1959.blogspot.com/2009_05_01_archive.html&amp;ei=TyU2Up_jKIeYiAL24YDgAQ&amp;psig=AFQjCNGwW0kwVj_OO2FnGS5Xv9ra_3u0xA&amp;ust=1379366517677374" TargetMode="Externa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hyperlink" Target="http://images.google.com/url?sa=i&amp;rct=j&amp;q=fidel%20castro%20history%20will%20absolve%20me&amp;source=images&amp;cd=&amp;cad=rja&amp;docid=9y4Gj3_hbKbj5M&amp;tbnid=kGi75EfpCkpnLM:&amp;ved=0CAUQjRw&amp;url=http://havanajournal.com/business/entry/international-port-corp-gets-ofac-approval-for-miami-to-cuba-cargo-ship/&amp;ei=rSE2UprOKe3figKEjoCAAg&amp;psig=AFQjCNGCOaDbcvgmQwa7tb2BcTjmtQvjhg&amp;ust=1379365554827773" TargetMode="External"/><Relationship Id="rId7" Type="http://schemas.openxmlformats.org/officeDocument/2006/relationships/hyperlink" Target="http://images.google.com/url?sa=i&amp;rct=j&amp;q=herbert%20matthews%20fidel%20castro%20interview&amp;source=images&amp;cd=&amp;cad=rja&amp;docid=jdmBPARUUmFb0M&amp;tbnid=JrSIgAH4vC0S4M:&amp;ved=0CAUQjRw&amp;url=http://cuba1952-1959.blogspot.com/2009/06/1957-matthews-ny-times-castro-interview.html&amp;ei=JSc2UuDiD8OCiwLisoGIBg&amp;psig=AFQjCNGhpy7E7UOEOzK0ZuayEAU0XVjEBQ&amp;ust=1379366844587237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hyperlink" Target="http://images.google.com/url?sa=i&amp;rct=j&amp;q=herbert%20matthews%20fidel%20castro%20interview&amp;source=images&amp;cd=&amp;cad=rja&amp;docid=7rcs8ZnfDd5XRM&amp;tbnid=ctP1MKVt-AfbiM:&amp;ved=0CAUQjRw&amp;url=https://www.nytsyn.com/images/photos/176514.html&amp;ei=TSc2UtSKLIKKiAL4zID4Dw&amp;psig=AFQjCNGhpy7E7UOEOzK0ZuayEAU0XVjEBQ&amp;ust=1379366844587237" TargetMode="Externa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sergeant%20fulgencio%20batista&amp;source=images&amp;cd=&amp;cad=rja&amp;docid=r7xR-NSQRbNuZM&amp;tbnid=LD9KnT8FDIdUIM:&amp;ved=0CAUQjRw&amp;url=http://www.talktalk.co.uk/reference/encyclopaedia/hutchinson/m0019718.html&amp;ei=-iA2Uu-qJuqwiQL7hIDYBQ&amp;psig=AFQjCNG_wpt4R-Wx69lXtLWESzmjE55AKQ&amp;ust=1379365236182881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hyperlink" Target="http://images.google.com/url?sa=i&amp;rct=j&amp;q=herbert%20matthews%20fidel%20castro%20interview&amp;source=images&amp;cd=&amp;cad=rja&amp;docid=bZBrnvJPQFW1FM&amp;tbnid=S87B3DzMhJgzRM:&amp;ved=0CAUQjRw&amp;url=http://www.findingdulcinea.com/news/on-this-day/On-this-Day--Batista-Flees-Cuba-and-Castro-Takes-Power.html&amp;ei=qCY2UsfGFsGsiALHlYGYCw&amp;psig=AFQjCNGhpy7E7UOEOzK0ZuayEAU0XVjEBQ&amp;ust=1379366844587237" TargetMode="Externa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fidel%20castro%20in%20new%20york%201959&amp;source=images&amp;cd=&amp;cad=rja&amp;docid=bkxC2RvP00flHM&amp;tbnid=6Lclrxkt8nonTM:&amp;ved=0CAUQjRw&amp;url=http://cubaninsider.blogspot.com/2013/05/us-cuban-sanity-irks-cuban-exile.html&amp;ei=zCg2UsvQKaGFiAKYyYCwCw&amp;psig=AFQjCNGKCxydAV4Gp3WLtVTSsZuS7ljLCA&amp;ust=1379367277963889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hyperlink" Target="http://images.google.com/url?sa=i&amp;rct=j&amp;q=cuba%20inra&amp;source=images&amp;cd=&amp;cad=rja&amp;docid=-_X0F-lbTtqpYM&amp;tbnid=DjlQiw3fRroU1M:&amp;ved=0CAUQjRw&amp;url=http://www.cubaperiodistas.cu/59/35.html&amp;ei=tSo2UtmoL4G3igLV3IGICA&amp;psig=AFQjCNHarLVSlC7T1axieIRkniotqyABog&amp;ust=1379367859790905" TargetMode="Externa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hyperlink" Target="http://images.google.com/url?sa=i&amp;rct=j&amp;q=mariel%20boatlift&amp;source=images&amp;cd=&amp;cad=rja&amp;docid=sW59yrLMt4_I5M&amp;tbnid=xR9dEHyXFXHw6M:&amp;ved=0CAUQjRw&amp;url=http://www.floridamemory.com/items/show/98692&amp;ei=8Cg1Uo_dG8jAiwLaloCgCw&amp;bvm=bv.52164340,d.cGE&amp;psig=AFQjCNHDUfKm3xisb4dPpVC3DvNbhTz5tQ&amp;ust=137930191097931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hyperlink" Target="http://images.google.com/url?sa=i&amp;rct=j&amp;q=havana%20riots%201990s&amp;source=images&amp;cd=&amp;cad=rja&amp;docid=JkQTWx9EEBc7TM&amp;tbnid=A7khZYZS-P1dcM:&amp;ved=0CAUQjRw&amp;url=http://peopleus.blogspot.com/2011/08/cuba-moves-toward-capitalism.html&amp;ei=_Cs2Ut-GIamIiAK3-YCwCw&amp;psig=AFQjCNF3uYMXIrZR0gxSUpLkAuWaA0OmHQ&amp;ust=1379368188103211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santeria%20cuba&amp;source=images&amp;cd=&amp;cad=rja&amp;docid=uRokn21Z8-0CMM&amp;tbnid=ayAJU_gyqcoyiM:&amp;ved=0CAUQjRw&amp;url=http://doculinks.wordpress.com/2012/09/03/cuenta-propistas-paolo-woods/&amp;ei=ri02UuuwI-PBigKRroDgDQ&amp;psig=AFQjCNH4TbWqOgj3FN_YVbHrdA2SAdddnQ&amp;ust=1379368488549189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orisha%20santeria&amp;source=images&amp;cd=&amp;cad=rja&amp;docid=yyZtbz6b5UB8kM&amp;tbnid=1QI1THepKr-8WM:&amp;ved=0CAUQjRw&amp;url=http://www.afrosanteriacubana.com.mx/santeria_2.html&amp;ei=NTI2UuRkiueIAsyIgJgO&amp;psig=AFQjCNFw2cM8EZN3wIS10i_JVKUBVaONug&amp;ust=1379369898913641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afro%20cuban%20music&amp;source=images&amp;cd=&amp;cad=rja&amp;docid=BMA02rmr6YphOM&amp;tbnid=337ppvKfoZBk1M:&amp;ved=0CAUQjRw&amp;url=http://listeningroom.lohudblogs.com/2009/04/24/coming-sunday-the-art-of-afro-cuban-music/&amp;ei=xyk1UpSBH8mziQKstIAY&amp;psig=AFQjCNGlPccgMrXmDg2mawPK70WcSwblHQ&amp;ust=1379302198321871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Cuba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 descr="http://t2.gstatic.com/images?q=tbn:ANd9GcSsSMj3f5tQODDGIO1u23eSb7geFmgWfhpg2FNtoM5B5qYS8T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219200"/>
            <a:ext cx="3428444" cy="5105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076" name="Picture 4" descr="http://t3.gstatic.com/images?q=tbn:ANd9GcSsS-YcHhzHZYaUqGjXXt-uCPoaTGcRZHrnddKliFVc-5j_in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295400"/>
            <a:ext cx="4343400" cy="50292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4" name="Picture 6" descr="http://t3.gstatic.com/images?q=tbn:ANd9GcTsb5hkDI_2feBuuYK0G3J4sqIJffojvUk-rmtwyfkKR0g5CJuEI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990600"/>
            <a:ext cx="4448175" cy="205740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Geography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2971800" cy="55626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Mainland, Isla de Juventud, + 4,000 small islands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Mountains, jungles, rivers, valleys, swamps, forests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90 miles from Florida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3490" name="AutoShape 2" descr="data:image/jpeg;base64,/9j/4AAQSkZJRgABAQAAAQABAAD/2wCEAAkGBhQSEBUTEhQWFBQUGBUYFxYWGBcXFxcXFxcVFxcZGBcXHSYeFxojGRgUHy8gIycpLCwsFx4xNTAqNSYrLCkBCQoKDgwOGg8PGiokHyQsLDQvNCwvMDIsLDQpLCwsLS8sLywtLCwsNC8sLCwsLCwsLCwuLCwsLCwsKSwsLCwsLP/AABEIAKQBMwMBIgACEQEDEQH/xAAbAAACAgMBAAAAAAAAAAAAAAAABQQGAgMHAf/EAEAQAAEDAgQEAwYDBwMCBwAAAAEAAhEDIQQFEjEGQVFhEyJxMkKBkaGxFcHRFCNSYpLh8BYzcgdDJERUgoOi8f/EABoBAAIDAQEAAAAAAAAAAAAAAAACAQMEBQb/xAAzEQACAQMCBAMGBQUBAAAAAAAAAQIDESESMQQTQVEFImFxgZGh0fAUMkKxwSNSouHxkv/aAAwDAQACEQMRAD8A50hCF6A4oIQhAAhCEAet3V34OrMBGqPjtPdUdTcDmJYbJZR1KxVUjqWDrdLDOrO1EBrYAG0kSTNkxZhmts0D15rm2C4rLRuR6Ej6bKbU4zcRd7vmB9QJWR0prHQyShd32L1Vo891pFWAdLST0G/wmB9VQTxcf4nf1O/VYv4sJ5k+rifzU8qQyjIuGJqumDUFIcwSHP3vAEiLDqd1rpZjTpA+Zz57BveJdBjflzVEr8THlb0S+tnT3c1C4XOpvJYoyaskXjHcSQDBj0JLvTUbgekKlZvmfiFL6mKcdytS0wpxhsWRpu92CFupYRztgp1LInnkrCxzitxWpWXe2FtxWVOZuFqwFnhQQ5KUcHXOG3Rhxbcp2JMJPww7/wANbcFNy6ywS3ZzpPOAdTPRc84sxtbx/DrHwqfuvgkRfzANvJsI5LoLTaZKxxOEp1mltRoeOhWXiKLqwspWJhPScqZSpMcHDE6ovBpVIPrKl4HFmoaoLw9oLYOnSCLiQP6R126KVnnBrm1hoeCx4JBdyMwG2EcxGwW7w2Uw2m3wmyIJmXvdBgNIEAbEyd4Hc8vh4To1U5YSfx+ZpXmTtsS8izjwqke6faH5q7sPPcG65kKJbUXRMsfNJk9Lr0NRJO66mbCias/aTQMDYtJ36xaO5ComY1XMMjZdLe0EQbhV/iTJQW62i3MdLf2SRaWWWU54sV7L83DmFjtjB5WcLggH5RzBITTL8uwxiA4GRElg7zM3CoGavdRqQI5Hn3/RSMk4hdqh0QI6/mPRXyo7yiXuk3G7WDoHFuTudTD2xpaPY0ixgnUHASOQM2jpC5lmmF5rrHD+deL5ahDifZJgfC1lV+Ksh8NxgeU6iDycAAT6ObN+ok8iFRTny5ebqVJtO/2znSFKx2H0lRQF0DZGV1cEKU3AOIlaKlIhBCknhGCEIQMCEzyTh2ritXhFg0FgOsuF36o9lrv4TvHJbMVwtWpM11DTYNDHDU5zS5zy8Ck2WwaoLHS2YHVLrje1x1CTV0KEJ/U4KrNfTpmpQ11XvY1pdUDpYCXktNOQwATq5y2J1CdtTgHENIBfR820GqQP3jacEikQDqd8g52zSRHMj3J5cuxW0JvmHC9WjTdUeWQw6SIqg6g5jSAX0w0+202MOGotJ0mFCZNPYVxa3BCEKRTKlGoaiQ2RJG4E3I+CsrqmWkuEVADrDXDxTBLW6CZdcBwfyvqbYQQqwhLKN+rGUrdCytq5brA01dB0Eueampstqa26WGCQ4UrzfW6CIkRC/BDDExUdiCx2kEuDQ8mxdBAIAiIN5MzsEqFGj1fxG1+iLC/8PLw4awwawWHxNT4dTDTIkAlnjOFx5iwEASpFQZWW2NYGSNnl0QYLQTp1Tp9oxBO1oqyFHL9X8Q1+iN2N0eK/wp8PW7w5mdEnRM3nTC25dhdbgFETXIngPEp9kUVG7NovuS8KtDA53O8Kw0crpsFmif8AOq0Yd/iU2Fj9NrwATaOu391nWpVB/wBwiTI8jbCTbvuPksDk5PLMbje2lijivKBpDgN5BjruPpPyXNqlLRU+K6/Wwbn0S0v1EkkSAPQWXN8/y4h0gK+jLox4O2GXXgvFDQR6FWWpUi3Irn3BeMh4BMciuiUaPPdU1FaRRUiayJAQxq2VaVoC9ptt0SFbv2IeIwYqtLTbYiCQZG1xsuY5zhHUa5NQgvGzRMCPZg9IgrrJaJVT4zy7U4VGhx8sS0C0EklxAJNuSxcdTVSGpbovo3b0sS5c8uYwv9qL/CwPxACu2U4oupeQjUBA1CQD3AMm3oqdhcBUGH8VwcPObOGkxAExykg/RJa+feG4+Zw9JC28MpVKMV1JlTbm7ZOtAnn1Ww0rEHnuuSYXii863/AuldIyTH+NSE+0LT1TypuO4rpuKKlxJlF3NjaY7j/PuqnRwulxkbSY69l2LMcsFRvIEc/mqRmWT3JAuN9jeAYsSJgg77EJoVLLSzTTk7XYryPiBrIJOgjrJHzTGpmNPEVtb3l5B8rSXhokRDeQHaCq/wDg4DouOyd4bIi2kajQSW89+5+koqU4T/MFR6VeInzrKyPTkUjoUPPC6SHjEMp0tNxqn48xy6/NI8x4adRBcQAR3E3MC26vjUWzM1KraNtyRVp06eFbqaJfqM+8A2PZ73PyhVLNWX7plic28mh5mIInkQZFvVJMXidRS04SUpSb329DRBXtZbEdCELQaTwtB3C8DANgFkhAGOgbQF54Q6D5LNCCTEMHQLJCAEEAhbWYZx5La3LnnkgXUiKiEwo5M8nZO8JwsdJc6zRuTAA57lLKSirsjXdqMcv0KrpXkK6fgFEb1qI/+Rv5FH+kw+7C1wOxa5p+xVS4im3ZSQvMtuilwsmUidlbavB7hciyY5bwmBd9h3Ek/wDFu7vgndWKV7kOr0SKQMvd0WVGk5hmF1c8P0QyzTykk6Y6nbpySlnBvitLqdS1iNU3BB5tBB5bTzSKvFuwqm2siXKs8cyNwev+bqx0eLZs7SfmD+ai0OC7XqAkD2bgmDz1NCS5nkb6ZMSCEvkm8FLSuX7AZvSfYHSejvydskvE1GmZcHNdPIEH1Nvv69lShjalPeVpxOfuIhHJeq9wjB9CZl2I0VYXVsvxwdSaR0+q4ZSxZDpXQ+E8/wBmuPlO/buitC+SalO25efHJMLOZC1UyYtsvafrP5LL7DM7boyc4cjC1EBxHZbCztKy0Rtv3TJrYZYI+Lw7XsLHCxEW+657nHBbg42PO42uulBom5ujSmjNx2GVTS7I5FhODXax7XwJHX9V0zJMB4VMNO6YyOgt2WTOv3UzqSnhjSqN5YNMJJneVNqOD2PLXgEEC7XDo8C+4iRcJ03qbhewPWVTKOrdCRnpdyo08tYT+8imQY89r9Q6wIP5jqrD+EsNF1IEiQPMNwQQQ4ehAPwUt1MRcD0WAY1rSQI7BGZKz2HdV7pWObvxTqTiBLS0mO0Egj0kH4QlWNzgEuJa2TzAAO83PvXVqzvCMqVQ1ty7VJH8TdLYPe9+fs9lTM8yZ1J0OBHRX0HGa82WhlBRl2TE+KraitKCELabUrKwIQhBIIQgBAAs6dEu2U3A5S552VzybhGBqfDWgSXOtb4pJTUdymdVLYquB4fc/krDgOCnHcR62TerntGj5aDNf87pA+HM/RJ8bndSpZ7wG9BYX+p+M81y6viUFiORLSluyfVy7D0B5na3X8lOCZBgyTsAbLQ7MKI9mkSIs4nnH8NjE7+iRVsUG3BE2sI573HQrRhce1riX0/EBHs63NEyCDI7W+K5dTxGq3h2GioLdr39f3+fYtFLGDw2uBwYc6J11XAtt7zBsZ72kdyEmc495qsFaqytTBDtNF0sgGCALQYm56i6YZPlTcQxz6eEbAtDqtS9okGLnftPKymM4cJkfsdPn/3niN45d/sq5c+tFXu17/oNzLS1xai73xdW+RXqWMwo9qg91mj/AHCJcCdTrbapFuUW6rccfggZGFeRMwarh/DbsDDu/m7AKTj+DMQXTTohrTEND9UWE3dE3v8AFRMVwdimN1Op27FpPym6zOlWjhw+RTzG30fwMMio1i5xwzSXC0y0EBx8u5F7b7fRMMFg8dTrCtBe7q57SHAk2Pm5kfMDsqy9sGDuF5CqjU023x6jyrKaimtlbFl164y87ssuZcS4unWd4kNLgCGEBwYDtHf1UOnxdimkEVTAM6YaG+kAbJOF4pdeo3fU/iUN9jo+G49oPp+Zul5sWu9kyN9UGG+oWDuI8O54FSo3zaZAl7Qdo1bAc5ETA2gg88QtK4+qt7CxtHY6Ljskp1C5rQWuA1Q7TDm9WkEyFTc14eLSYC9yjiSth7MILTu1wkHtO4+Ct2FzBuIotqadXu1GNH+2RsWxs2OR+Ygrr8L4ip4e5ZF5wc0fg3A7Jrk73scFeDw1TcA/UA1xgahBnpHX7qRi+G2NZ+7a5zgQLtdFwbiBe4+voupzoy2GlNvDJuR5w0sDXOgjm7YjpPVOQ/pCoFShXpOg0iADfyvII6gxz5JtlmbVtMOAaBEAh3fmSCq3TtlGeUWld4/Ytes8kOqnSdO8WnaeUlLcLnA96GHrcg/Hl8Uy12k7KjrYrtYWufihyo7W9reDGrtMGyzqPxIDdHhE+edWoDfyAEdonqTyU/VHUL0uFu6aMu6LNeNkLqj8XIgUeU3d0M/WPkUVDi5aQKWw1SXG+u4bbbRYTzM8oLINAMr0PMqdXoMp3WyIuB8bzePo5aTTmDvMg7co9VIqVA0EuIAAmey2O6qDnLT4D+dvpIn6SobZEZXZXM+4piYcWt5RZzvjuPQQqo7iw6pA+JJn5qBxLWPiGUhla40o2yaYQ1K9zpGVZ8KzgHSHSDIdDrc5963W+6hcQ0yAWOglron+JpEsIGwsTMc5VRwGJIKsGID3MDi5zrRckx81S6FqilHHcrm9HlYipZcXuhontzXtfKXN5Kw8L0D4oIHmmysmZ5fU8QkU/GpkmRIDmEiYBO7QbRyt0TVuI5TV1cZTfc5h+xuQuiHC4UWqFtN9pY4glpImDC8SfjqXcfmT7HNU4yTKTUcLKHl2D1uC6RkWUeE0E2JFv1WmpNQQValsIlZRlVOk2SJI36CN/wD9SDOs68V4DbUgTp3BdIAJdPxi2ytuIylxova03c0i/f8AyFzivlzpIqVadPSYIc7zCC8HyNBMw2e+oRN1wPEKsrJLZlVKUZXccmNTEydLPMSWxyEmBBnvCk1eH6zzOulpN5FVpb279PmFtybIXmq51Oow+GbOHma4wDbaYnfqFYKGU4guNR1RgcW6dQpt2mQIPKbwI2HRc+nw1SortYLnKnZKV7nP2MJMAEnturlwpwoHNFSs30DrW7jmpmV5FoqOqvdrqPm8QBO8BWfDw0DVfutnCcEovVUz6GKpNRwjdTw7WiGC3bZbAQBulOLfVNQ6G1NFrtc0NPW28/qexER/jkFobWaSR7zLWMn0k8hyEbLsJYEVPU73Q1znPW4dmpzHPbz0AEt7mSLKq4nj+k6Yp1P/AK/rZW/D0JEviSBIN/UJBnvAtOqNVLTSdJJgWI9AbGeaw8QqyzTfuLIqMSg5vmArVnVA0MBiBvsIueZUKVbqvABZGqqL2s2wMjczt8tkqoZO6njPBc3XoJm1i3TM/IhcSpw9XUnNbv8Act0tv2iZAUnG4J1N5aQbEwYsRyI62WzLc0dQJLA0kx7Qnabb7X+g6BZ7WdnghLNmQpRKsmJzusxjXfu3NcIHkAIIkGb6tUcz0HdLsbxBUqsLHBgBj2WwbGd59PkmcUupbOnGH6ugtU/Js8qYaprpnpqabhwHI/qp2W8MCrSpudULX1i8UmNpOqAhjmsJe5p/dgvcGgkETuQLplgOABU3xAbL3Mb5Wy799UpMI1PE6vDqOgSfLYFPCnUTUohGhUeUiz4LjTCPbqdUDDu5rgZHyF/gpX+tcEZAxDWk2ksfE/0xC5vnPDT8PQoVXGfHDjGkt0gBjm3dBOprwdhGxuk62S4+ssNL795XKLi8rJ2DG0vHIfhcQBU0AgGHNLTqiWm4BPP+UdEpdhcXSe6piYrUgJcKYhzYFy0AC3WVzqljHscHNe5rm2BBIIHQdlb8i/6iVA4NxJlo99rRqO4hwG4vNoPlG+ythxkKjzeL9uPeQmNcqxjMS1zqRjR7TDMtBmDPPY/JMcvxegwSdB5dO46BKswcx9I4jLYDmv1PDPKS0TOppiBaYi8nqVvyXEjFU3VWaQ8AF1MG4I3gSfKdwes9bdClXvanN3fdbP2fyLKmt44LQasb81iT0MquUM1FIyZLTyn7A2SvHcYGdQeQDsG2gdzuStWiWxVCKZewS3lK9eAesrndDjV5MeI76H7hWjLeIhUAmA60GYB+B5qJQccsd08WHGoztZe1mBwLXCxEEdileY49ziGB0E3dG4HITyJ+wK8weYA+QkjkNV5+M/dLqxdLBCjbrk59xPlpLpA7FVt2XuHIrrlfLA+o4u9kges3/wA+PZePyGi4QG8hdXx4hJWZoU9OE8HIqI0uurO3iEeCKYa2BN/evffooXEmXeHVc21uiUYGmXOhacTSYz861FoyDMiKktsVf8BTGhvu27/mqtl3DwpNZUcYDgLnlK35/m7SRTDh4dtgZNjvNo7Ry35LDXet+TLKkr3WyN+J4rw2owS/+YCx+YnshV/8XpNsG7dz+RXqzfhOI/uXw/2TeHZ/fvFnCrW6xqsJE+isOK4jeTDaej+Z5BAM8tJ830VBwuNLNlO/HHEgkzGy6Feg6rXmsWyg7t2uWLN6VZrBVOIeX1Ia1oJBcDBMNEaQLJTWY6odVR5e4xMQdurj+Swr8QF7dLtvv/ZL8RmRO1liXhkHJuW3bPzCDmtlbox9gs2NBmkWG/tGSep0/AR2U/CcX8nTHSdQ/UKjvxBKxbUIXQhw8IR0pE8pvdnW8pzOnUIMT0g2HqCAvc9z4YcANa59Q3DYJAbMS4jabgeipXCubeHUaSbTeeXKVaOIM4puZqY9tOswhsOm4mdhuLSHDr3XP418uDs7Mzcvzq5IyHjLxajab6TqZds7duxPOPpKtIa0dyuU4jMtbS19UHaBSYZMbCTGm8G0roGUZzTFFnngxLmvJLmk7gk9zYdNrBZeD4hzvGTv9+hFSl/YOfCgSRPdQKxvvz2W+pmH7oPALgYNo263IASqlxLRc/S5zGwJku5ztcD+/wB991sLBSs2Mq+DDmCdjv6Jb+HlnnYZI5i/zabLLH8VUGMhr2vJ/miPW32Sk8YMFpLuv7sj5HXt8FCV3sWR12y7ELMamkbfkkpzoz7Igeqs1TMqNWkXVHsBEbNcHGerQXE/KyXvpYU03S8avdsZt1Bix7rRHQ90RqlF2vcV1sdTrDQ5sDk8XLT6dOoSnE5c9lyJbycLtPS/L4rd4Y8WGm0q24bBOYPDe2zmzNiId06jdY+L8PhW80cP9yJVEsyKYzM6zafhtq1G09QdoD3BuoEEGAYkEA+oB3AW53EGJJc44ivLwA4+LUBIEwDB2Eut/MepVyPDGFrOEtNIkBo0nyzJuOjr7FLs1/6dVGyaDtYA9l1nT2O32XEqcJXpr6MsVSXSXzKrWxtR866j3gu1EOc5wLiI1GTvECegWlMMTw/iKbtLqT57CR8xZTaHBWJdHkDZ6kflKyqlVm9mQ7vcS0qDney0u22BO5gbd0VKDmiXNcAdpBHKefYgqyPqnA6WPpu8SWuL2uIa4AnyjU23kdpkA7lQs0zynWZHhvBAOmXggGQQSNPmtrEfzk7qHTUcSeS6UKaXlkQsnzd+Gqioz0c07OadwVYqGU4fGPecK406ghwpGWtLbTEX5kW+SqC9ZUIMtJBGxFiFNOrpWmSuvvYpTsXrHYcv1sLCx7faYZ+Lmk+0yefL5KlZlgHsN1NwWdOBiq572kQPOZYbw5pM3En5lOPFc5kYjQWEGK7Lgf8AIbyeRjfry7/CeIpq0v8Ant+o631RKPrIKsOQ5mZgrRmmSlp69CNiOoSynqYV201JYLJWqRt1OlYjG+E0Q4AwT5YJk9T1SPDZzqfp5KsVc1cWxJha8Dji10pFTSRTyXa7Owux4pUWk3cQIBNyfXoOqruP40LZDdJd1AMDruSD8lWMfxK+o3zO5Ra1uiQVcSSVRDhlvImNNt3GWbZkahJcZc4ySlmHr6TK1EoWtJJWRqjBJWLNhuIyKZYSYP3SnF5kTsl8oUKKWwioxTuZmqV4sUJi2yGmXfsegeP42ufMWadOmYETsQDJ3s2195Ifl8XbiA7o2NJ9r+IyPdHwSJCRxv1Y+r0Q7b+waRJxAMRIDSCS0XgncO3AtAMcitw/DeX7SJizotcTdu5AkdLA9lXkI0erJ1eiAj499p7xyQhCcQ34XE6Sm4xwcACQYEAEAwOgO4HYFIV6HKudONRWkrlcqd3ceDEtbsY7Nt9fa+q0HMmg2ASouXiiFGEFaKsLyr7ssD+IXFukveW9NRhQX5r0S1CdRSDkx6k85oVqOYOUVCmyHVOK6E9maELF2aOKhIRYjlR7EqhjCHSrPg+KXeUEzpAAnpM/mqcsqdSCocUxKlFTR1XDVvEYKkg6iZA5HorLgsQ40wZB5XXOsurmkwONUCk9jS5xbJbqALZYJdpLoAdF5BsCJtf7U6kbAvY4SNJDnDkJA3FxcW8zb3E86pVptqN/Z7unt9DO+CqxTdsfefYNMTjgwwGh7jeNoExMm26h/jthFMgX968DtE7/AGK9wGPp16ZDywgkDcgE2iRyvbc8usLe/AMeYIBAPOT+amMl1E8qw0L81ptxmGqU9MVA0vZzMt25Wnb4lcucCDBsRuF27D4cNbDbAbAfMrjudYJ1KvUa5pb5naZ5tkwR1ELjeJwV1NIFJPYhIQhcgk8CkvzCoaQpFx0Azp5TePXcqOhSm1sTcc5bnelmmoGmm0CGxLyb+y7lfrZTKeHw+JnQRTImRUc0bCZB2Iifkq0t2Hxj6c6HFsiDHSCPzK3cPx9WjZXwNq7jDF8NHTqaWvb/ABMcHD5hKn5Q+bArbhcY+m7VTcWnsd/XqOys2F4voin+8w5fUtfUA02uYA8t+S61DxeMl/UVhlNrZlNq4Fw3BUZzYVyPENGq7S+iKbTs5pLudpB/JKc8y3SZAXS4fi6fEX0PYtjU7iJC9LCvFrLwQhCABCEIAEIQgAQhCABCFuw+De8EsbOmJu0XIcQGgkFziGuhrZJ0mBZBKV9jShN6XCGMd7NBxu8e1T3Y4sfu7k4ETtay8fwniwATQdDtEeanfxDDPe5mfSJMBLrj3Q2iXYUoTE8OYkEA0XAljniS0eRmjU65tGtnz9Vrx+S1qIJq0ywB+gyWmH6Q/T5Sb6TKNS7kaWuhCQhCYUEIQgAQhS8Bh9RQLKSirsiQhWfHcPFkAggwDcEb9J35XHVIsVgS1KpJ7Fca0ZO3UZ5LxSaTfDrM8ajEBpDdTbEWJHmsYhxsLCBY2DA0DTYK2B01mEgOol8lpjalqaXNdFSoSHGwcfany0JbsJjX0naqbi027gwZEg2MEA3WKvwandwxfdfpftX8rJ0KfEWxLPZ9UX3C1qVdjqtIhrwHGvSfYCNQfa5BtzsQbwZTnK84gN1hxBgCQQQLddxcG56byqMcbh8W99TEv8B4aA0MkgMYATEt87idVi4H2QJ5O8TmbooDEMbSbVeS2vsQ0kvLHgCKb3ahqnygkmBBAxeam1Fp+/dK17J/rt8Ra3DRqpyj/wBz/iX+nVbILDMgkWtFvkb7dj0S7N8DTxLS17Wus4Bw3aZjcdDy7JFhszqUqlQMcHtpECQfKSWl5aGk3c1ocSGkkRKsOU5qatzp+FuXxV+Kke6f89ziVKM6Mm39/UoeNyZmEhtehUqEzD2u0tcLEQLwQAbd+ahOrYdrpdh3gECGl7hN3yQfQsHP2T1XVqrwQQ7le/RLH5jTcSzwnOjUPZEGByJPPYHuFgl4dnyv5FsaylFJRyt9vp/L7nPGYnClxAoPIIgeYzq80ne49i3qsWYnCgGaL3Ol3vlti52mY6N0+p+t7fVose0ii6TaYEDf2jO1kk4t4ec+a9MMADSXAWJI9ok7GI+6zVuCnTjqVn7izVjZfBFKQiOf1RK5RQCELOlE+bb9OXx2+KAHuRZY00TVe6m0B4ADwS4ncBukze/LYTyT52WMqtALmtdBhrrOMdjHLmqm3GNPqbXiA0i4k7Af53kitAGh20nW0wYtq+JiB0A7X6fDcS6P5DSoxasN28El4JbB9CD9kjzThVzDtHZbqVeJ3Gq0CbwJv2uN/wA1Mw+avaILtTANnXAj2om7QJG20row8Ud/MsBoa2ZTK+HLTcLUrpmOWsqt1MM2v1B7hVjEZY5piF2qdSNSOqLHjU6S3ISFmaJQrC25ghCEACEIQALfhMfUpT4VR9PVE6HFs6SS3bmJMHuepWhCCSe3P8SDIxFab38R0335oPEGJP8A5ir287pFosZkWnbqVAQl0rsF33Jv45iNWrx6uqC0HW6Q0kEgGbAkDboteKzOrVEVKr3iZhziRq81wNgfM6/cqMhTZBdghCFJAIQhAApOCxOgqMhBEkpKzLRQz+SC5xcRYaiXQOgDiYHZac7zFtQlwa1sxZsxMXIB2neFXg5bm0XOSaEsmfkKLvc0FClfhz+hUepTI3Tl6knsYJzQ4nqCjVpVGit4jYDn3c06SAZIJMTIuIN5uZToVdSlCorSVy2M5Q2LvhGOw7Gvwzf2iifEaaYqGp4lOGkVA3SAx5cIdTg7MbEuBLDCYllRjq2HOgUpNRpIaW7us0XaZloBt5YmAC6iZZm9XDu1UnFvVt9LrEeZs3sTfdOcZneEr/vH0n0qpIDvB0+eS5xJkBrrwSTBnTvBK5kuHqU53V36rP8A6V8+1fQ0zlTrQs8en0f8F+wuL8Zga46gRcc95Ex6Bbfw+gPLoEugmJuRcE9SORVQ4UzIktHP9Vbq1VtJrqlRwa1oJnr0A7nZW1f6beThvBjXwGGps8R7GtYNybAcvtaFVuIeMW1KRoYdmmntqO5buQByv9EmzDN34qp+8cQyTpaNm/37rJuVRu119iQ7/PlK4dbi51rxhsWKMpdbmOXY57C3Q0EgEDVJbB1e7tNzdTPx6uL6KN7T4Y2MTcbT5f7LW6jpAm0E3J0zvzPP9UCo0AeYfOTzEd7FUQo1GsJmm87JNsX4jDucXPMSSSQLXNzHa6y/BqxAIpvcCJENcZ22gX3B+IUw1WkRf+l36JvT4g8jWm8WJdWcNQggN0GNIB0nb3Qp/CT6p/ArVOL3ZWH5bVAJNN4AuSWOgCJva3JSMLk5ewP8agyZ8r6oa4QTuOW1vgnuYZ2a1Msa07+YiuahiTI0ncRz5feuYlsgBrXQCbkb9lTOloebhOkoJS3TGDcpd/6rC2Ef7osB0ltuv97IxVEU2BzqtF5duKT9ZmJGoRESBJk8he6iNyxxo64eXaoa0NtG5J59tlhRwbfe1H/jEA8xJ3PpburKdKpN6YRCTS/L2W/2/d3WbLYlYPNdDg4G7idQN29hfYT0/Mpq/MadQ6DSEGxcHE3IBHli3O31SnD4KiZkuEciR+S3Oq0qQlkE9CT/AHXT4fhuLg7LCF1J/mN9TKWEzZCSVc1lxNrnohd+zKdNQToQhWG8EIQgAQhCABCEIAEIQgAQhbMOyXQgG7GAYSsxh3GYBMCTAJgDcnoO6uWU8NNcGkmzjH3/ACEpuzKWUBqp1mU9ZI8+kXpuI94ETM2594tROvGO7KFWu9sHN3YV43Y/+l3YdOpHzC8bhnnZjjG8NNrx062VzzbOsVSktrh0mZApuGwu3ykRsYFue6Qt4wxQJPigkxMsZ7sRbT/kk73TKUmrq3x/0XxlCW1xdhcK5xENcQZNmkyBudtgrtk+Gw7ac1dQfaGgAG4mTN42+arNLi/FNaGNqANaAGtFOmA0Ns0CG2gR8hMrRXzypUe57zLnbmANgBsOwCJKUsbFdWF9i84mvhwyGtBMXcTcHsNoVGzhzdR0rS/MSVFe+VMIaepXCm07s8QhCsNAIQhAEzA5gaZsU4/1C5zdLiNJ5ESPkbSq2iUkoRlhorlTTdywfioAgaR6NH22WFTOztqP0H1CRShLGjCOyI5fdsaOzMbxfrzWs5qUvQn0onlRJ34o5ejNCoCFNkHLj2Gbc0ncArZ+JN6JQsqVTS4OgHSQYIkGDMEcx2SuCfQjlLoN8LmHmik2XQbMbqMegUtmT4ur7NF4sTL4ZbqdZB5j1WnEcb4l1mmnSbeGsptgTH8c3t8/hCzF5vXqz4lao4HcFx0n/wBu30SqMuiSLOVTXdjZvDjr+LiaFKHAQ50GPISQHadmuJgwZbFrx67C4Fnt4ipVcALU2eUnzar2/l0ieV94FcAXqbS+rH8q2RuzN7HVXGgCykT5GuMuAgbmXXmeaFpQnWCAQhCCAQhCABCEIAEIQgAQhCABZUjdCEEPYtGT4x4iHEJq7BNPmMzfoN7m4EoQqJwjLdHFrzlCfldhBnQiw29Sfuq+UIVsdjpcNmFwQhCY0ghCEACEIQAIQhAAhCEACEIQAIQhAAhCEACEIQAIQhAAhCEACEIQB//Z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3492" name="Picture 4" descr="http://waittfoundation.org/wp-content/blogs.dir/9/files/ocean/cuba_country-map-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3294371"/>
            <a:ext cx="5457825" cy="328612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Multi-racial Society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40% Afro-Cuban population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1800 – 1865 = 600.000 African slaves arrived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Slavery abolished in 1886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Afro-Cubans in political power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Chinese-Cubans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442" name="Picture 2" descr="F:\cuba pictures\new cuba pics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733800"/>
            <a:ext cx="4708525" cy="2667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61443" name="Picture 3" descr="F:\cuba pictures\new cuba pics0004 - 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343400"/>
            <a:ext cx="3352800" cy="22098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Why Classic American Cars?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Price in Cuba vs. price in U.S.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Detroit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Advertisements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 car for every 42 people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Symbol of social inequality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9394" name="Picture 2" descr="http://t3.gstatic.com/images?q=tbn:ANd9GcSvNMACtMUNdmEDdq8Sazz94fm6pauNF8CoS2mJt7k8n3K_boD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181100"/>
            <a:ext cx="3048000" cy="2667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9396" name="Picture 4" descr="http://t1.gstatic.com/images?q=tbn:ANd9GcQmRGZESp5eP2OdnUOMWQFV8cwcDOmMlvCgaaCFSQkVvZ7LP5UZ3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191000"/>
            <a:ext cx="3886200" cy="23622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59398" name="Picture 6" descr="http://t3.gstatic.com/images?q=tbn:ANd9GcThBj3rk5xjFX83w6RiIUljbBdJGNT1neFE676pawH-IHD3rjTsB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4038600"/>
            <a:ext cx="3810000" cy="2514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1950s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91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1950s = $713 million annual U.S. investment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1960 trade embargo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Cuba per capita income was 1/6 of per capita in U.S. 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Cadillac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7345" name="Picture 1" descr="F:\cuba pictures\new cuba pics0010 -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7331" y="5105400"/>
            <a:ext cx="5418137" cy="1541463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57348" name="Picture 4" descr="F:\cuba pictures\new cuba pics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990600"/>
            <a:ext cx="3887788" cy="3886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“Vast numbers of citizens cannot earn enough to live daily?  Why were we buying </a:t>
            </a:r>
            <a:r>
              <a:rPr lang="en-US" b="1" dirty="0" err="1" smtClean="0">
                <a:solidFill>
                  <a:schemeClr val="bg1"/>
                </a:solidFill>
              </a:rPr>
              <a:t>Cadillacs</a:t>
            </a:r>
            <a:r>
              <a:rPr lang="en-US" b="1" dirty="0" smtClean="0">
                <a:solidFill>
                  <a:schemeClr val="bg1"/>
                </a:solidFill>
              </a:rPr>
              <a:t> when what we needed were tractors?  We need tractors, not </a:t>
            </a:r>
            <a:r>
              <a:rPr lang="en-US" b="1" dirty="0" err="1" smtClean="0">
                <a:solidFill>
                  <a:schemeClr val="bg1"/>
                </a:solidFill>
              </a:rPr>
              <a:t>Cadillacs</a:t>
            </a:r>
            <a:r>
              <a:rPr lang="en-US" b="1" dirty="0" smtClean="0">
                <a:solidFill>
                  <a:schemeClr val="bg1"/>
                </a:solidFill>
              </a:rPr>
              <a:t>!  The Cadillac costs thousands of dollars of our foreign exchange.  The Cadillac does not plough, the Cadillac does not cultivate, the Cadillac does not produce!”                  –Fidel Castro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97"/>
            <a:ext cx="9144000" cy="1143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Colonial Roots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Pre-Columbian = 100,000 – 500,000 </a:t>
            </a:r>
            <a:r>
              <a:rPr lang="en-US" b="1" dirty="0" err="1" smtClean="0">
                <a:solidFill>
                  <a:schemeClr val="bg1"/>
                </a:solidFill>
              </a:rPr>
              <a:t>Taìnos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1513 = 4 African slaves from Hispaniola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1760 = post-Bourbon Reforms dominance of Havana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1762 = British control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Independence?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Josè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Martì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838200"/>
            <a:ext cx="3886200" cy="50593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Exiled to Florida &amp; New York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Cuban Revolutionary Party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1865 = Led 6,000 in uprising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202" name="AutoShape 2" descr="data:image/jpeg;base64,/9j/4AAQSkZJRgABAQAAAQABAAD/2wCEAAkGBxQTEhUUEhQWFhMWGBwYGRgYGBcaGhgYGhocGBoYGhgYHSggGhwlHBkXITEiJSkrLi4uHB8zODMsNygtLisBCgoKBQUFDgUFDisZExkrKysrKysrKysrKysrKysrKysrKysrKysrKysrKysrKysrKysrKysrKysrKysrKysrK//AABEIAQQAwgMBIgACEQEDEQH/xAAcAAACAgMBAQAAAAAAAAAAAAADBAIFAAEGBwj/xAA8EAABAgQDBQcEAQIFBAMAAAABAhEAAyExQVFhBBJxgfAFBpGhscHREyLh8TJCUiMzYnKSB4KishQk0v/EABQBAQAAAAAAAAAAAAAAAAAAAAD/xAAUEQEAAAAAAAAAAAAAAAAAAAAA/9oADAMBAAIRAxEAPwDg0qc0rUYVyziemXXzA0JPr15xsnANfp4DFqu8bCnFIig3F8fLyictGFujj4QBB15RjeLRsP5YRMB+uPzAYkY8ommVTrIxhISCT1aEZ+1E2t+8YBgzEg5/sQSTPQSA7Znxit3SWAFcvjGLDY+yJyzSWW8IC0RsiTVw3KtRrDCezA1GNPYxvZu6M5gSjVieFostl7uzE/0kZgKLY6wFRO7M8/kQlN2AjCnrQ/EW/eH6uzsoJUUuxd2DtFVI7cSpgoFBwrR2OOEArM2Mvbp+ED+ifKlNDpwi2UgFjcXFKXBw4wrMlYYcOMBXzJNm09fzGgjrOhhlQY+hgQVVzb8GAW5t8uIGzi9M/eDLTXn8QFQONuhlxgMLWHVRcxErpWgy6PCDqY0Fa3tYgO0BmSmD0PtX9QGphO8z0pWmcLISRwqLvb3b2ic5dAz7zQGU7aCur4CAe3unHxGREn/UYyAYph89XiaU6OPzpEEX6tXPlE265iAiK9N4+EGTLoDgSRfJsP8AugaR1y9YclorWmjnO8AJKMrw19MJqosAa8ifnziaUjrrTzhbtkskA0JJJqD1VoCr2jaCquDGnhhFt2J2QqcQ4YZ11hPs7YytTEU/B8I9H7F2MJAbqogIdk93UJYkBzjyjpNl2EJwHRMblyw3KG0QGIldcoME6CNJOd4KzQCu17GiYgpWAQbvHmfezuYJO9MlAlP9twKl9Y9VUmBz5QUCCLwHh+xbXuhhVJuLkMAaaXi0MkKYpLjMYhzEu+/d76B30BkE+FoW7vzCpBSbpPk9LGAFNksbX/EKrlCuPRHKLfbpNH6tlyhEoIJwcNxr6QCaweuVYWnEh60v14w8tNM/WwhJaWfP9wAw1PjNogsOKgvWwxe5zggTSIThShNIAKy7O9rfIgbDDxzpG5lamhAgaTU1YZ+PvAMOcvSNxEAdKMZAPgjg1hmfHWJqAJpb9QEGlqfrFokgcw1b5CAKA3WQLw7IGD/i3zCclPh+TFlsqSz6/wD5+IBqTIduv7tIqO8ZaYkVZn9PiOg2aXWnjnU9c4p+8aXnIDXTbG9PfwgLDuzsjAF71xux+I7bZKAfnSOZ7GRugBuqx0chfXhAWUo9cjDsqpiskLL199YspB68IBlEGDQBCoMkiAJuxBaeESEamCA5jvvsQmbLMDfcElQ4iojzTumn/EWMSATyU3o0ex9pS3QoaNXmI8j7ty93aZgGAV/7JgLyfLpbPE/2mKyfs7HStK5xeT0Uf30OsV+0Ixbz1gKCYhgTh+PGFl6emsWc9NOIPvFdMTX5fMawC6xjTroQFYppXqnGHAWDM/tCk1IN/OATmS2v1SAjF+r4GGZ54vbCov7QAq9scqN6+EAUIyHmYyJJNLenxGQDaSTfHWuGRiUt8cvaNSwaXp6UibUHD0EAeTX28eEWuzpLat7DSK3Zk15+rGLjZEu3D2gH5CXOTanO9qX6wpO1h/8AbQ/9oy6wjoZEtj+s4qO88hlyZl2IT7+xgLLbJ60smWACTU1pU2GMQlbNtKq/WL8hhWzQ5MIA3zXBsb8NYQ2KZtE9MxUs7iZYezqJY4XMA/sy9pSsPMCq2YB6+sdd2fO3gHDFn9I8xkbRPmJWsTD9isf4lywY5u9GwEdR3e7QUQkKxppajQHcJGMUnbva8yUPsCXwKj8XjopUsbtY8870dmbRM2kAq/w1US1gG/qpeAuuxO0tqmB1hDPesX2zLWKTG4iOAVsG0ydolS0TZxQqp3WbS4ahJcHAR1iNpnypn05yTMlkP9RIYj/cLQFvNlvHluxbNu7fPAtX1THrKQ4pHmvZmzqmbbtK0gkb27xIFYB6chh+6Xiu2hGvVIutukKS28kgPemsUu0Chp0w0gKba5YBI5f+wr4xWzqF/XQiLfbBfrPSKydKa/VqwCpDBjiatYAg4wsvgSB+IZngl3v0IBN6AeAU2gPZgwGdKXrwgCUMMCXwxFRZsw0Fn8ePhb0gBJBowrbV9eEAZKqW8zGRiXagDcPxGQD5AelqcqA1ziabda4REfhs/HSCShXC/wAwDeyJq9Xpbkcou9jDNwb1io2VFjf9CL/ZE9auRAbVtTKACd4mwcCgYku0Lbfs6ZiHSTQgscFB6WpwhiYCmcg/0kFPOh9IcnGu6nG9sjADQC2PLlDOz7MAXCWJxBbAw1sUkUr4crw+ZI65wFJ2jsYUGOfm4NXpBeydm3SjAAj3hrbDRyW43wiWwneWnIGv/lAdpLDpEIdsdmGYAUqKVB+d/mH9mI3YKS0BU7Bsq0/zLtFgUwdQEQEAJqEZwhsOxCUgJQBQCuuZi0im7d25clUtSWKFEJI1NiDAVG0majaTImr+pLnIUpJIbcUkh0hsKhuEc0pRL4GvoR7R3na0oGYmaafTQo+LfBjg5gNTiXNeBgEZ6TXrExVbSb9YDwi42hVvWuBip20h6Ufng94BBfgPyYWmef6huaGGVfcwo4N8ueFPCAAtiqv6vC6xXEmobnjDM45mhNTgHJDcOEK7wvkT50A6pSAMlmuP+UZAiR/p8PzGQFqEsb6fNYZlpd/EwvLSPxzMMyUuRxza7QD2ypwOXsPxF7saGzv7xR7IcNPbjF3sDuMreYgG5kkKTQah82gGzAo2gkglEyj3YuWfSLGUHFMB7NDcmWh8i+JxfCAhLDOMfw8Ng+P5hJcxIVuvVsOEJ7Z25LlbzrFLg3d6Bmq8BvtNZUwe/wAA1io2rvMuQtO6EFGIF7mxwpnFB2t3mVM/iN0Zm+UUcqaFEktX58oD1/YO9ZnS2kFCJpsJpIDZgC8dT2YJqpf+MpJWMU28DHz/APWO8VVDAM2npHZ9hd9loYTN6lia42P5gPWUKcMYJbrWOX7L72Spid6YQlWIFjR6eMdDs22JmB0EKDXFvGAPuwhtex/VKCo/ahW8zXIs8M7bO3ELULgEjlCuy9po+mFFQZvOsBU969tYfTT/ACUxLZBmEcjtCg3HUZKvXOLPtCbvrUs3UfYN8RXbSevG8BVz5lb0HC9H9oqZy87NTwOQ0ix2s0f34axVzcXwtb/Vrx8oADs+T+/xC08u5HQaGFLGJGltPiFZqLjLrzgFZgd8x5gk+UDWDTnXrjBZia2xscfx08Ltn6v1T1gJb5GMZG1O9bxkBbyPVj4vDkoUbCh8AMoWkPl4Q3LfOv4EA3IoW00pehi62U5g+HCKmUkO18vOLXYCOmyEBbSHrqPY1gzubdUgUpVGDN8E6xNJ4U4aQAdrDAEUzwuC0U/bXYqZ43rLFjSuNYvp0tx1eukJySbVv8WgOD2zu/NQcFm3iPxDHZfYqyQ6SK4jIivWEdwpHHnwIjE7KVWJBzB1GvHxgE9n7tTCAlP06jFJyi02fulNSK7prWjY1g+ydnz3/wA5dMKVzwjqdjKmY1MBzXZ3dEBW9NJ3aMkWs1TjHW7PJSlICQABZuET3DGO0AHb1fYv/aY4yQoM0djtgJQoXcH0jiCndvfXCAjtLNj55fiKyeqprp5mD7QTieXI6RW7TPLkYfmABPS9OJtklz5AxUbVQ49EtFhNWW5Fv+OUV88OotnTx1gFVMK36ELqHWlWgy1AiuV714RGbLu9W4Z64wCKuNOemXGBWYYka5P6wdRqmnHmBpASoZuB4csPDSAIEDIRkDW5JLmusbgLmQcGGXTQ6jCmGWmeUV0k1GVCz2Lj442h+WKMT03nAWEtOVf28WGyKpwr5D4hCWghQ5G2DhvWGtlTTllpAXco5dX+YMF9cgfCEpB4eXWMMoL5dCAZlG/WPGK7tNW6AsC1+DD4MPopTq7xy3bvaSjNVISpCSndUAafUKgXSFGgNmBvWuEBd7JM3w+Z0reLfs5ApfoA2jjez9rVv/xKFPUKBzvHRyu0fptvsmhvTDAwHYbORD4Ijhz3nkJL/WQ3+4Urxga/+oOzJH8idEgkwHczJu6HiCEkjeWQhF3LB/G0eZbb34nzlNs4+kl/5EBSrmoBcDzjZmTF/dOUqYafzUVNQH+JoK6QHadrd7ZMoEbODOmWcOEA6zLUY0S5jkdk2lUxBWs1KlOwarg2egrEZsoqp/Ti3PwhfYiwmDEFxwZPwIDNoWcfxjFZPX92F6nnDs1J4Dhx0hDaK9cIBbaFOLdMYTmmrPifWHVBh1r8QpOHl43FYBZqZj8XeBTCcLD5gypdC19OBgZBfF8ONIBSYNMMHraFFjGuL4Za8YemAjHJrjwOBpC0wuS71r5+f7gJbgz68I1EQoZDyjIC4kqtd6HlRxSHJJ68c4UQkNmWvV/jAeMPbPLY2t8wD0mpqMrcveLLZ0M1a/uK3Z3cNxtoIttkBJ61ygHZMsAu2ubu0NoQAPfxgMh7+HlE3Itn8wBipz1mI8379ltqNH/w02/7h8R6BPm7gBUGelnJtYXMcl29LlzlzlrJTuISd8VZir7Wf+pwOLQHLbLtkxH+WtaNUkgNSjY1MDmzFqP3qKiMVEq9XyNojKHnq4uHq971jNlD0+OY/EA32b2UqcpQQl2BUpv7U3N9RFrI7KSkb3Vo6buFNkIXvoCt/d3FpXQJ3yKhQoRxrGd8ZiJS0y0ShLSU7xP9RJBo70A84BPZZCiB9GWVKcWDgMQamzR1vafZ6Ub8wFKJdwCS7kNugCl48+2DbFJmSyJhQykhVbpKhvAjGkdLt3eMTt+WoD6QJMo130s5cvQpNS2AMA1LnvyPhWBbLKH1FDFQJwwCW4Y9XTl7S1Rjc84uO62zJn/4wW43vp0wLOXewOF4BPbNlvxtzip2iT14R3HZBExc7dlL3N/6Z+oAFBaQ5IF90gg/uB7d2GmYqYJTpUhnSpJDgiikvcX8IDgFyj1b+rSFpiC3jnW0dT2l2KuWpli9RkamKDaZNDTD2EBWqRQ4P445wjOsGNf1FsuTp05iunbP6VgK6bMpfqsDQXDOCPy+NqwTaZd6MaPajvhbD1heUHc5NhneAPu6esbgu6MSQcn/ABGQFrJSGfTMmlfiH9nTy+H6MJ7MGfDo/EPy5oQQVUDjDUHOAb2bZj5ewzi52HYFmwJ8c4ErZ5RkEiad8hkFIUPubB7nhBps3aZaAqbMSnIBP3rNBRIpvNiGpAa2btKWpakuoKTTdUlQNsm0iHaW2IBMveqoHedmQklnLm5FheKg9t/RSZiyVTzgp6C1fKOW2ntBSvvYCYp3XTeNXzpeAuu0+0ZSf8OUpZFAtRUStQ/tBJO6KVsziKTbO1VlwhKUS1AJ3U1dLlnNyRflCoS5cmwB8OdaARES9LYsSM394AcpmD0zo7ZUpiBjrGOQotg4f3gsxBYJGJvqzi2FONeUbQkEGpyYWxq9j+4BqXtyghUsFkr3Sq9QGYHFgYJN2okIS5KEvugl2cG3xCO69rN7eUTloIrysWPLC8A1vcuhSDbPtApmTW4AuB6wtvAGmVWcNo3lEyh6uL44aecAz2ht6tzdDVGtqGnKJ93u9M3ZFEJIKDdBFDhxisWm72DDjY8gwNWheeGAqbtZqYcSHNThAerdyO8KZhmgKO+uYJzKoQaJKcXBSKHQ5R1u17dvqKJa0CaE77qSVDco4UAQXfB48C2OeuSoLQd1YvfBqHEig8o7Pu/3zSJz7SgJCklClp3jQhnIqwoKiA9SXs6lSlBRQVgguE/aRRViTeovCHaHYElZKUlKFkFk7wc0yyhWf20pEjfk7s8pCQdxQO8hw5Z/5BJLRYbLsmyrafLlyyFh99qnRRNQQcTUWgOeT3U+ogF91TFwQ+6tKmKeBqxjiu1uyVyn3hbIaR61s836oUZMzdZaklTBRcB2D09YFN2ITChU1SVs4JA3d5BBBSoOzhQBfSA8F2xIAY4UIJxcjKEJR058faPWe93cpC0qmbNRdyhxuqsVNWhcOI8s+mQapqA1WDHmXe8BIHroRkYUKy9IyAu5BABfr8Vh6XOSKqSVJAdsCftNdIrELbNrca2gR2g4fkjoQF3J7fIX9SZKC1g/Zh9MAFgkf28NYre1O2p0yZ9Ra66U3bOB4iE1pJAOZ9tIixOJs+NLfPnAYFne3jUtUl/ExGY320DD3IPp1SMCwmt6Nq5FPfyje8DhVsBw+YBcyy5LEuPMil4JssoqLJIAGb2xDs5jSj+q8OcMbErdVi1i2grSAsh3am/T+sj+0qZjYCrUu+EVQltanxp1jHSDvKpMpSJNFKTulRYMCS+6MX6zjm5ss8Rb8+kBGoqKUto3LKNpSNajMZ043jcsvemHG+PGJktYgj2GYgBLFM8fDziST/FxR65HEYYa5xiQb4ANQccfKNVDPQOS1wHaA1uAjk+bsHiYlgvkWpVqG3hToxCZ/EPauIv0mJBdgBXyviOPoLQA50tmucaeLe/6jQSxGeI5Ncxta8MeVtM4kSQASMfSvWdYACS1E0rnXy4/uLvsXvFtOylpa2CqlDbwtfd4ZNhFOwHEircKU5xMS2LgqqH4h68MePOA7nut31SmYtM8BEuYQreQ7JmAfyILnCvC147YzkLSWXRRfelqTx3g/wDEnSPE5UogWYjQ2bPwgolkUKjW5ctfIXOcB6N2rty5S2lzhNJIaSplLAo530sU835xw3e2Q6xN3QkqooCoBqx3iBrhDHY2yITXd+4YupwafmLHtBlpKVOx8r28oDiQNfWMh07CsUZRbEAt6xqAIhblzYeRow5XiJLi7Nxpp4xGW5xFhXMX8b+cGSLuHwOhrysICP1bDq/7tEEg0LMNDmMImQw0p0IId1gQakeegezYwC0wJJLYVFeQwvGlk0pxOPpk0TK8qhhVgLHzwgdLObW10PnAQ3qsKiJJdJJ/XXxGCYBx0Bx4c4xKnBpf411gDb2GnBqmNrY9HJ3gMpTasfetx04hjdNcmfys40gNJG6LP7VNRXk8RmJrYHCjF7e0TA0t8t8QcA4iw52wztAKrF9190e3C1oikhgKYnA3Ap7wypNavfjjWNKToGaj8Pw3KAAwozXbr85Rsh3OdvERhQXFAW9R8tAzMIGDmtDheAn9Em98PONilbgGo9vPziaJxckgB/C7sRGLQSPPneAWW78ON2tEkl3euHCxxrGyTY29WcesSWWD4tjaws1/HwgC7PMAcKBsWzFDnxjRDEl6b3WGUali1KsACPSt6QDeIYiooPTrlAWWyzSASeqQbaJ/VBZ9IRlTAxDU0OheBzZuvtj1WAdSug+Y1CCAogFxaMgJzcMaYe0RBBpxtwMbWkigI0YYNeM3TQjPWvjAbUsAJzseeOtMfiNZc+sogonxPx+PCCS1EVBq+GOMBikAkCnGugAs/wC419MAAnQUeoa9uIjd2zxezOGbONbjkWsTk4qIDo+wuyJaj96d8KBSmpoXH3tnU8IpO2dkTKmrRLVvITY4Wqxxxgqe0ZgRuiardIb7WDi5qK/MVswB71wrk9awBJSXoxsdMb/qLXsfs4z50qSPt33dVwkJQpRN6sAaRXyRZXL38OLRed1NiVN2xBQpQ3HUSDoQBerkwBJewbOr/L2qWa2WDLNx/cGiczsRbOAFhroUlQsRTdJi2l93drmzp0tcvZZq5RYqmISlUx90gujdUxSSXYhwRFHs3ZqJ04yU7MtKkrKVLlTlMGJG8fqpLDnAK7Xs5TTdIIJJFQ1Rq8LBmvWovpSLDtnbBMnLWHCPtSkEv9qEpQl8nAfnFepOAdn1GFbXw8oAZAw8ecBmyXajYPbK5NoYBaufLKNFdATSrPjp79CgJrlM2NdM/wB+UaC6XqdcWOvvDJKRganFujGTJbeduBq0BFTFWF26AwgM6UBlnYZedoLMmZu5ON/GB/Vyd61qwoWwY2ZtPAIIQSQaVONrs7igu+nrKfTCudsA41f2iMtRcgO2eRoc84hPGFac6tn1eAn9QkFsuLsIWmT61xvEpkxnpQ24F3bmYXC8n4HXH084BlE0MK+Z+IyIPrGQD5A6oMX8mjSSXY4UD8RBCqzCuFca19I3JlmhtbXLwxgAyhgXeuV2z9o3M0Ia1A3rEJaK2040If0MEFKlnfwrhTXy5wEAlzgzD0H4jUxN7tnhf8xKYWr0WercjG1KbAVNHuA/XjADDkuVczhhbh5QECpJL4cfDqkHmB2u4YaWdtYitLl6M/6aAPIltgQGfyHxHpP/AE87PRK+9a0704BQwG6xKUuaFTmutI82kocEYNxq34EXPZs+fIL7OpRd2ltvpqWfcNBe8B6l2l2N/wDI2rf+opKdzcWEUKw4ISVCw+IR71Tk7PImiWAlhuhrlazu7xJqS5Jc5RVdq9rzdnmBIkJJ+mkqXvGWoqKXLFA/iD6RzvanbU2alSFBKUkgl1LWaGn3FsT5QFHNNgDTjoL+EaSthvUcYgjAsOfGAzVsQSMhxGr3iK5tcwdC1STAH+pmx0fhAppy45jG8aS2IFdeFOs43MvrWvMnhi0BAioOH6543iKjUFwb879c4xQNHLN42FYHNJUawG1ij58NHDc4AFYuXbRhe7co2tTtcsRiOD9CJSUtUKu7/wAmOMBiBRiHJsxckhjnq8YzACmVdPS0ZLmneamAdtHw4a1MTK3SKmlhVtaPT9QC+0GmIq9MtfM84UQK5vxppB55Y8blreNcXwgSAXc28fK8Afd6p8RkQM0inzG4C240NKBq565xFQYFjXm9G06rE0gUriDy5aesZTEkbwYU0FPBqwEAhqvWo8q16xaNlDkYkY0fdADC+kEQgHeBqwo1BoecDTLoC74jhbhcGAgpJKglgDQE1qcySb1ajfxtie47J7Dk/TKVpDzKBRDqDG6SKjPVgMY4TaEkGr9UMWs7tyYqWAGT9u7vAlwmjgZP7wFWoM9ixvo7VpwEDAwZ2qC9qjx/MaUiw65aRLco27WjHkP3z0gLDsjY1TZqJaG3llnLkJoSonNgCeMeudkdgokoISl1Yk1KmrUx5N3e28SdplzDYFia2IIduLHlHscntFK0jdUKi+eMAt2v2QmbL3S4NxkC2A4R5Ptk0gkG4JBtQg/mPWu8vbMuVKBKh9RqJBBJPsI8e22aSr7n/kSbs9HNfWAWTwJ4ZNGpkyzeA84ybMFAzdPEypqM4pSuUBktbAMwpqcPIwQLAOenEuceGEKh240pe1aCJPd8fOoqKcYCJTnQMPBtOHlGllPrbUmJIrYOfiMsMG6r1nALLleLYB7fo+UFkS3AL1BNHGT4cPOIpJYWswNszz8YMJB3TzL08q1r7QEZSPuZRd6i3F7PYZ8xBNsQHAcVrmORF60jJCBqTRtCWZxiGf4jcxQsAoFjc41oReARmgFq8bZ9dXhuh7MGr55cYnOkm+L4+VfPQEQEJs7Ehzd/0YArDP8A8oyMfh1yjICzSqgD+VGGdXgqlAkPjelBQc84Ec8mzNCH+Y3LFqcj65QBEqYNwBGdQa+XlyHtCKsKUrV2evqY2oMxGGLY0jAunO1KXq8BpaHa+6Medm6vGineYbpZn8Kv+YxVS3VSG1xEYtX2vyHzXJoASktRyM9GJdh4RBRr7ZBvUU8Iksi70q7+RiDlQrSulA2uFoAssVS5caYVOsGk7csOEqUl8AW8xwgEj+VqVHXWMQRrkcMxfh8wDatqJqWJzd/XOkDWt8WHDm3jA5bNrds6hm1qYkugDVOLYUAxvnAanCpOJ6oTg+MYpNQ2jmpfEk8KeETSm5DAYf8ALjqzwFTamwbWhp4ekBqzEsBVmub2ytEpqdaBibFnbLT04RrdD/dQYNlphnEph3hU6ZuzfjwgB7mN64cHvEnObOTizfisbCm1OHmOuERmKe4DPwwdqZ8cIDSnLMXAbEDBqHWsMOHFSC7OcxTlRvCEpoDmor5O+MFM3BVXN2GBFRXiC5aAY3AVXalHsKYsNBxcxCdKyTUmpPs+vrEtnUxoog1FCauS/wDG9qCorA9omDeXiHpi9cSDAB+ikFywYA5h/RyBAwRvWNy2JNbF7mp8RG1B+dXyYYlsI0hRSTlUUuyrVoSGIFIDN1WFuMZBETqCnmqMgDSapfT3jSFfxOZ9IyMgNrUzi/HTdgq5n2gsMObE14xqMgCKl/ZvYkt6fEAWqp4dCNxkAFZYc/d4jvOkdYRkZAEQXAOZb0iCLgaexjUZAEQajQn1iUwtrXHV/iMjIAkxTv1aFpivtKsY1GQBUywUk4/kfMDCrUFBGRkARA3lAHFh4kP6wFYcDCmGgEbjIAf1T9xxdveI739OG8PX8RqMgCfVNntjxB5YmCTUtu1JfPD7iKRqMgALLbzYHXWBrUbvUWPMRkZAMJS4eMjIyA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04" name="Picture 4" descr="http://www.latinamericanstudies.org/marti/jose-marti-zayas-baza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086" y="1252537"/>
            <a:ext cx="2790825" cy="3743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1206" name="Picture 6" descr="http://www.nuevayork-exhibition.org/images/Gallery3/3_2_6_w47_chc0330000001000100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499" y="3352800"/>
            <a:ext cx="3019425" cy="313372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51210" name="Picture 10" descr="http://www.lynncigars.com/images/images2/JMartiDR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4181476"/>
            <a:ext cx="3810000" cy="230505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http://www.bohemia.cu/dossiers/historia/antoniomaceo/mace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067937"/>
            <a:ext cx="2857500" cy="368617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Antonio </a:t>
            </a:r>
            <a:r>
              <a:rPr lang="en-US" b="1" dirty="0" err="1" smtClean="0">
                <a:solidFill>
                  <a:schemeClr val="bg1"/>
                </a:solidFill>
              </a:rPr>
              <a:t>Maceo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3124200" cy="48307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Afro-Cuban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Killed in 1896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Military genius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“True independence”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9154" name="Picture 2" descr="http://t2.gstatic.com/images?q=tbn:ANd9GcTMtn5sgZcB-eZAHFNcQCkpG4zf4y4NhnPVc_bUYqGFtE76GLue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3268213"/>
            <a:ext cx="3505200" cy="29718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Valeriano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Weyler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2895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“The Butcher”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Reconcentration</a:t>
            </a:r>
            <a:r>
              <a:rPr lang="en-US" b="1" dirty="0" smtClean="0">
                <a:solidFill>
                  <a:schemeClr val="bg1"/>
                </a:solidFill>
              </a:rPr>
              <a:t> policy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1898 = 1/3 of Cubans in camps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400,000 dead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7106" name="Picture 2" descr="http://powayusd.sdcoe.k12.ca.us/online/virtualcivics/Sp-Am.%20War%20Documents_files/image00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990601"/>
            <a:ext cx="4038600" cy="3429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47108" name="Picture 4" descr="http://www.cubaheritage.org/images/Subs/weyler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4038600"/>
            <a:ext cx="2286000" cy="25146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47110" name="Picture 6" descr="http://www.cubaheritage.org/images/art/cuban-mother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89194" y="3829049"/>
            <a:ext cx="2667000" cy="2724151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Spanish-American War, 1898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3048000" cy="4906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“Yellow Journalism”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Platt Amendment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Guantànamo</a:t>
            </a:r>
            <a:r>
              <a:rPr lang="en-US" b="1" dirty="0" smtClean="0">
                <a:solidFill>
                  <a:schemeClr val="bg1"/>
                </a:solidFill>
              </a:rPr>
              <a:t> Bay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U.S. corporations &amp; investment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5060" name="Picture 4" descr="http://www.latinamericanstudies.org/spanwar/patriots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0" y="1219200"/>
            <a:ext cx="5067300" cy="3200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45058" name="Picture 2" descr="http://upload.wikimedia.org/wikipedia/commons/thumb/7/7e/La_fallera_de_l'oncle_Sam.JPG/370px-La_fallera_de_l'oncle_Sam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62801" y="4038600"/>
            <a:ext cx="3524250" cy="24384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  <a:solidFill>
            <a:srgbClr val="9900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Economic Colonization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1902 = First Cuban president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</a:t>
            </a:r>
            <a:r>
              <a:rPr lang="en-US" b="1" dirty="0" smtClean="0">
                <a:solidFill>
                  <a:schemeClr val="bg1"/>
                </a:solidFill>
              </a:rPr>
              <a:t>Jewel of the Caribbean”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Post-Prohibition allure</a:t>
            </a:r>
          </a:p>
          <a:p>
            <a:endParaRPr lang="en-US" dirty="0"/>
          </a:p>
        </p:txBody>
      </p:sp>
      <p:pic>
        <p:nvPicPr>
          <p:cNvPr id="9" name="Picture 2" descr="F:\cuba pictures\cuba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43000"/>
            <a:ext cx="4332287" cy="5494338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11" name="Picture 2" descr="http://t2.gstatic.com/images?q=tbn:ANd9GcS6071Yfl9WmSFIjc0gV1XlrdCsannaF6rcbL5U9Cq9zrpCbSdQ_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505200"/>
            <a:ext cx="2209800" cy="2895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Sugar &amp; Tobacco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Cohibas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One-crop, slave-based, export-oriented economy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80% earnings from sugar exports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75 – 80% purchased by U.S.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1920s = 75% of sugar mills owned by U.S.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Economic Legacy for Revolution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Own, lease, or work?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</a:t>
            </a:r>
            <a:r>
              <a:rPr lang="en-US" b="1" dirty="0" err="1" smtClean="0">
                <a:solidFill>
                  <a:schemeClr val="bg1"/>
                </a:solidFill>
              </a:rPr>
              <a:t>Llega</a:t>
            </a:r>
            <a:r>
              <a:rPr lang="en-US" b="1" dirty="0" smtClean="0">
                <a:solidFill>
                  <a:schemeClr val="bg1"/>
                </a:solidFill>
              </a:rPr>
              <a:t> y </a:t>
            </a:r>
            <a:r>
              <a:rPr lang="en-US" b="1" dirty="0" err="1" smtClean="0">
                <a:solidFill>
                  <a:schemeClr val="bg1"/>
                </a:solidFill>
              </a:rPr>
              <a:t>pon</a:t>
            </a:r>
            <a:r>
              <a:rPr lang="en-US" b="1" dirty="0" smtClean="0">
                <a:solidFill>
                  <a:schemeClr val="bg1"/>
                </a:solidFill>
              </a:rPr>
              <a:t>” housing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Connection between urban &amp; rural </a:t>
            </a:r>
            <a:r>
              <a:rPr lang="en-US" b="1" dirty="0" smtClean="0">
                <a:solidFill>
                  <a:schemeClr val="bg1"/>
                </a:solidFill>
              </a:rPr>
              <a:t>poor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8916" name="Picture 4" descr="http://viajarviviendo.files.wordpress.com/2013/03/dsc0183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447800"/>
            <a:ext cx="4791075" cy="50387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Gerardo Machado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President from 1925 – 1933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Julio Antonio </a:t>
            </a:r>
            <a:r>
              <a:rPr lang="en-US" b="1" dirty="0" err="1" smtClean="0">
                <a:solidFill>
                  <a:schemeClr val="bg1"/>
                </a:solidFill>
              </a:rPr>
              <a:t>Mella</a:t>
            </a:r>
            <a:r>
              <a:rPr lang="en-US" b="1" dirty="0" smtClean="0">
                <a:solidFill>
                  <a:schemeClr val="bg1"/>
                </a:solidFill>
              </a:rPr>
              <a:t> &amp; the Communist Party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6866" name="Picture 2" descr="http://img.timeinc.net/time/magazine/archive/covers/1931/1101310119_40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362200"/>
            <a:ext cx="2838450" cy="42005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6868" name="Picture 4" descr="http://www.latinamericanstudies.org/cuba/gerardo-machado-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81412" y="2400299"/>
            <a:ext cx="5133975" cy="412432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Sergeant </a:t>
            </a:r>
            <a:r>
              <a:rPr lang="en-US" b="1" dirty="0" err="1" smtClean="0">
                <a:solidFill>
                  <a:schemeClr val="bg1"/>
                </a:solidFill>
              </a:rPr>
              <a:t>Fulgencio</a:t>
            </a:r>
            <a:r>
              <a:rPr lang="en-US" b="1" dirty="0" smtClean="0">
                <a:solidFill>
                  <a:schemeClr val="bg1"/>
                </a:solidFill>
              </a:rPr>
              <a:t> Batista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638800" cy="29718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Ramòn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Grau</a:t>
            </a:r>
            <a:r>
              <a:rPr lang="en-US" b="1" dirty="0" smtClean="0">
                <a:solidFill>
                  <a:schemeClr val="bg1"/>
                </a:solidFill>
              </a:rPr>
              <a:t> San </a:t>
            </a:r>
            <a:r>
              <a:rPr lang="en-US" b="1" dirty="0" err="1" smtClean="0">
                <a:solidFill>
                  <a:schemeClr val="bg1"/>
                </a:solidFill>
              </a:rPr>
              <a:t>Martìn</a:t>
            </a:r>
            <a:r>
              <a:rPr lang="en-US" b="1" dirty="0" smtClean="0">
                <a:solidFill>
                  <a:schemeClr val="bg1"/>
                </a:solidFill>
              </a:rPr>
              <a:t> vs. FDR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President </a:t>
            </a:r>
            <a:r>
              <a:rPr lang="en-US" b="1" dirty="0" smtClean="0">
                <a:solidFill>
                  <a:schemeClr val="bg1"/>
                </a:solidFill>
              </a:rPr>
              <a:t>from 1940 – 1944 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Coup in 1952 election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4818" name="Picture 2" descr="http://www.midcoast.com/~lizmcl/33090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962400"/>
            <a:ext cx="2800350" cy="246062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34819" name="Picture 3" descr="F:\cuba pictures\new cuba pics0005 - Cop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990600"/>
            <a:ext cx="3048000" cy="54324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038"/>
            <a:ext cx="9144000" cy="857238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Fidel Castro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4954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Born in 1927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Colonial Latin American path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Sierra </a:t>
            </a:r>
            <a:r>
              <a:rPr lang="en-US" b="1" dirty="0" err="1" smtClean="0">
                <a:solidFill>
                  <a:schemeClr val="bg1"/>
                </a:solidFill>
              </a:rPr>
              <a:t>Maestra</a:t>
            </a:r>
            <a:r>
              <a:rPr lang="en-US" b="1" dirty="0" smtClean="0">
                <a:solidFill>
                  <a:schemeClr val="bg1"/>
                </a:solidFill>
              </a:rPr>
              <a:t> mountains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Anti-Batista community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2770" name="Picture 2" descr="http://t3.gstatic.com/images?q=tbn:ANd9GcSTUMng8eSUVdaVh0nDRLnx7MQtdq1RkZvg5EoxNgZxtDKmPz4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657600"/>
            <a:ext cx="4343400" cy="2895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2772" name="Picture 4" descr="http://t2.gstatic.com/images?q=tbn:ANd9GcQvyDlT5iuMIugtQQT5NzNqwq0k89tOgljykxFRCzqn7NK4bS3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8494" y="1042916"/>
            <a:ext cx="2619375" cy="3124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2774" name="Picture 6" descr="http://t2.gstatic.com/images?q=tbn:ANd9GcQFS0cPTEM8SpCRzC72xum7P_IQhv65_SsBPvRZN4kyP4f7Run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269" y="3505200"/>
            <a:ext cx="3429000" cy="280862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Tourist Shrine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3657600" cy="33528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Sin in the Sun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Cubana</a:t>
            </a:r>
            <a:r>
              <a:rPr lang="en-US" b="1" dirty="0" smtClean="0">
                <a:solidFill>
                  <a:schemeClr val="bg1"/>
                </a:solidFill>
              </a:rPr>
              <a:t> Airlines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American mafia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¼ of Cubans lived in poverty during Batista’s regime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0724" name="Picture 4" descr="F:\cuba pictures\new cuba pics0012 -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8830" y="3505200"/>
            <a:ext cx="2674937" cy="30480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30725" name="Picture 5" descr="F:\cuba pictures\new cuba pics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4343400"/>
            <a:ext cx="4678363" cy="22098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30723" name="Picture 3" descr="F:\cuba pictures\new cuba pics0011 - Cop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12267" y="914400"/>
            <a:ext cx="3376613" cy="2895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Moncada</a:t>
            </a:r>
            <a:r>
              <a:rPr lang="en-US" b="1" dirty="0" smtClean="0">
                <a:solidFill>
                  <a:schemeClr val="bg1"/>
                </a:solidFill>
              </a:rPr>
              <a:t> Barracks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3962400" cy="5486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Fidel + 165 others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Santiago de Cuba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July 26, 1953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70 dead, </a:t>
            </a:r>
            <a:r>
              <a:rPr lang="en-US" b="1" dirty="0" err="1" smtClean="0">
                <a:solidFill>
                  <a:schemeClr val="bg1"/>
                </a:solidFill>
              </a:rPr>
              <a:t>Raùl</a:t>
            </a:r>
            <a:r>
              <a:rPr lang="en-US" b="1" dirty="0" smtClean="0">
                <a:solidFill>
                  <a:schemeClr val="bg1"/>
                </a:solidFill>
              </a:rPr>
              <a:t> &amp; Fidel sentenced to 15 years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“Condemn me.  It does not matter.  History will absolve me.”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674" name="AutoShape 2" descr="data:image/jpeg;base64,/9j/4AAQSkZJRgABAQAAAQABAAD/2wCEAAkGBxQTEhUTExQVFBUXFxgYGRQVFxoXHBYfFxwXGBwWHRgcHSggGB0lHB0VIjEiJSkrLi8uFx8zODMsNygtLisBCgoKBQUFDgUFDisZExkrKysrKysrKysrKysrKysrKysrKysrKysrKysrKysrKysrKysrKysrKysrKysrKysrK//AABEIAIgAuAMBIgACEQEDEQH/xAAcAAAABwEBAAAAAAAAAAAAAAAAAgMEBQYHAQj/xABAEAABAwIEBAMGAwUFCQAAAAABAgMRAAQFEiExBkFRYQcTIjJxgZGhsRQjwUJSYtHwJDNykuEVJTRTgpOisvH/xAAUAQEAAAAAAAAAAAAAAAAAAAAA/8QAFBEBAAAAAAAAAAAAAAAAAAAAAP/aAAwDAQACEQMRAD8AonCqH0p/ENI8xpCvzUiMxEa78oqXvEMXAcU02tLaSPzBAQc3WdjNRHBN8WVkH2VDUEmDHWKtONYy0215OdDrawSAhMRqCc0mR2oLb4U4Mm3tyoZpWSFSZEoJEjpNaI2nSqvwNbKRapCtZlQERAVqE9461a0DSg4GxNcIArtEoCkUVdHVtSJNAR9NJQaVcXpFJFzWg66imjrWtOi9SKl0CSwBSYTvQcM0ZhvvQLJmK663KaGalE7UEetjpXGbYg1IQQdqDaCDrQUnj3Hn7RCfIYLuYKzOEEpbAjcDmdflVMuMfxPylL81HpR5h9AGhgDLqZOtX/xEvW2bYqccWlv2VNtwFO5wRkBO3X4VlrKbFTeQYnctNmJbcYzERsCoKE/SgLY8c3yF5vN8wc0rSI+m1aRwnx+zcKS27+S6YABMpUTyC+p03rPGLfCUqGa7u7gnkhvID0EjWT76keE+D3bp9TiZt2W3UkB3VyAc6RHuA1oNpcRoQaFKqMyaFBh48PbpolxtSMuoOeUyOnOameFeAcylu3CUKTlT5SEqVHUqM7RoIrXVtCe9NyyQZB33H9bUCOEXBKy2WyjKkHMSIVygVNppo1prTjNQdO9FowNJkxQcWabKNGddps4ugM4ab5a4pZpJR1oFYg0m65XSqKb3LoFAVx4c6Dbm1Z94gcYrtfLQzlLipKgoSAnkZ99MuBeOHLi48l8oSSn0BIIkjcEz0oNZbE0skaU2t1aaUotRigXSda6pdMw4dZoyH/pQVDxWt0rw9alJJLZCkxOh2J07Gs8tOBithpwLOZyfSlObSdFTm1rbXRmBBTmSoQREyDuKzbDb5Fo9c2+dCUtuegFYkpInKJnTlpQSeH8M2ljBSM6wQVPOAEj/AAj9ge6rFwVeLfbcuFDKh5ctJI18tICQoz+9qr41nnFnFALakg+paSEo2IJ3WroANB1NT/htxm0tlq1dIbdQkISSdHANoPI9qDSQdKFFCqFA8VSSl11hUj3aUpFAmgzThoUzWVlxKQn0wSpc7dEhPMnryp4zpQKpFIOUsDTO7dEUDJ5/WkPxAJrNeJ/FZttam7douKSopK1nKnTQxGqtfhUXh/iwcyUu24CSYUtLh9IP7WUp/Wg2AEqFGQ2N6Y4fdpcSlaCFJUJBGxHWn7YoEnT3+FRt4g/CpS4gU1fKToSBG8kCPnQYb4qsReg/vNJ+hIqI4LT/ALwtp280fY1afF1TanGFIWhRCVpISoGNQRMbVCeHluF4ixJACTm1MbDSg9BWiIFOXNKaNvJA9oD3kClyoFMgg996BJxdN7p9LaFOLMJQkqUew1NOQAapHi1iwasy2D6n1ZAOwgqPuj70Ga8S8a3N2swtTTWuVttRTp/ERqTFMuGcS/DKcWEgq8uESJhRIhXPUfpUfbI3786PGWgKWyTMqUTuo7nuTS6beSNRT9ggJ21iiNxz06UF+4C4ydbdbtrhRcQ4QlC1boPITzB71yoawsgpCVpjMlQUk7wQZFCg3pKIJI2mjuvgCuJVNMMUbJSYVkESSBJ9woD2l8F51A+kEpHLbfXpNLeeAQSd9PnWW+GuIKLbja3StYVnLZ/Yzz6T1iNR1NXa7aK0KJWRoSDEe4/QfOgsmf7VXONLlSLO4Wn2ktLI+UVLWrpUhKpBlIMjUbDUHmKgOMXItLgmY8tU6ciNTQeeOH8NS+8G1LyAg6iOXvrSbbw2tQnMpTqpiPVH2qv2GDM2963BK2lNhSFkzqTE6CIGmlXp+xuWlJccugWEwSlICQvUADaRoepoO+FbSm2bi3IP5LxCSZ1SsAj7VeUnSqHwDbLbubxKlqWVFC/VyguJntI+lXVTlAnfuwhRGhCTr071TsGubd919sNgqQU5y4nVXmBRG+vI/MVPcQ3YTbOqOwQo/KsORiHl3DiiVElSSCFQPSQYVzIjSg2JnCGCcoYtSnoQBt8KcOYA0gHLb2/WcoEfT61nGC8Ruq9klS94O0c/0pxjfGt0oJaIQnXUoBlWhGx2oLi8ygN+ptqScsJg/pqaNgL2R1baIQkZgWhrBEa9tOlY87xM+VFRUc0g6aCQI+1SvCGMKVfIUVRnUSR7k0G3eZpM1jHifiYfvAlKgpLSMum2YmVa/wCWr3xViymrR1bZhQRoek6TWRYfgFw415jbRWjaQRJjoKA5KUp99N1PjeJozuG3HO3e/wC2r+VM7i3cR7ba0D+JKk/eKCwWV22EwQomJBjT3TXLkJWeYga9zvPaoX8RoADt/KiJfPU0FqwW8yzvEjShUThdyNJ3neu0G82vFxK4XZ3TYOyvQsf+KtKsTFwHEyOfIiCPeKb4PaoDYSAI0kbUzxu3fT6mFAq2CF7H40DEYO0zcrdQkBS2wkjrlUSCNO9SVwAUq5jKZH6UlYXKnghTicjgCpSfhInsZqu8XcSC2C84IGRQSBuVbAfE0FrwJAFsyEiEhtIA6CKb4yxnacQNSpCgPiDSuGrKGGkq1UG06DmY/nSNy4SYMjT2Qd/jQefEWtyyWg5mJQgqS1MlCCROnKSJjtWmWOONvsZW1tLMah0x9DtFSN9hrT7ibtEZwnKoAzHOD0qo8S8NsqQp3ygFbynn8qCQ8L7wqfvdQSFIEpMpiV7dq0IkVU+F2os2ADsjLnT/AAmRMb7mrKHoEHXvQRXE+tq/z/KX9jXnt12TNeguJNbZ4D/lr+xrz2lMj3CglMOvA2AodwdOopRu6C0kTrEgq0jtUSXDkCZ0kmKCHIMjT60Bzz6yKluD/wDjG/8Aq+0VCTrUzwe5/a0Hsr7UF+4iJNq+g/uE/LWm/hrd57cN/tJmI5iZj3iadXb6UpKnPZPpjrm0AqFw3Dn7IGGlXDObOFNGHG1ARmT100oNQYtyN6duW4OioI6ET9Kq/D/GbTstznWBMBJSuADMoPSNYp0jjexIn8S2OxkH5RQExHhS0XqphueoTl+1Z/4gcNs2vlLZBRnKgU5pAygGRO1WnG/Ei1SCGsz6+g9Kf8x/Ss0xrH3bp3zHSNAQlCdkjoP1NAbCrYrcbbH7a0p2/eMfrQq3+GPDNw7cN3Sm8tu2rMFE+2RIEfX5Vyg1PCb9YvHAtBCFj0qScyNOfY1abi2QtICkgwZHbvNZ/wAG8PvsurSbhYabMBrLIO8ak1drnEkJSfUFKA9lJEz07Ggovi3ftsIbWR+YrOlJBgjQEn7fOsrwc3GJOtWa1qWkLCytWpQke0J5jaKsPjPdPqXbqeSlKCHg2lJzeyUjMVc5BFRXACnbRbTpZzpvD5La8+WIIzK9kzuIFBslq96jGqEgJA7cvpSqWVHQD/50ribcJJE7/ppT6310HL60Ebb28EAAAHtv0mqXx1hbzK0uMkeW4YKf3VdI71pKEgGi4jYh1soJInUHoR/X1oIPBLTJbspMTkkxpqrWjYk36VCYlJipt5mIG2lR1wyJE9FUFavribVc7+Sqe/prBZAj3Ct7xUJQy9m9lDap/wAv86w5nD1qAy5T2Ch7telA0JrtKO2ykzKSADFJigFTXBg/taOWivtUc7ZOASUKA93+tS3BzX9rb21CogzyoNNbCFgpcSFJOkESDUFjGFJbWHGkueWiM7YccAUFGAnQ+nr8KnWmw2CTrl/raqgq8vbtTy7UENpBSUb+bEggDnE/agm8Z4KDzlsWQm3GqXQnQgaGRzUdSPjViveFrVDSWww2UwUjQZpifa3nnUBw/wASNqYTnVBT6YO4I0q34Y95xBOmmxOp7xQZYnw5uFPBIKQ0T/eE6gf4etS3GfhuGWfNtAtZR7aScxI6pG8jeO9azbtAmQBI+1SSGqDBvCG9c/2ilGZRSptwFJJgRB9nlrQrXrXBGGbpVylsBxacpUNt946nrQoJnErnyUAZcwJyk9O9eb+J21Wrygl5WdSiqUkiAe8z2rd+LeMLdhtQK0lwggI5zHMVgjuKqafFwkpcVuoEaR+7QSN5eP31k5cXDucswlpMAZRpmOkQTCRNWjhS3U+xhEf3aHnsyf4kBWVU7xGb51XbDF0Yg6pgo8hbycgcR6ggD1GUaSD1kVYvxIw3DQgqS+UPGMilN50qOpChqnc6+6gvuJhaXWsm3qn9BSuE4hK0pKSlWbqKyjBOKfNvF5HXwwoJytrdJUg8xMmdatltjC/xSGUyoqBVJABT5cEzA9U0GkFHauiTuKNbvApBB3APzpFq9C1OoggtlO/MKEhQ+o+FBx1MCKisRTGXWAFCelSl6TvWVce8TvIKW0IIQ5Iz7gkQSjsRIM85oG/GHGKbdxxlDZcUpCgpRMBOYQIEGY/0rKCjQff+t60dVgVv2/mJLvmgtZUkJnMCQJOg1ApJvwyugZDahukyW9R2k796Cr2uBJWV5Hc4ShCpShQ1WSMsHUR1pRXDgES6kSNyhQitG4c4FcYUqWCQQkSp1KiYnlsKsCuFgTrbpMbEqH6Ggw3GMIDARC0uZ82VSdoTAMg7GaLw5clu5bUP3gnXorStJ4u4GffKCltDaG0r3WkCSQZjp8qi8I4DQIW7nEbCQQT+8CANKCXRiC5CEALVmhU6QBGvvqz4LaoZQQjTcx9ZqPw+xbaSTPOSai8b4rbazDt7Q1/o0DjFOAUXDynw+tsO+qEJSUyIBMnb3VM8PYWm1uBkRKSjK5JKjmB9LmpOhEyPdSuD3zlzZBbKkpdcCcq16gRpJTpH61N4WFlOZwJCzMhO2mnPlQSaEa6AU6KKQtIn/Dp89afKVAmghLt3LI2NCml6/K4PtH7cz8KFBVOPvDwulVy0ZeKxKTsR26Vi92z5Ti0L9oEpIG0ivUVzijakZiSAFQfhXnLjXD8l28qRBcJAHQgGaBHgq6bbu2y6nMmYHv2A9xrb27BKwcyRqqIiRpB22gEj5V5+wotB1BeStTYMqS3GYx0mtHR4rtoCQi3XCerieRkDQUE9xL4fOPEOMKQhaTKYbAnsVA61WxhmKMPh8MALYC1ZwQUKEEqkHcECrnwn4iv3YWWrJHoMFRukIAzSdcyZ67A1ZmcfZW2tF2u2aDgKMjb/AJsgg5hOQAGDyoKhwt4iIDKBdNPNLVJbCWytK0k6ZTyAnn86tS79aX2nwgZHkqajMColA8xBgaZo8wRPSj2ibJaW2Q80rygEJzkgkAQBBGvKnd1gpuFnzkJIQ4h1p5lWspIUE5TsdIOsEGNKB06orSCltSgRvIEadJ0IrPfEfDEqYStRCFNrQpMqkEKOVWnujXtS3HvDOJurUu1JDen5TbpSTqSpWUxuayDFMGfaP9oadbMkfmJMfPb60FutcfbF3aIKkhpt4KU7MiB1PKtPx3jSztshdcI8xOZGVClZh1BA93zrzk0THz1rXeLcPCmcIcVyQpOvUobUP/X60Gm4XeJeSFIBg7SIPXblTu7kAEIWvsmNO+pFeeGuK7tvEJ8w5gsISg6ghRgAJ58ta9EuZy2AvRakwrKYI05HkaDP8dvXL25csGwtpDaUrdXnQFb6JEZgdtpFNLhbjCil5H5atA4iTl6AiJk9RV3bYbbWs5FJKggFRGiss6yNSZOpI6UyxbEGG9HHm0SdMygCe1Bk+K8YspC0aKTBCY5kRqdNATWdXNyVqlRHYDYT0r1Ki3bWgQELSdZACgZ+lMDwlZrUc1s0Z0PoFBUPBbEUrtlNH2m1xHUKBIPunStCUqFKTEidDvM/ypxY4Qy0SW2kIKokoSEzG21SK00DdDQSP1pvij+RJOkc5p05FULjPHVqdbtbf1PumEDkgHd1XYax3oEhnuX1tJ9lEeesH2Z1TbpPXdSukgV2rfg2DotmUMI2SNVHdajqpZ6kmTNCgYuWiblvM2nYkwdj3rFsU4aubq5UlLalOKVCTsIHM+6hQoL74R8Cv2dw+u5bCfQlKCCFTqc36VoquFrU5iWGpUZUcidT12oUKBu7gNi0M5ZYRl5lCREd4ojFzaK9ktwTAAAAJ7DnQoUDnCLi3fzobQRlP7bZSDHMZhr8Kk0YckDSB3SIoUKBfyjtJojzAWClaQtJ3SrUH4GhQoKXi/hThzslLSmFHWWlQNf4ToapPFuGNsfhm14g06m3zZWlAhxUgAeySAYED3mhQoJjg2+hwLLSDAgOKAKusbaRVxx3iQW7YcU2p1M6+XunoYO9doUFZf8AFeyCVGHM6QfQUwSek8qxbjPid6/e810AJEhCBskHl79qFCgluEvEF2zaDHl+YhKiU+rKfVunbadavGFeLtuVfmsutg8xCwn5amhQoLhY8fYe4NLlA7KlP3rjniHhwOX8Uie0/eKFCgh+LfEu1ZalhxNw4fZSg6Duo8vdzpv4T8PuQvELk5n7gDJ/Cgk7dJ006AUKFBoq0RXKFCg/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AutoShape 6" descr="data:image/jpeg;base64,/9j/4AAQSkZJRgABAQAAAQABAAD/2wBDAAkGBwgHBgkIBwgKCgkLDRYPDQwMDRsUFRAWIB0iIiAdHx8kKDQsJCYxJx8fLT0tMTU3Ojo6Iys/RD84QzQ5Ojf/2wBDAQoKCg0MDRoPDxo3JR8lNzc3Nzc3Nzc3Nzc3Nzc3Nzc3Nzc3Nzc3Nzc3Nzc3Nzc3Nzc3Nzc3Nzc3Nzc3Nzc3Nzf/wAARCAEZALQDASIAAhEBAxEB/8QAHAAAAQUBAQEAAAAAAAAAAAAAAgABAwQFBgcI/8QAQRAAAQMDAwEGBQIDBQgBBQAAAQIDEQAEIQUSMUEGEyJRYXEUMoGRoQfRFUKxIzNScsEWJENiouHw8Rc0gpLS4v/EABUBAQEAAAAAAAAAAAAAAAAAAAAB/8QAFREBAQAAAAAAAAAAAAAAAAAAABH/2gAMAwEAAhEDEQA/AOwS5kZEVK04UqJ3J+1VATPJqZtcmTNBZLkn5kn6UAX4zlNAVk8U2/MyaCbvD0Un7U28/wCJP2qKST1oxIoCUuBIIod5kSRA8/8A3TGT50gj1NBKHCTEj7U5V5kfahTM08E+f0oCJjqPtRbgQPl+oofeaRG7KScc0D7/ABASkDjilMcFP2pAYEkzTAEGZOaBipSpgpgVIpzGVCKjAOeaIlQ6mgNJGciD6UxWM+JMimBJHWlBJM7iD0oGCyQcj/z604VjBTuNPtI6n3NNmYzEeVA+71TRhStvzJiok+pNFJ6TFBICo/zJ+1Kgn3pUGTtPRP5qRsZ4E+9RwOgTPlFOmEkkpT9qCfHAiPeoxu3fKInzpgoFR8CdvO4CnSE7iAE/agPPUUacgY/NBiZwPanABMkAn2oDIMcfmiQFHAH9aicW02NzhQkAEya5bWe2rVkot2brSlJBKfDOftQdg4Utf3qkI/zLii2qjckAp80qkV4ZqesXuqPqeuXyZwAEjFW9N7UatYWz1szdoLCxIDiASk+YoPaELQ4SlLjSinkbxIoygj+VOccmvn74txtxbqblffKMlY5n7Vu6N251nSxtLrd0icIfTH5FB7HtUcwmOvipKmQY59a8xuP1L1OErttPtWz1QuSD9a3+z/6iaTqjyGNWQ3ptwsADfJQonpMRzQdhsII8MdeaWQJSmfelsHTaocgiCD6ikUpSiIT9qB0gn+UfemUD5fmhO0eIBP2piRGQmPagMyQIn1g0OZz/AFoQUk42+uKeExwj7UDgweOlOCRiPzUY28wPtTgA/wAqefKgkkdZ+9Kq5AnO37UqCjIBjP2ogATlR+3/AHoSYM7jHXnFJMA8fXyoDHJ5g0aTkSTnNBMz+9EnJH3oJRnzosRMmBUL90zatqefcCEAZJmvOe1PbB5657nTnQGkpjcMzQaP6h6/CG7SwcSQUkrIyQZ4rzpIJJUon1xUlw+44SXFST51VcWQClNBI46kYBk+VApwqHlPnUKRmSfrUzhkCDQOkJ28yadtSRwCPOahCiDikoKPH9KC4t0QM8iOKBSyUFK4WlXIImaiS6rZtIGcUlgmADx1oOz7JdubvRrf4G6bTc2aPkUZC2xjGORH1r1LS9X03WLcvWF024kRvRMKRPmOlfPjSlNKlKiZ5FStqNu6p1le3eIWUyNw9aD6LLcg92ZH/KJA/NRKAkiVceVeFWGv6vZeGx1F5kHGwJSQPuDXpHYLtRca7ZP2uqBPxtsRLgTt71J6xxNB1hSmcTHoKRjqoz7UkzMyTP0pGZ5/NAxPmT9qYGByftTEjGOfU0ukCfuaBztn5jSppPQ/9VKgpbADyPsf2ptk/wAw+x/anUqRH+gppKTtHFA6UJwSUgjjFSISN0DnmhQoESf6TUWpXqNO0569cEpbGEzBNBx/6l6g4x3Nq0rDiTuj6V5ySZma0NX1FzUb559f/EMwTMVluKxQO65KSOtRtpJBJ5p0jeeKt29k/cyG0wB1IoKZB6U4RuwrmtZvSHSQkqAq1/BihJIVPt0oMJLIB6fapClO04z71so0lwggZom9CccSSqEmgxAG1BWMkYzTAIU35QYreXoYQiYUqBPhE1G5oRJ2tKO6eCOaDCaSlSiCMc1aQsoYWmIDkTPlRO2bzClIUgg8cVVeWtPgUkjPlQO64pJSoQB0itzRu0N1Yaim82IWQjYpO2NyfcfSsLalSRHNStGOOaD3Ps5rllrlj31kshYA71pUbmyZ/atLkHifauE/Sk6aBqPwy3v4iUIU82tUgpBIBSOetd6BCREHGZoAUkDII9eTQn3FSyA2ZnPQGoh/e7SQAB1oGAHp9qVESJMn8UqCiMKAP0o1pBEzmkAFEEmDRwOgP1oIsJQoiTGYrk/1Cv2l9nGwyvxKdggehOK7NAG3IryH9Q2nLTW3mEq3MLh1KR/KTzQcwXCetCRuUE9TTISdpxxk1qaBZfF3gWoeFHpQX9N0sBEuDxc8VrtsBtG1IirTDewSR6HHFGlorUdufOKColkTk5FWmW0nJ6GpFM7IgTBoUpVu8IPNBMhtIFSsWqHB4pxQtmAZ55ipmlkAxiKC6y2w03AH1PWqd6hpTrZQIMTinSokqJn71Eud0+WKCjdWwdUJ5HWKydY07vLWUpykcxXQEiT5n8U77YcZUgiNo6daDzJkFCik/MORUyVlSspirOr2ptbpSkgkKPlUClDERig6r9N7cHtnYPodUhaW3AQMBQKeDXrsQI4jFeJdlrtdnrFjcb0htt3xickEEf1ivb1RvMGQTNAGBnk0BzP59akIxTCI4oIvpSpeEcnmlQVZjGKOfKo+akHy80BBWJ5ry/8AVCwXa6oi4DgUzcISoJjKTn9q9QRBHFcR+rNk45pdrfgDu2VJbVHIkmP60HmIH9lg9YrrezLAbYSqJOema5ZlG9MR1k112hFQaxIEGg12TCFSmRTpcCJAHuaScJNOhoqO1OIoGWsrIERSB8OMetS92EmFJk+cUJEFQAx1oGSuc7aNODz6/ShSADIFJzEbcUFtIGxJjxc+9QPlRIECmbcOAKtptlFW4qAEUFVIBHygTzRkkLGD5ZonUFJyBjrTmJk/k0HPdqLZK20KwDndiuOZJadMiR1mvQNdQhTMKjrA8zXD3KU96oFECcUFnTUhy7baCwhK3E+M9BJr3hadh2HJR4cdeleMditLOpa5p7bxPwjjx3iMLhKjH0IFe1LTCyCM/wClAAGAJ4plGDFGAMkj60y0jcMUDADqn8UqYjNKgoCpUgkz0qMDNTIxxQEOBWJ2+tlXfZC6bGC2pLkD0IrbowhD0tujc2tJSoeYNB8+sqCEDG4rViK7fS2S1ZIJiSOKwNa0r+C9rnbAAbEvJU2OmxRx+30rrdvMQBQRtkpMbZnz6USr23t2+9U4AkHJArB1rUXVOG2tEnbEKWMSay29N1S5R4RKR5q5oOtX2h0xAJLilJ8wk4qRvWNPf2Fp+dxiCCDXFjRr8ql9SEAdK0bbTAgDc8NwPlFB1b4bVCm8Ac+9UL+7TbtlS5wORVpopdtCFQFA+H1xUNxaNrsFKX8xmKDJ/jzQYK1IXIV0iakb7U2mzw96D13J6VnvacCO6DqEznKZoW+ziFkbrqSeAlNBuo7S2BICnTHQ7eK0kKS60hxpSVIXwoda5k9lnEAFBSf83NNZG90h7xqK7dWFIJ49qDpLhhFxbKQoAnorqK4fUbdTVyW1GYVOK9AZ2utJdQQW1jmI21x/bIC2ud6Rju95oO9/S5kf7GWD3dwsvPHeep3q4+ldWpUqIOUgYrL7IWosuyGjWwEbbVKlR/iUJP5Na4AgUAznAgUiRG2BHoKMJ3U23bzQQx5AxSoxmlQVQkgcU4MGTx1q462kp8vaqZET70BSDxmqWra0zpDQK7c3L5yhsK2yPeraeK4ntkpQ7SMDcRDAgA+9Bj9qby113tRpGoWzLtq+qG7i3cM/KcEHggg1s3OUL2fMMCse7tXXNV0u6Q2FNpWoLPUHpWurCYP3oMh4Js5cUgjrAGfaqDV1qOouOtaY43aFKJSHDBWfIGK3blSLhxPeJEDj1ombVkK390kpVHPnQcNc3Dz90tHxlxu8I2ujr14NHa9824f94Jg8eda+qWSBcqUhHJk1BY2Sy4SpEI/qaDpLF3fapWrmjuj/ALuT58CiSxst2ugmkv8AukpIkSTPrQcXqCHQd24iZ+Wqi3VNW24vPbo8Ozz9a6e/sHFoJYg5yKpWNiO+CXkAA4IoILG91Rq1VcsXynGe8CEtuJkrETPpW3ZXLl+5LjZaVEhMYNbOn2Fuw2UNNtgKGd3FC81b27qO6CSrqRxQHaN9y1AHhJBiua/UhhblhautgblEtH7f9q6srCmxI2meBWP2vt3LnQXSy2pbjS0rATz5Y+9B057VItg2PhkM2DSEtjeo7iAIHtkfmulbWh1DbrRlDiQtJ9CJFeYa6jbpT3eQQEIVHrIn+td/2UWp3s1pS3JCjapH2xQapPTn0oDMjrGSaOBxS2nECQT1oAOPOlTlInn80qCJbpI5mq+akOIFD0oEIiud7baelVuxrDKJdt9qFx1TPUfWuhjxHyqLUWfi9OurYie8aIA9en5oONbebHw6EqEL8QFMoGY5rLW3cB2ycbE9wrunUA/LBrXUAHMdPzQCLXfwBIqJ9t5kbQeOM1dZMQfOiuUb48NBgBha3E97kT1rQLTbQACUgc8VYNqEpKgeKoKuXL59NuEhKUZJTzQWw6FpCBOM1DcFSQkoBIFXE24UwpSYCk/kU4tiphSlECOJNBXt20rQraQcSYrOeYKVSk5PB/1qW6S9p4D6CdqjHNOw6H1JxuniOlBPbO3LiQgnI/JrTa05xYlRAJ8zT2VqdxVtHh9a0pO0E/NHFBkvIWlwtkDHUVMqBauAjIRJ+lJR7x1X9aS0qLTyUDcotwB70GBrv+9aXZoZUFLunNgjqBk/0r02ytk2trb2jY2oYaS2I9BXnvZ+xDmuaDphJWbNCnHz03bT+9ekCD45EKzzQGBzTzHt0pGYxyetMRmeKBsdSaVPHqaVBT5VHSmI/tPSnHnSA3KoBwDH1p0ZUmAOak7maFbZSDByOKDitbZRY6tcpaEBag4R71XQSR6810faDR3LxQu7RO95CQhSSoDcK59TTtu8Wn2nG1gfKoUEzYAEjMcVOMpE/SoG1JiDP0FWEJhIgUFa6JQkhM5rOCQwfiGkjvB08617pKGLdW9YAHi3HkVz95qDYRDRknAFBNpb184LgOK5MpBgRR3Tl1cae4GlhlxIMTEmsq0VdKUQ2oGTKlHgVdu0n4Pel1CnEkgoHJoI7Vy5vbNu3uiNqFAlREE1r6fbNMy2gZGc5rlmL4pUncJQMKBrrNM1GxuHDsdSCQAEk5mg1GztQYmT5Ubiioc54oAkpJTBk5MCaFxQ2SZAJzigiG0KVHI5FIqLaFLxMc0DaoKyQRmp2rS8ugpmyaBdjeAtW0bZ5mgm7KhB1V58o/tksEbwMiSOa6pKQkABI8s1S0zSWtOYJJ7y4cjvV9FR0FXQY96CQHNI9fehiDPTiaUTkUDEgcqj6UqNJMcx9JpUFEGMdKJB8XXjyp0pAHrTH2NBKDjmo1kmTTK+WBQSYwJoEPDAHHSsrtNb9421ddUwlR9K1M7c0LzabhhxhfyrEYoOSbSEkiODE1YCwFpG0kTzPFVyhbT623RBQYM1O1nJjPlQc72lF5c3ARbrT8OB41VWtLfS7dIVd6mh1zo22Mn0rqXbZl9ZW43jbEE8Vn3WkWb6gtTZbWMBSTn/AM4oM467bJTsZ7ptPmoH81G3rVu14mXmB/igEzVi40ppkgp/tB58RVZOnsKmEBRnzoIv4tp76z39sCD/AMRuR+KgXp9jduEaXdqK0nO5PFazGmJWs94AlJGIrSs7a3Qjum29qU/zTzQWtMadTapS+olxMAkdcc1K8O8T3R+XrSaUW0FO6SOPWhAJ8ShnyoHQhKEJlPSADW52b3lDz6x4JCERj3rn7hRhCWx4pEDz8q7Gzt1WdqzbpUBsGSQMmM/nFBMTIlQEjFKII6/6UxT/ADAZHlSM7RPNA5zjMeUU6eKccilP06/WgR/yk+wpUv8A7TSoKYUMCnJoRlQMHIoVTvxQFNN196Q4p6AFYI/NODkEYpGKfaCMmPWg5rW4RrD4nCwlXt/5FVidpCR061PrrrF3qa1W7qHAAEqUggiaopchewnjqaAnnVpUCBjyqRQWpKdsZ5mgO0zuIHlNRpudoKCJnFBBdgIMbwT5CqZKkGQPp61fNqACvdPpQKthM7hIzFAdk6h0QswauobDSzGfWqVvaDcXAQk8kGrQuUvxtgA8ZoJ+OtGkycmqi3w2oJJk881IFn5pjyFBe0pCV63azGCeevFdYCSZPJ/Fcr2eJOssJChISoknpiuoTgf0oJAYPFCoyc4qMqIHP1oCSDkzOPagmUvaCoUxc8M1HIIiT9aUY4wKAoHr96VSAiBxSoKeP+1OrB96bJMzz50x+bJoGKoVEUjx0zSIB9TUb7wSgjZHWfKgMkAFRiAeaq3BRqNu7p7S1IcuWlISsfy+tUrx9xwHuyTiDVnTWFz3rhlSRFBwPZNtbDWoWbxV3ts8AqeflBmtlKQ4gdCZkmlqtmbLtneOMmGdUtkLSr/nTuBBpu6WQJMdRQQ7/EUk4HWoXV7VA7SRUzjaXBHylAqkp1QSULJoLBuxtxOelAh495PPrUSUNu5RCccTUa2y2cqgR0oLTj61nYnCRyZ5qZlaUnKT9POqLOzbJWTipkPAJj7UFnle5WSfxVtshQlWB69KpAKVsIMCZqZMkgbFEKOEjknpQbPZ07tYTCflQomTwPOukcUQkdZ8qpaHpSrBKnriDcvCVj/AnnbVpth1t9UObmFZAI4HlQIL5kU4VJ96n2tuEQIqFTSkr9KAiDtB3GnbVA25I9aBRJHUe3SjQSlMkyKByojgUqbdHUD3FKggkifLoIpBU8UC9wMQJ4phuByR7UEhOR+aNamXGylxJPmAKiCN4MkwOM0EpCik89KCJFsApSG1J2KMjPFXdvcjZEecVCpshaVjEJJPrR27iblrcJkYPvQUdXsviWFhKUhxPiaPkoZ/Ncxa3CbtgPJG0btq0qGUnyrucEEGJJnNcF2ws3tK1RzXbVo/ALA+NaRjYRjeB1xE+1AiCpR3AhQOCc0DjIUmXACojJoLfUGLwA2zqXE8AkQadx3uie92hPvxQVG7EzJ68GDFO5ZKUdu6CPSatt3lsqJuIM5zVhN3aFYBdR6UGajTimNxBzGKvs27bfRJ96s3Fxa27W599tI/5ckmpdP0XUNWSh0A2NqchbgCnFj0HA+tBVShTtyi3Za7x5XDac4nknpXY6LoyNNaLryg7dL5UJhHomj060tNNa7q1RO751k+JR6kmrLtxAwBzQSEEySZk04wBxgR70xJgT1FO2YmRNAPeAkiDI6RUqRuQCOD1oVwle8DJwYpwEkCBQC4yhSQQBunMioC2pKoIH0q2YCZ6+VOII6e9BWMzkUqsFpJPWlVgxSr/EYqRGW6uOWjK/mTI8qrrtCky3gD+WoBt3G1B0kzswrw8QJrmbrt52XbW4lRv+8aWUKKbcnIOetbyVqZdWlY8JSoGB6V41f51C9Agf26yAR60HoaP1D7PuNK7i11Z3oCGQAfuais+29uy4tbWg6q4knE92J/6sVd/SpW/seNyWyUXTiZKAeuK7NpQUrCUJ8vAMfig4lztlcrClt9ldR2H5dzrf71F/tjq1wAhHY5+4bOFIefQAoeVVtK7Z61efAWqb7vtWudRU33BZG1TKdpVmOQCqur7XudoEWSVdnLhKLtCyVIUAQ4kQSnMxgEUHlbvZ3XHdRN1Zdm32bVStxt03DcD0+atP8Ag+uPIUlHZVaZH/Eu0QfsTXf9m+0bHaUPXdi4pCG0JD9u5AUwuTMz5kVsKW4FR4gfeg8nb7J9pHACjs/ZgTGboftTjsd2hMH+FWKIVBAuP/5rvO0tzqDdqxc2WqN2SUpdK2iQFvkJJATPXBNW+z+oPajodve/GsXNwu2UovtgbCpJI/EZPpQees9ku0tvdhTWg6ct0x3anLgK2kHBgprXtldv1PlDi9IuShOWRcJlAnr4fStjsdrt5f6j8Bq7V1bXrGnpfcS4oKFwZILiI4BzUPZBduvV702Vh3ds9ZJeL6mghwOFR8Co5n/T1oISe3qdpGj6ZtHlcCD/ANNZGs9re1Gi3fwupafYNvFIWAhYXif8taGsalrNl2taRbXofS/q7DSGG1k7LYg7godMjmsf9W1R2tbHT4RJH/5GgY/qfrJABsbLHoP/ANa2uxvbbUO0XaMadeWts218Kt0FsCZSU+g868vPNdL+mCynt5aAH57V9H4BoPYH1QgGeR+ae3AKQoZBEQajSkrQJPy496sISEgAf+qAwiT4TxxQLSUylPAqQeEzz0olgTuiggB2gBRg80qmB24/0pUEAUiORNOraQRg1SSspVnn0qdlW4GeaBwy2pcqCfKvEe0zabLtHqbQSUpD6ikx55r29RgzyI/NMCOrbck5JbBJoPN/0/7VaFomgvWmqXDzbpfUtKQgGQQPXzmuib/UbsmhY2vX59QhP710T6AuIQz9Wk/tTJQpIBb7tMdO7H7UHB22ufpzYpb7lvUULafL7bxAKkLMAwZ8gBViy7Z9hbFtr4a81Tam4L250gkqPPJ4rrru1TeNLbdCTIhPhH7VjdmrYts32luJb2BcjwjINBkK7Rfp658cppeo25vlodfLA2bikyDz161rf/InZFRUfirsbeimhxiZz61c0xhbIeYc7oOsrJCS2kkpPEYq3ZtFlSkuobJWsmS2nAoOZvu2fYHUkMIvnrpxVuSWikAbScHrVmx7bdjba1Ta6e1efDNgpS22hOJmevJJNdS4UJiG2hAj+7T+1M2XV8FKUdQEAH+lByjHbfs9bXSHbTRNYW+GwyHDsMNjhOVcVdT203hQteyupqSf8oHXyV610Tyy0wsonwpJyRnHtTIUttlCdyspk5oOYRr6vig+12Lui/IJcMT991YHa/T9d7S6ui+tuzzyEhgN/wBosA8k+deiFE+IKUD/AJjRhII+ZQPnNB49/sL2qcHg0bafV0fvWz2I7HdpdG7W2Oo6jYstWjKXQ6sOgmCggY/zRXpbayJSVkx68U5VMiVfegdDYAGPpUoA9M0LZzjJpcq/EUEmD5UxnykUuoHnSTj70DKEnFKlxSoKRZSVTFElKUggcc80R5oVGMUDQNueaEqNJR8VCr5TQSJCVZpzxQs4QPtPlREYxAFACTCvWs1KPh9VUtON6QD6xWkJEEmfPFV7tG51DgHSD7UEWotlt9q9bkqQP7T1TRruG3yCwoLSMgjrVpKUOJ2rTuQrCgfI81zuhLGn64/o7p8BG9ifUZH4oOhDSlQV561MD9KccH0oZ3Hw5AMGgZ4EtrHTbRHIzxGKIpSRGcjzoSCSB5CgbjHpSxtBJpiQMGgXBASKCVAA45qSBE1GkQkUW0+dBInExFP1oUJgx9KKD5igI+maJPyjdzNASUxH/qkrxGRMetAXHSlSQQU8bvWlQVSnM1GsmcjrUQpHhNBIfv60iKiPA9qVBIBAgceVSJAKT6Cq1IfNQYTS+1BXcBxllKEIeLKtyCXFAw3PluGf6xTKd7VqsnItbbvTcoQEhSSO6KBK5kcKJxyduBmug/kPtQo/u6DFt7nXF2Nm38MEXsoVcqBbKUghRUlPi5SQkTGZxOY566PadWr2d8uzbN8EEJSktgFRYmPmiA7I548+a7dv+9NCv/6m396DMdu9fc1O4tUNBCPh3C26WwUBY7rZmefE5IPkIxy9ujtAjUWrlLOxDzTKbhtx1C0oIQ8VEERkL7oEgZB6wY3G/lV7H+tMr/SgwrUdpX3LJ66S41tcWHG21NfKWkwVjcQQHAoYMxHvUjN3rx01bbllOoJCtykqb2EhYGBIgqTKgDIHCjW150Dfzu0GXdnXxeRaW6V23ckhbpRJVtVjB+bds6bYnM0+mjX/AOKbNQbT8H4/GNk/K0UHBnKi6OP5RxydX+UUy+ntQXEpkU4JniqaKQ5+tBfTIII6Uhz1iqQ4pDn6UF0wevHpTgEDj81QVwqn/nNBoFIJkqI9qVUDSoP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682" name="Picture 10" descr="http://www.cubaabsolutely.com/show_articles/large/moncada_dow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581400"/>
            <a:ext cx="4495800" cy="30480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28680" name="Picture 8" descr="http://repeatingislands.files.wordpress.com/2012/07/mugshot__fidelcastro.jpg?w=50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990600"/>
            <a:ext cx="3200400" cy="31337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900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M-26-7 Revolution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Release in 1955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Che</a:t>
            </a:r>
            <a:r>
              <a:rPr lang="en-US" b="1" dirty="0" smtClean="0">
                <a:solidFill>
                  <a:schemeClr val="bg1"/>
                </a:solidFill>
              </a:rPr>
              <a:t> Guevara in Mexico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Granma, 12/2/56</a:t>
            </a:r>
          </a:p>
          <a:p>
            <a:endParaRPr lang="en-US" dirty="0"/>
          </a:p>
        </p:txBody>
      </p:sp>
      <p:pic>
        <p:nvPicPr>
          <p:cNvPr id="26626" name="Picture 2" descr="http://2.bp.blogspot.com/-Xn-OfaCVu1E/Tx01WWdirSI/AAAAAAAAAFk/-nlSYWmhcg4/s640/fidel_castro_05.jpg+and+CHE++guvar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" y="3048000"/>
            <a:ext cx="4314825" cy="3505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6628" name="Picture 4" descr="http://mediastore2.magnumphotos.com/CoreXDoc/MAG/Media/TR2/c/4/9/c/PAR114635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990600"/>
            <a:ext cx="3480943" cy="2590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6630" name="Picture 6" descr="http://www.johnthorndike.com/wordpress/wp-content/uploads/2013/03/granma.jpe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8800" y="3276600"/>
            <a:ext cx="2973552" cy="32766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8019"/>
          </a:xfrm>
          <a:solidFill>
            <a:srgbClr val="99000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Batista’s Response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062037"/>
            <a:ext cx="8229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Servicio</a:t>
            </a:r>
            <a:r>
              <a:rPr lang="en-US" b="1" dirty="0" smtClean="0">
                <a:solidFill>
                  <a:schemeClr val="bg1"/>
                </a:solidFill>
              </a:rPr>
              <a:t> de </a:t>
            </a:r>
            <a:r>
              <a:rPr lang="en-US" b="1" dirty="0" err="1" smtClean="0">
                <a:solidFill>
                  <a:schemeClr val="bg1"/>
                </a:solidFill>
              </a:rPr>
              <a:t>Inteligencia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Militar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1958 = Peak of hostility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Peasants of Sierra </a:t>
            </a:r>
            <a:r>
              <a:rPr lang="en-US" b="1" dirty="0" err="1" smtClean="0">
                <a:solidFill>
                  <a:schemeClr val="bg1"/>
                </a:solidFill>
              </a:rPr>
              <a:t>Maestra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Military differences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4578" name="AutoShape 2" descr="data:image/jpeg;base64,/9j/4AAQSkZJRgABAQAAAQABAAD/2wCEAAkGBhQSERQUExQVFRUVGBgYFBQYFxcXFxoXGBwXFhUXFhYXHCYeFxkkGRgXHy8gIycpLCwsFR4xNTAqNSYrLCkBCQoKDgwOGg8PGiwlHCQsLCksKSwsLCwsLCwsLCwsKSkpLCwpLCksLCwsLCwsKSwsKSwsLCwsKSksLCwsLCwsLP/AABEIAMIBAwMBIgACEQEDEQH/xAAbAAABBQEBAAAAAAAAAAAAAAAEAAECAwUGB//EAEUQAAEDAgQDBQUFBQYFBQEAAAEAAhEDIQQSMUEFUWETInGBkQYyobHwQlLB0eEHFGJygiMkkqKy8RUzQ1NzJTRjwtIW/8QAGQEBAQEBAQEAAAAAAAAAAAAAAAECAwQF/8QAJREAAgICAgICAgMBAAAAAAAAAAECEQMSEzEhUQRBImEyocFC/9oADAMBAAIRAxEAPwD0dqtaUPmUm1V3OIQSnfoqpSJKhTL4wB+8YT7xqOOuzadXbxd8UVUYTiaX/irf6qCzOLO/v2E8XH69EZxPi9OlXp5yR/Z1NGudGZ1LLOUGJyO/wlSxRqaKQKBpccw7tKtOeRcGn0dBRwO6tgmHJ+1VZVeZAFdqptqILtE7aqFDxUUhUQIrKQrKUAztVIVEH2qsbUSihQepMqXQzXKxtRZooU9oQ9R6c1FVURBjF6YGVW4qVMrRAltkznqo1FWXKUCRqJy9UEpB60QtFRLtkO6omD0AQaibtFAOUC5KBeKqicUEO56gSrRAvtQkgs6SUSwcuThQcqsRi202l7zla25P11+a0AzPosx/tVQ7Q0w8ucyM+RrngTNiWA3WHxXi7qndMtadKTf+Y8fxkHut6THM7LMZh3txDXDIzOwty5S4DIczRYi+Uu0+6vPLJ6OiiavFON0zjMO5hz5WkkCxnvWOeI1GqGrse+q+pWo5i490BzHhrRZoAdEmN+ZdGpU31Xgf2lIVG7lhzf5HwfQlPhmMdPZPLCNWjb+ak4d3yAXJzbNqNAbWUpOcvZeGMPaU2AfBpJMknr0V9LDVJLqbm02izYzS4D7TnMcNdtfiiu2e3325m/fZf/EzUeUq7DuaRLCCP4Yj4LF0aoro+0GJaSGzVDbOJDCM24aZa50c7xoj6ftTBa2pTc0uBIyS8QInM2A5tyNis041je6wF5H2WCY8T7rfMqhvCjUqF1YAi0MmQIkNBO8Xd4v/AIQuiyNGXBHV4fHtqDMxwcN4Mx0I2PQq3OVyNfDNpub2bXGoZyxULSGt945zJi7RBkXC08FxioPfYXREyGtePAg9nU8i1do5U+zDg0boerGlCYXiNOpZru8NWHuvHi0389ESHLp2YLwVY0odrlaCoUuD1MVFRnSNRAEGsoGsqDUUcyAIaVI1EOHpF6AsL1E1FWSmhASNRNnUS1RhUFmZOHKpKSlAvDk+dUQU8oB6hTBtlEpw5aIR7MpKecpISkaT8K07KivgKb2OY5oLXAtcOYNiiUlys2eb0sB2Ln0nDvsMOdu8asqEm5zNg9DI2UcZZod9wh/kLO/yFy6j2t4eIbXbqwZanWmTqf5XGfBz1zdXChzmkz3cwjYhwggjf9F5pqmdE/BY2oCSAQSIkcp09YSr4Vr4zCY0NwR4OFwqeHt7skd73HHc5CW3+J80WFjo2DAVGaHtG8jAf5O0d5weqrqU6VYw4FrzqD3HmOY0eP8AEEeAoVqDXiHAEciJSxRSx7qQggFg0LBBHjTHzb6BE06rXiWkEHQgyEIcK5v/AC3kfwv77fWcw9fJUk5TLmmkTrUZ32O/nET5kf1J2LCMOM1V7vuxTb5d5/8AmIH9CjjKfaOaw3YO+/kYsxp5gukn+Tqo4StkYM3ebc9qzvNMkklwF23PUdUexwIkEEHQi4PgQgM3iNBrKJDdZBpiSSCCCeyBMgwDZq6zDYllRoexwc06EaeHQ9NlzVTDNfVIe0OApixE+84zHL3R6JuxqUXZ6RLvvA3cRtmBIFUeJDxs46Ltjnr2c5Rs65gV7WrJ4LxtlcR7tS/dmxjXITBMbtIDhuNzrCkV6Ls59Esij2SvaxM4JYKezUYVrlXCAZJOQq3FASThVZk4crRCyElEFSCFGKQCRcq3lAWEplQXqJqK0QJsnlCGso9slCwyUkF2hSVolm5mSzKGZNmXOjRJ4BkESCCCDoQbEHouJr4XsnupGTljKTuwzkPjYtPVhXZ5li+0mElgqj3qU5utMwXjys4fykbrE42jUXTOdwxh9RvVrh4OEH/Mx3qiYQr3RUYfvBzT/rb/AKXeqKleVnYdDYplQ5Qx2USS50AmALAA8yR6HmiUlCgVSpVBa1rWvMEuJJYNQBEB1yZt0Ks/fQ2A+Q4iTYuDdu85ogXBueSJzLN47jOyouc2znQ0Hfx8hKoUW3SM/i3GGNcexEPBu9pyidwQLP8AMLPp+0bw+YAnXIMs85aZafSeqlwzhcszm8zHgLT6ytqjwOnl74knyjw6odm8cXrV/sJwlU1m9vSObKMr8oJIGoFSlOYamHMLtSs/i/tG9mXJluDJs8GCNDYjwIBVvCOH1MLVz03BwNi092R12tqs72zq5qrXBoaXNki0zJBkjXojpkxxTyUugN3tBVLs/dki8NImPdJg+8NnC45rc4f+0jEMgPFOoBYyC1x65gYnyWHgsThxd7Xn3ZAAvEZgZO8fFRxuLolgDGuDx7xIblMmbXJEaDpqqpV0ddU35gewcH4wzEUm1GaO2OoIsQeoKXGeIChQqVT9hpIHM6NHm4gea5j9nZLcPf7dQlvhYT6gqn9pvEoZSoA++c7/AOVtm/Ek/wBK7qX42ePjvJqjFb+0fFSJ7MjfufqvR8NXzsa4aOAcI5ESF4gaZmdoHqZj4L1D2B4l2mFDD71Ilnlq34GP6VmEnfk65sa12iHe03FHYfDuqMALgWgZgSLkA6EbLn/Zr2vrYiuKb2NIcDdjSC2L5nSSMu3mFpftCP8Acnfz0/mVwXCPa2pgQexp03OrGC94cYawTDcpGpd8AtybUlRmEI8Tk15PX/3QxOy4an7X1jjexIp5O2LPdObKHEazrAQfC/2pYw16THtpPp1HsploYWkBxAlri4kmDN5CyWVP/UHHlWqH0c9SU3RMeNeb9HQe0XtnXo4h9NmTK3LEtJN2tcbz1XRcA4ocRh2VDGYy14Ggc3W21oPmvPfbJ/8AfKv9H+hi1v2d8Vy1XUHG1QZm/wA7dfVs/wCEKKbUjpPEuJNdndPBXH+1PtbUoVRTp5ZAl8ibm4Ava1/NdjjsU2lTfUd7rGlx8tvPTzXjGPxZqVHPd7zyXHxN10yTpUjlgxqTt9Ho/svxapiKLn1Msh5aMoiwa08+q1HPWD7Aj+6O/wDM7/SxafGsaKFF9Tdo7vVxs34kLeN3G2cskfzaRy/GvbKpTrPZTyFrbXBJJHvaHSbeS1PZn2gdiGPzwHsImLCCLGJ5griuE8LdiajgDENc4nqPdHm6B6oz2RxmTEBv3wWnx1HxEea5Kb2t9HpyYoaNLtHoPapKqUl6j5x0pKhVxDWiXODRzJA+ahRxLXiWkOHMGVxvtFXc6u8HRtmjpAPx1THj3dGcuVY47HaNrg6EHlBB+Slm/wBlwWCxxYHNvDgYuRldBAeI3uutxdRpo1H0jJyOyuBJMa+Xh0SeJwdEx54zjf36OPxZyucxulOr/ZmZlgda/wDKXN8gjWVARIWRKto148FvN8Fa3Ds4Yfnvap9Gm6qAJQp4hfSyprVZColZ+J8aEotzXk18z5U4yUYPx2aVPEByzPaWnmo2+y4HyuD81JlfLc+CtdVBEagry/KwcUvHR7Ph/J5Em+0R9msU11FrZGZkgjoTIPxWRx4VRVc4ZwywBBMaAXg2uhsZw8sfNM9RBhwuB53MIXF13uMPcTGxleRuz6sYx23TVP2EcKxlQ1AC98C7hmOgUuP4kue0n7tvCSlwmjNhvdziNpIgc7g+ib2hp99sCwZHxKP0ZjJSyWuhmcEc4PI+y2QOe8enyRPstw2nXqFjozRLWmQ0x7wtvF/VbuDcAwkEGcuh5Bc/j6bsPXbVp2vmYdgZuD0/Ao3ToQm5pxbOuwfGXYarlfSAb7oYe68H/wCNxPZvkR3ZaVyXtTxb94xT6gktkNZNu622m0mT5rqeO8WZVwnbtAlzQ17bGCe7fwMj0XG8L4f2pd0gDxP18Vu30YxJQubL6PGGtoVaRpAmoWnPmjLlMtgRf1Wt+z3iWTEOYdKjbfzNuPgXK2ucPhHOphjXPbla5zmmo4uA75AIhonlyWfjeJ0u0p16LOzexze0AAa1w+8GDQ6gwALhdHBpXZVPHKGsfv6/06/9oz/7kOtVnyeV5jiKtPs++4hzSXNDRMkgBoJOg1k620Xf+3GOD+HtcLgVW/6XkLx6vXLnEkqtW7OG9Y9f2azOKFlSnUZ71N7XtBuCRsb6RZa3CceKuJD7Aue9xbyzZjY73K5Fz58AiOH1y14IMEaKa+DKyNNnZ+198dVH8TB/lYEG2lUwrqFTctbUYfAkR6tIPim4lxFuIxLqrftuYSORhoOu0g3XXe03Cc3DqFQDvURf+R1nehyn1WdbbPUppaL6aoj7be0jalClTpm1QCo/o0e609Sb/wBIXIP4Y4Uu2PuhwZ4ucC74NaP8SpwtEvcG/UBdn7Y4HscDRZv2gLv5i15d+XkiuVth1jcYL2G+wH/tHf8Ald/pYs39onEv+XRH87viGf8A2PotD2Af/dT0qOPwb+S47FvdjMYSP+o+G9Giw9GiV0usdHOMbyuT6QV7Oe0dPDNcHU3Oc43cC3QaC/WT5rJxOLHbGpTBaM+doOovmAt1Xcn2Aw/3qn+Jv/5XP+1Xsu3DNY+mXEE5XZoMHVugHVRwlr+jUMmNz8XbO0w9XOxrxo4Bw8CJSXHcI9sHUaLKcTlkA9JJHwMJl1WdV5PG8Ek/CC6WLIMiRHIwUn8SJJkFx5kknwugqRMkypi1yunLP2fP4oVVFo4iORVtPiDh7uYTrBj5LOdBJjx+rKQ8SrzT9k4oL6CBjB1P18U4x45H4IIDqnDDHvK8+T2Thh6DDxBsHVUYjjLWtmDMgRZB4qrqBHgs7G1JbsD9fqucvkzXTOkfjRf/ACHHi+Y/IfitKjibb9LBczhqMyZgjbTzW1RYRG/1usRzTfbNyxRj0FVaoLgeWXbk7N+XorxjB1QrHtPL9VOm3w8ljSJvlmieFhriTpAGl7Fzuf8AEVfWqhzXNvcEeoIVbWymypxx7oc0+rJYeoGZupnTo1sf5US3GD6hBhghI0oKPFEqzTD/AGaxlPCOc8szlwa0aDKA1odAgyXFoudgBzm/Be0FDD53mkwkxls0GQ+q8kWn/qNFvujyyhNmjVxyixNzuQNgLnoFm8e9mK9FvbEZqc85Im5cWx3Rmt4kKSeqpHfBF5JLZlHGMaa+JNQta3tAZbfLmDrENN7jU8wo8Ps98dnJA7jmiCWvDtwWgzGuoafPJxHFqheHAiWDLMRImTPM7T0V1PiBzZ2biHMJsbZZtoY08FHKnsemOGUlog72idVc1je7ka1oFOkDlBAgF8WzkH3jqs/CeyVSp9prS6ModIBJMXdENGlza6bC4hzXtf3iAf7RoJvMC/SJC7OtxjDOp9oXtaA0yJa4udsABB9VqLtWccsXCWp5nVplji1whzSQR1Fino0pMkwNz+QFzqPVdD+/ZwanZtqXcC1zXOMGDmgG/nzWc7Hguc0tpi8AhoaBf3sosbfRQ5p2a/slh6f7ww1Gl9OZIIkkNBIEciRe69Qqe0uGa3syDliMuQFsHaJgiF5qziIfYFstn3QQdIsXAd2/LZbbmh7H6BzMum4yyZ6/ksxnT8mskfH4mnwyvg6datUNMDNUBow091ga0aTAJeHGEfxbjmFxFJzHAulrsst0dBDSDNjJXIApw5djy8kjp+A8Qw1HDsYYDixorCHEF2WHzzm6hwutgqVWq9uVpzDsyGus3IwOgbd7P6rmimsg5Gd3/wD0OHP/AFB6OH4KnF8QwtZuSo9rmkgkd4adRdcSQFBxWrG7Oh4dwzA9kztMufKM0vfM76GE650FJTx6Nc0vYJT42MpM35fIId3FXuIvAJ2Q9Kjkyl9I5TMuLTBAOV2vI28VvYHAB7WPbh2inUORpJpAFwJ2JEXBv0XBtnZQSMWtizzM9NrJn8UcAIdIHl80fUw7hX7F2HZJgZdDsZz6QBedB5IqpwKpTqMaKDH5ye7Tcx14J2dYwCbxMLJowxxp1wLk6E7CJQ7OK1DJLoBEHp+S1K+JpBxa+jlc2xDgQR/C5syLJVK1F/dbRBc6AwgzcmAD1vp1VJSM2rixG+YanrzHRJuI5naIi3lzWrxL2UdQqUmOyzVEQHyA4QCHOPdESDOgg3Q9TgJpPLHAvIE5qcvaRzBbrH4LNGgRuIZqDcC4vfndX4fHcnQL/XwQeIoNDgQ0ttoc3h+KVKk2ADe5JidOWwsrRC4V3Zi0TzIOusc0VhMW5m89PHSUzatAthtN2ewzZoFrCVJtSlo9rtZMGLwYG6DwHt4oYM7C2mnOJQw4yfvSeUWWfWwlI3Y4gDWddbaeSsw2DqlheGHJoXgHL17wsOfSArbMqEfRoDj3eMthu3oJWlQqVXPygU2iAe84SA6Ic5vvZdRYboLheGoVHNEnOTvEEiXCRGvmdlDjFE0qoky4MINhIm8TuN7om26NceNQcn2dTUqsw4ZLBUfb+1a1zh1BmBsU1bi/aAmKpgQaeWDB+zLrBsa33WGfa57mtaS1rRZjABlaf+4RuZ26u8xfaX2rqYllMODAQIc5ou7+Y+lvHmu0sUX2eflr+L/ozuIcLom7XMpvMzTzFzWnkHXsgmYRlMZxVbUA95kFpB2jUOGm48ELUegq1ciRa6zKJ1x5JHUcG4X25zvqsY0aNkZjsO7NhPNQ437PdgxrhUY6ZhhEOO8dTvCz8Lwz+xzGZftpbZV4kF7qbQS7KQ0XtE7cr/gomGm3YW9wpsptGpkmPQfikHsfXzEC4GcRvYT56lBccfFS1sncIJ3F/mT6IBtc5s3NW/FGVHzZ0DmNp1S1pGWQR5roRjWy4BwLs7sw3gQBI23HmuawLBUa4OyyNHGbeg0VwpFoJD6ebc9/MekkX0XOvJ2v8TcDv1UpCxsI54ESwk7l/wAjCasKpJhzJ279+e4ErrseXidmyX2UO00WBhjXEakbXmSLxrpZadJzyQCADHNNkHjYS90lMSFS8uFiB/iG6ZuYxDQZmO8381bRnRlwISVUP+5/mZ+aSWhxs16PHKzS3uktLKjajC5paTUcHGxGhvMjdC47EVKrC0sYcwZIkgNcwe8wRYneEa5vwS7LxjmvncrPbQHQ45i2G7Kb2mO64y0AaAcvwSbxeuHOd2dMEmRle9kCAC0QbDfxKM7PxUo6E+ScrNJFGF4r3g6tSpucKnaNd77p0Ac5wl0QLm1gIEBO7HUw6s5lFrXufnoOa3LlOVrXA7wTnMC3e2V4ojkE7qI6K8rLozMrcTxTwJLAIGokyLh0uvMgJjxPGdsx7qvuXgFzQZMnTSbC3JaJw31zTNwQnS+xzJyMasp4pxA1y0uptqZd6tR5vIJAANgQISx1Og4Uy2iA5hFswALZE03GJc2JhxuOoNijho+gkcJpbxTlGrAzhsKczOxyAukua6Xtm+UEna43G6hwzC4ek94ce0a4RSL2NfFu8S2ddBIE+CNODKTsL0+C1yk1Kji6bqL2voU2uvlLKTdR7pBMGLCx66yp0OMMysnDkGmQ5t8wnKRkMuu0OuBvDd5lzh52EeCeAP8Aa6nKXVkeJcfNTKxlJrKM53ZgBDyCDF7CSbiCZjTXk+LY4vfeJBdcGZnMZ8NF1xohwIIkHUHkuO9pMH2LhlAGYmIJOmxkA7jddMc02JfwpozP3jql20qh9FwIt7zQ4dQRMqVLCVHCW03uHMNJXp3PJxjvchizM6EW7A1v+1U/wO/JV0KMOE2gyZ6bKWmaSo3q0luVp0AAHwCXCMFkxBLtKQLz/Tf8FRg6/wDaMOwcD8zfzhSxOPI7UQQXty+XrN1k2ZeKrF9z7ziJ8Tm/NKjgA5wYSJmOYk63noq2OuI5j8VdwisG1Q51gHSfRyoN32cwdJz3is5zWNBJye8YtaxkeAlbOA4rhmVKjexeWuAYx+Ro7hPeLt819f4Qs72cwBDS54uYgHke9p8ZWscOOnouMp+aNxi6MzjWDwrKrBSNVzHNPaObDyD9m0AeIVNLgDXMc/t2d0nu5XyQN7gEHQwea2DhxyCaOYCm7FGUeEMaaRbiLPu89m9uTTQAnNvy06o2lSwzaoyuquGUy54eGzNjOUG/K46ogU+Q9FI4R5Gh+KuzLRl4rC5qhLagbLtMjywN1BDgDI8rSr8BgAQ/NVDajD3bTSLdzIuXamLfODW8Ofy+Kb/hbt48ZV2ZKRQ7hj9sRSI5mx9Iskrv+Du+8PX9EktkpBbsHYXjmbD4XUjhdg4/A9dkGeKOGo6xP1IUBjy8iLRydA9Nymqf0E2g99Igd03628YjXZRAcRcReL3vtpzQ7ajjdsE+viDyP5Jfv7yCMoMjfr4qaL0XdhRzdCpOBtLfihG4wixaBA16XGsqTsecslxB0jL+P4hTjRd2FBp5ev6KoSPs/BDNxjo98m/TxtGqapiXzcGQJ5iFONDdhrDcAkNE6nQdTCi+q4XvG5VFR+8FtubYJ0sWm1+iqZUcbARHMi/URsrxocjCzVJ0Bjy+MJm1ncum/ldVNc82zNHw+O6kGvIBjfnMagJxobsuDiAHEgA9CmFUzGvWIHqqHYdx71+V/huqnUXAiZJtMDSddY3hVY4k3YZWJHXwLQuc9saJdTY/YEgjcZhafRbdPAPcLQL3F/WIEFQqcHqPY4EFwNsp1jpNlVGKdkcmzlMPjM1BjAJc3ui1zplA6aegXYYGj2dNrHEANaAD87HrdYzPZnI6WAggyCdvJ35In/heIaBlIjWcrCT/AFEX9VZRT8BNo12ODjYn0VHGMKDRq3BIYduV+fRZAwOKsZmDMQPMWH4oPF1MQJDmwIiMpAvYzP1dZWOJdmA4BgcSXfYBcI5xAHqY81biOF1apIptzOEF1wIB8Sg8FWNOpcHzCPdjKgcXMzCddLrqYMbG8Oq0S0vYWyYE6GIJj4I7h2AOZtRjScxgNgHxHz9FfxR1auwBzXWMtO2/4fJE8ID6QbJIIkgZbXsT/sFCnUcKwDC3M5hY42IIiw0EbBEVn0ma/ifDS6yhxN+5YT/VblrbopDHyS7ODzaA4x5RrCxqi2bDTTDZI2m1/TVKpiGfYEc5kCPL8lml9g7u3FiQRPnZTpvJJjL8VaFmoMR9fWqg6rPidtFRTwdQjRsaaO891cMJVH2GnxLvkCIQDO+tPxVbtNTHkiqTamgps/zGOcy489FVXpVGm7WTBMCZgakAXKpKKZ+rpKbW1TcUxHi78kksGM6mXR3SDrodbTIBVtPhTnF0g7RyPrfr5LUcWzOYXPMa+INleXtmxHkfU63UugkYz8E8GcpnTW1tdTvonHDXz7ttIve1zfTZbRA2OvM/inLQNBPO8n4qWWjHo8JqQJykWIFh/mGoUqfCXRbNI6wN72H1C1QGa2HWfhZJz6cgd3TU/GEsUZb+FuHIk6S7TwMa+Ksp8NdrHvamRr+vNaTsQwWtf69FE1G6Nc1o5ACetk2RaZnDAP5i314KI4e8RfnAzWJjlv5rTdiwG3LSeZBClTxreeugtE9Lc1nZF1ZmnhlTum0jXmb2/H1VzcPVuA3wsLbcvqUf+/NuZkbCwso1cc2InXncJshQCzDPiMriep2T9i8g9119Lm28An8Vf+8jcFw5SYjlcwnPEonukcrpsiUwengqpsQeUkz8CdU1TCOGpA8xr522VxxoIhzZN7z5nRMzFN6ibwdJ5wfqyboUDPwlQk5SCJve/qCndhKlpE36o0YzkGx0gQoHHXkG/wDN8xum5dQZ+Ef/ABDwt6c1P9zeYBB31CIdi3dD0v8AIlQfiXHVwjffxF02GpQ3hhJMgW0kx4g8lE8NF7Nt4/jr4pzrqYjaBr1+tVB7Rc6dbnqpuNSg8Pi2UR97MI9JUv3Rn3vnorBUAdIJNhqhcQ3v5jPKLq7DUsNFmmaeQvb0TjDNH2vK1/zQbcoMt18T5KVTEX70yN4V3FF3ZMi2U9comORck+kDqdNL6Kh/MX67/AKpzCbgn6/FZtikaLKjm3D3jzt53v8Aqk6tP/Ud4GEDTqAaEqzOIMj5W81HJlpBJImc7p8U2VpuSTykz5XQ87i48f0so/vTQY0vE6t1/wB02kKQUWjmfQfknVWVn/cp+c/kmV2ZaRLttY5T+h5oZwqyCCI8ZtuCNkPTx+Z0AbdPP4oltUn3vT8ZHVZXkdDRVmS4nkIN/RX0ajpufhf4/r4IccUNMtgxvPgToEqvE+0idQNt+qeEPJf+9ui9vu/7pHGH6nlyVT6o+tdPkoOqhxvvGh3Gl9v1UKSqFxu0iTeJPyVNJrtyRfl5q41ps0G+t+Ws+m3NKoSLaHR3KLbX/BUFFXE6jvO38fXfomo4h5ALY6gmD+qnSYe8ZkzeBHwJVxozYieciRH56qUCFCuXGKlpuIVRxJaTBJjl+R0RQpbZZAGkEG3l0ScZsKbrRG9p8Z3+CUqBOhiS4CBA9I9UU3FQL6C/TdBOEe9mEbmPh+vNOXCftDadR5c1KNWH0qrDMRfaB5X3/VRcBpPz+RQhLmtIFRx1kEW8R+ijVqPgd4G+pFyNtNStOJiwjIBuB1tdM+mACQQbCQIE+Z0Qd3DvDTSJEjlfVSP3RYeJt4gqpIlh7Knj53EW5FTbiBJJEzoJP4HVCMeNifhry2Kb/iGoJEg68lGVBrXgiQCOYP1qqqjtwWmPq6qbXkEhzTrcfHzQ9SmLnxJIMrBovzu2bbnP4KeaQbARpO35rOdVcD09QnbWOvrf0UFBbKUkmB8iphwOwtMdb/NBPxhPgeqbtfDREyBzMunoNPioOLhpESZvNtoQZq8o+v8AdL94M9P1WtmKCgzve7B5iPqEwwt5k+o/FCfvJ+vklhsSbTvIgpZaDqVEtMj4pqtIEyYv5fBMzF38rJ3uJGvotWZopfhRP6BJWNpnmUlbBi03uBkAT15Io4552Do5eI+vJUOtsQ28HwRWFqAxHxnrM/FSypEXsDokEdFW+kAYGv16I5o0Hw3/ACTmhadzz+KyVIHbMaaz09E/7i2c0xz1I6eBTskxv0+Ss7M6QOl0TDRGnSymZMCInbeY8FIPzG3je3h4q2swt1B06ctPVSfR1PkPL5pYoVFltfLdLM5u1ptePPoeicUriCfCJGmklSGHknceh5lasUSdmaCQb7QYPXwtPqhqT3DMDax3sdomJHyVhwt5kzESOV4n/ZWUqrmOzNDHdHiR6QYSyAQa8udJd4xIOmpF4UxXOhzWN5k/WiOc2do8Li99frRWswLn+62eo/E6D9EBnUazwLwb3JnToN1e9ry0O90DcGR5W/BTrYXK5wOot3XZhtoRIKba8TbX8leidlTWkgXOupjbTl0SDNSB6AefVWtrkb628uV9kiwGTpF9/jz1SxRWWtM3v4fjv5qluCkGwJOsix+atpUDaCZPPqdVNhM2n4z+qhRv3dn3S3wv8E0DkNLjdEdhMkx4/qEnMjQCN5jxjwQGcSSYyxe31sovoeXgfwOqOqPBt8Uz6ekyZ6D5ypQM1uHi+Yb2JuNeQ+pU8gmI9Ea2hOpbb+HRW/u24APUCPhE6K6kszDh4Nvl8FNmmkckbUoAbO6z+UmR5KAIF9/zSi2DtbYxy8kwYNpCIqUQbm5tt6WTQOfklCwd1EypMaSReefzVhpmbDxlO2wmLnwShYOax2n0KSI7cbgpIPIPgj/ZgbcvRDcPHu/XJJJVlRrvaOzFufyT0hLh5/JMksFI4Ee9/Urfszve/mUkkQZcRMfX2lU8d8eX4pJIC+pTABMCZdeL6oUuufD8UkkYQzTYfW6mWw4eXzSSUKDsMxO4EqeH1d4pJKmWQxDv7QDaTbb0V4cZ8kkloE+Xh+asrCPQfMpklCFrWiNN1VVOqSSrBXy8ELiXHNrufmkksB9Fs3Ksonu+aSSoJV/fP1sraYu3xCSS0RkcSYaPNUzYeASSWmRFH2h4/gVY9oAsISSUNAJeeZ+ipN1SSQB7WiNEkkkIf//Z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0" name="Picture 4" descr="http://ninaoghjalte.dk/img/weblog/granma-ural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962400"/>
            <a:ext cx="4762500" cy="250507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sp>
        <p:nvSpPr>
          <p:cNvPr id="24582" name="AutoShape 6" descr="data:image/jpeg;base64,/9j/4AAQSkZJRgABAQAAAQABAAD/2wCEAAkGBhQSERUUExQVFRUWGBgXFRgXFRUYFxoXHBcYHBgXFxgYHCYeFxkkHRcUHy8gJCcpLCwsFx4xNTAqNSYrLCkBCQoKBQUFDQUFDSkYEhgpKSkpKSkpKSkpKSkpKSkpKSkpKSkpKSkpKSkpKSkpKSkpKSkpKSkpKSkpKSkpKSkpKf/AABEIAMcA/gMBIgACEQEDEQH/xAAcAAACAgMBAQAAAAAAAAAAAAAFBgMEAQIHAAj/xABJEAACAQIDBAcFAwkHAgYDAAABAhEAAwQSIQUxQVEGEyJhcYGRBzKhscEjUtEUQmJygpKi4fAVJDNDssLxs9IWJVNzo+I0Y4P/xAAUAQEAAAAAAAAAAAAAAAAAAAAA/8QAFBEBAAAAAAAAAAAAAAAAAAAAAP/aAAwDAQACEQMRAD8AMXrNVbq0VDZUJ4zA7qonEFjrrGsaUA9x3VGBrU4xZLQdRuisg5N28kx3AUBXDYBeqU5ZOn5ondNavs9eNv8Ahq6bhFka6yB8AKqW9v2UOID3CXtZXeZyqW0W2pC7+4AmTx4Bj+zLZ3Lp4NNYOyU5R+9QDF9NbiXGzP8AY3Gi3dSCyQBIYQskSJVlBI3Gi2wcfiLgvrfYPkZVQgaEFSQwPEEFTQStsu2N5I/aFarsq2dz/wASmreIukCRqZOnOFJj4UBfpLczm3bsdfctx1pGiK/FVMakaiTvIMCgJf2GvBz8DXjsGdz/AMP86o4fpIbtp3t2e3aYLdtMssoM9pYEvEHSAdDVnae2urCFbAfrGyoAZLCNGECfERpQbHo4fv8AwNaN0ccfnL8RUNnpQoQXL1tbKGQpZmzPG/IgEkDmYFZTp1hN03RJ3kaD0YmPKg3/ALCujcR+8fwrB2RfHH+Ot8V0ttW4JFwq2qurBlYdxnhxB1HKr2x9rpiQxt9Z2SAZC8fHlQCW2Xf7z5qajbAX/un91T9KO7T2imHANwuAfzsmYTyJA0NQ4Lblq9PV3M0ansMAPEkQKADdwd3jb/g/lVf8nfjb/hIpxW+pGjoeeUlvkTVP+2rO4XrU/rgfOgVnT9AfxD61VuWv0f4jTocQCubOuU7jmEeRiK0yhvut4ZTQJgsg8D+9/Ko7mGH6XwpyOHXeUX91fxqscMhk5BvjQCgUDh+9vT+dRsk/nHzB/Gmq5gLf3D6H6Gqz4C393/VQKj2YPOonFM9zZtvXQ7uf40uYhIYjkTQQ5a3trWoNS2jQbuDlPgflVNcSJKtKMODHeOamYIomNUbwPypb65suU2xc/ODQ1ySS2Zv0ZIEfWg7M+JiRwPCqj3+QA/rdWbp1qG4aDQ4jWQoB51oL0lRyPzNaOKxYHbXvYfMUDV12UAcJGnmK55i9tWzfusHS0xYC6txLjI7W27FxXtHMjaAxprOusU+XW3eM/An6Vx7E4cs7NK6knf30BLa+1UcFV+0LXGu3Hy5FLsAIRd4QAHU6kndpT/0RuzgLZy6kQf2HZVPkojyrmuA2I90wpQaqJJ0ljCjQEknXQA7jyrpmxMOtvDLbVg3VsULDcWGrkd2YkeVBcxWKFpesYSqBmPOFUkx6Ug3r62nuWrjKv2rXkZka5buJcXL2guu6CGG4k7qf8XgOttlDuYMDBgwwI0PA60MtdELQTq3BuoJyq7Alf1GChlnlMd1AmbV26jgKjAM1wPevKhSSshMqzMKGbXQmugbAwloWUudY17KCwu3QQ2oM5SwBC6niR31UToVYTW3bAbgznrI8FY5Z8Zqtd6IXmW6pxVxuuy58yKZCnQDtCBwgaRpQJ/SvbK4m8DbzFACBn72JgDgBIA8KuNsyxbW4DaVxaJR3e86M7hZcWQoygDhmmfhV1/Zk24XvW3+D0ct9Frg7QvtauvlFwogZHI0DlG91+8cddJoAC9GLnU3rYUtb/wASyWKghxkIBmApKOV7yvdTl0Qs5MKi9UbMEypYMSZ1Ykczw4RFRdI8HfvWOptlCGULca5mDGI3BVyiY1od0N2RiMIzrcyG03aGVmkMO4qNCPkKDfplj2uE4axdC3SsshC9tTpkDHc/GOI40r7YwLT1RZ7di0ABCljcckqWC6Z3Zg2pMACpNpdFMZcuteyKWZy+lxRxkDUju9KbtqWnv4f/AAbYuyJS4/Iz2HtmQZ3HTjQc4xmyTal7dx+wQHDIbd1C3ukiTKnmDTLsHZK4+znu5utXOhuAr2jpkz8SwnfxA14VW2nsXEKj/Z5nuKiBbUsiW0bNqzGWYkDnx1odsD8ow2IRhauEEwyw0EHQmBvImRQENuZcNat2r6uTlAYovYcLBCq7Rl3CYUnfG81Hj7d7PcIuNYsofs1tAQEyki4wDqcsDeZJJAFXOkmMfF5rSZrYB7IuW4VwOIcrNtp4EweY1FABg8UALb4XrCmiF7bEgcBmUgMvcZFAf6NMz3bhuR1tsFLhX3XDQUeN09kiY1BFGrZ7LeNLvRa/kxDW2YPdu5nulSCFyjsoCNCdSTGg0FMNnc/j/tFAl3Nu3rZyyXuXGIRSFhVzFVJgAkkjQbo140Z2V0gRrTdddUsol2XcNY7ICiQCQJE76V+kl82se7D8x1IHCAFgeFRvi7RTKt3Kmog22N1VLZigIORhI97Q7qB3ZTpJzaHtcxwPmKVccIuN40w7Mv57VtgIEEAGNAAY15wKX9pj7RvL5UFQCpLR1rCisiguK3ZbwPyNCsXsxVMozqSYkMdF17I7qJrqpHMRUN233/Cg6Bd3moXqxeEGqrtQRmt8Ev2i+IqItVvZqfaL5/I0BPFtA8AT/CfxrmfRLBYe9eNu+twloKZM0E6yGCgmNQZ0iDNdM2opKOFEt1bhRzJAAHrSbhcH+TW7T2CbgW8q4pltscxDGVVh/lLl4CCSCSd1A+YPZdq0AEtosREKJ0BA13zBInfqait4NbalVAANxiAqgATJ3Cq/S3an5PhLjjeRkTWO0+gIPcCW8qp9GLsbPw7O2gUszMdwzNqSeAEUBNsbBIyXD3hZHlrWo2mvFLo//k/0Fcx6SdJLd25eNo3ZOQW3DlEGUdqU3sCfCgJ2hilEi7cj9Y0Hb/7Xt8Sw8bb/APbXv7bs/fA8Qw+Yrhw6VYtf8+5+8akXpvjB/n3PWg7cu1rJ/wA1P3gKsW8bbO64n76/jXD19oGM/wDVJ8QD86mX2i4ribZ8baH6UHbvyheDr+8PxrcHvriI9ol7jbsHxtJ+FTL7RH42LB/Yj5UHaQKjvbpO4a+lchX2kGNcPb8muD5NTJ0N6Rfllxl6vJkAJh7hmSdIZiOFA52sH1vvDTgPxq7Y2Zk90AeAqzhrW7lREwBwFAIxVkZYf1FCGtjXiO46U0XUDDmKQ+lu01wbAlmQOSBlUNu4GaC61hQZjWq9uxGfv/7QPpS3b6b22BIuuYEn7CYHMwdKO7Hx3WqxkMNIOXLoVBEiTzoE/pNsXrma6ocPmZGGXsEoOyQd4lRv1EiNKUnw0aEifSuzYDE22zIrAshBcA6gtrr40q+0HDWlQt1M3G06waAfrwZJ0gSI366RQe6O/wD41rxI+BFCtsrF0+FFOi5nCp+t/uNVNu2vtPL6mgECsgVsRWUFBMjaVs9ahYFZdwAJIHiaB9v76p3FrNvaK3JCnUcDvjnWmNbKhIMEgx4xp8aATtDb9u02WGuON6pBjxO4Hu30S6N7et3H7Qa2YMC4IBPINupL6O2+e+SW+Zn0PxplxP5O1uA9skyCM6k94igdbg7RnQRv3c5+AJ8q57/4jW69m4142TZ0KKr6gOSOqy9nVSqw0RHEUetbRKbOW63byhVMmcydYyEE8yhI86HYv2dO7zZUWknc7T2YDKR+cDqVKmYI0MGgDbd6VjEWLdoocyO5MkkZT7ms7wCR5d9e21tphbw+G16oYe2zAR7zrOum4AiO/XeKDbU2fcsOVuoUYaweXAgjQjvFbK7Yh1OTUKiSJgLbQLPooPrQVbFvXQZtd3GnDY/R23fIUmDGsHUHlH9eRmmDa/RK0iA2VAyKMwJksOJ3yDOoI8PC70T2HkJdhAkxNAn9I/Zm6AvZ7Q4qd/lSEcMJI4jQ19J3QCIHlXEeneBFvFsVAAaZ8d/1FAsHDCsfkoqY1kUEP5J30Tt9E7xVWykBtVnSRRPojssXboZ4yJvnXXhpx8K67s62txRKGOEiD/Kg4Vjej9y174jvGopo9mWJNq9cWCxZM2m+Ektv7iT5V0za/RhHQyu/doD8xSF0cNnC4y61xxbUIyqGkallkDMNDG4HnxoOtYS6DlA5Tw3eVXbiyKC7EOUZSIPDkRzHw8KLm7G+gjtCJ4idPOuZ+2iyxXD5V7Jd5P6WUZR6ZvSunodKHbe2F+UWTIEIc4J5iZA8iaDifRnCslnFq4K9ZZhJ4tDaD1FOHQgfZd4W2CORCQQfSjVrCWQ3V5lzxJUkT6VQ/sy5axSvaBKN2LqDlwcciu/wkUATZuO6ra1xCezeVR3ZhbUr/uHnVjbqG5i1kg2xbZcme3N05u3bykyfxXhvoF0txz2doZ0iVFthI0kKBr3aUS2FsI4gJdvtmOuUDSCWZjJG8yxoLWwsGLdogTlzBlzaMAWOjDgwMqe8VT6TpDL5/Si+O2c1ntWiSJ7aMSwI4wSZVqH9KrfunvPyH4UC2RW1sVG10LqxAA4mof7XtT7w9DHyoCGWpcBg1e4xbLoABmIHImJ8apYrFZVkVL0dsG7nOsyJykA7tJJEx3eNASwdwi8p/SjyOlGtqxkAoJhx9ovE5hp50wXLL3CV6p44NlMfGgUsPgh10MI4ggDhOvwq9hcEsHtQCX75BIgREcKMYjooxt9YbioUVi2b3cu/3huIjfrW2ydkXcRaRxlFtp7cjdMHsgkkiCI015UF/YmHt27FhHUgNcUqP0yMyZu7j4xTSTG8wN5JpL6YY1kW3C6pdRxppCgx5aCmS/hWx2GXqpVLuUsZykJMsgP3jGXlvoOb9NcRdxLg9YrWe0bYCgFT9xgJOeNZkgjUUZ6LbHa2EzWyrBdQykHXuPCmjY/s3W3cS5dRZUhgttnKyAfeLsc8SYMD6U7tg0uLB15cx4HhQKWzbWZBm1IlZPFR7sjmAY8p40Tw+GAEAQKze2ebRy8Ncp5/zrU3tIG+gHY/ZjM8TAALCPfngA3AeM8KQOlWPCpcNzKbly3lUZd0kTHeFA1p12jt0YZ06x8uZoOYEhtDuKqTpv0jThSX0z2TZcp1NxnZc3WNli3BiMk6mIOvGaDnpFEdi7FfEMQqsVUFnIEwBvidJohhdgKSM5aO6B+NPnR+2llQAgKQVdeDDcw14zqDzigg6GbKQXTCEZUzIvMyoMk72g/E09WVAHODr30GXZ3V3wymUK5kPMH67wR40Tt3wNSQAd87qAj13Z31xP2nYwNiVURIWW5ySQJ8h8a6ZtGzNu7cz5RbHWaRPYUt728TC92h0M1wfau1GxF5rr+85k92gAHhAoOr+zPaYu2CrE57eruzliZmDrqAAIjdpT9axMjWD3jUGvmtrpUkSRO/Xf486degO1ruq5nKqR+cdx0yiZA1jhxoO2YG1nM/mjf+FQ7a2mPcU9lfejiRw8vnVHY+2SMIJBDkkBuDa6sOOm7XuoViLoBMnQa/18aAXtfbrK+VBqNd0+A9NagwvSC+dAgMwN3EmBx76lwtkP1t08ZC+HP4Crez8IOuH6InzIgHy1oB+2vZ8MUesN0pcygaKCmkxI38d80v30xGHXqHJX3oIjcI1UwDqCdK6qq0B6XbH66yWXR7faEbyv5y+mvkKDnt66bZU5p1BJO4jSZG6i3SRSbatGWTMcpB0oTdwxu5UtqzCeRkk/OiPSTaKBepdgt63kzLz7O9TuO+gRNsks6oNw185/r1o7g+hlu4mbMynyPrVGxigQikah5ngRrv76Y7uGtgqU0zA5oO4EcOOu/jFArY7Am1mQElVIie8aj+udZ2RtTqS2+GA3cxu+ZoptXBgWzG6T/zS6LZO4TQd22XsxLaoAozZRJganiZ48auqN/j8t9b2l7f7I+tZtr2TzM0HPvaDtspaTDqYNwZrn6kmF8yP4e+ifQ0OuCtg6TLct7GPhFBPafgvtMO4HvI1seKsCB/HTrs3ChLSLyUL6CKCbCYUOYI03n8KasMqhVAGgA3UCwoyg95ij9ldBQWLZFbNZ4jf861RakFBDicOLqlT5cwedKmOxIssQ+hXf4cxzpwccRQ7a+zkugFgCBE6TA+8O8fKRQc223tMXeyuq5sxJGpInKBO4CSfMUJy0S2lsp7F1lue9MgjcQTOYdxqm9ugqrbFEtk3o7ImDrv3c9/CqYXWsDQ6afjQN+G2ktu04uGBb7aE+IzKI1M6QOc86pYzpXhrQuZ3jKBoFbUkSF3aP3HnVGzdDqVeDIg94NXunWz0xCqfzb9rL4XLZkT3yY8jQc9tYnFY7rbpvOgKZMgY5TbMnIdZI1OpJNLuI2dkaujYTDLbUKAAGEeccar3NgK/vaUCZs/Yj3p1yovvMeHEwOJj0mnfZOASyiKq+8C4GhY/mpv3kksfIVlMEEVLFv/ADCSSPuzr6x/CKZNkbPDXi8dlOwn7Onw19aC3gcN1NlVckmZY/pM0nwWW9KrbVTNu973R5/8Vfx186KolmMDkO89wHrXksAOqjxJ4k86Dy4AJaVRyj4VphU/vGm4KB6CY/i+VEby6Huqhg/8T9o/I/yoDI31i4KwjaVudRQDcD0VK4kX7VxVt5Cpsi0sT94PMgyQd27SuQdLAzY68bgIYPljllAAHkANeO+u+bLbUjn9KRva90ZzIuLQdpYS73qdEfxBhfAryoOVtbrfCOVfSTqBA3kHgO+sr7kll3xE9rxiN1MXsyCttFZEgLcYeISAfU0DTsboV19sG/mRPu7n8/u/Pwo3htiWsOMtm2qc43nxbefOj6CFaqTrQRC59q/co+tTYVeyKFrfm9coth9FFAt9K9k9acNoYGIQ+AIYt5dlauYzFi2kk7qM33GU+mvf/RpD6b42AFB30DTs7EF7C3eZzeWoB+FNOFuyoPdSn0bMYGy3DIAfx/rnR/ZN+AU5ajwP85oDCVv5VArGpFbmaCVKjZYPdWwflWzigX+kexxeTQdtBK968V/r61z/ABeHA+NdUvg6Eb1M+K8R/XIUjdN9m9XcDr7l30Db29d/meVAqoa2uJPL5VswrDGg1w7GO1v+ff40Ts32u2HsjV0+2s95QdtPFkmO8Cg1y5FSYPaXUt1g4K8eJtsF/iI9aC1tBVa3buKRDwYPAHmN+40I2xjzbUW7f+I+gMmY38eW/wAqs7Vu5EGkhSgPlAHxihOHJdrtyJKqFXuLsBPpPrQNWyEz3mZd1tQictNJ8zJ86MXcYLK9Vb7VyAPAni3ziqGzrBs4fNxbUcyeAHf+NW9ibOyAs2rGSeOp1NBY2RZKHtGWMsTxn+oowlvXdVLDr2/Kr9s0GbluQaC3NH3x2SfAiKPTQDGwCCdwOU+DHL88tAcsGUXwqRRVHYl7NYtk74g+I0PxBq7mg0FrDGGB7x+FWdr7PF+zcstuuIyHukaHyMHyqkrfGi8yoI5UHzBikykg7xIPiKPey4n+0Fj7lzj3D1qf2j7HKY6+VEIWVtNwLpm+JD1B7OEK7Qtx9y5Phl4+goO2cT3gfWoGSpm3r4H6V51oFfA++W4sxP0EelMNq1Apd2boROpHp30et3+dBnFW9IjfFcx6Yn7YL3xXTMWBpXLumrRiBQdI6L3AMNbWBlywOOm4zUmbqbij80/4Z/2E8xpHMeBqt0Uug4ZI7wf3jRfG4PrbTITBPunkwMq3kaAph7uYD41NQHZGPOoYQ6HK69/Mdx3g99HEM7qCcLW1YWslaCN11mhXSDZYu4Z0jVRmTxGsekjzouRWHO4+VBxd1IO6fn5c/nULvI0M0d27hAl64kaBjHhwoDftayJnnx8DzHjQVmzZuGWPOZ9AKjvLwG7Q+mp/rvqU3ef8v67q1BGYE7iR6T9aCv0ixUWV3gl1B8m/+tTbKskYNW43bwPii6x/BNDOl2IzEAfeJjv4fOmDCW+3hbWUDqxJ5+6qHw1c0Dfftt1mUZciAACDOg5zzqxY3E+VZ3Vuu6g9a31aTfVdanQ0EpNBseoLMDrPpBFGaGbYScscTB8N9BH0Yv5rA49u5/1XoxS10avhUy7oZxH7bH60xTQTBqJ7NvSCvI/A0FDa0S2P7zeAoOee1RltXXDT9uisDGk2zCqp9SZ+8KVfZ24O0LZ5Lc/0mui+2HZ4fAi5HatXFg9z9lh65PSua+zpf/MLXg5Phkb8RQduvH3fH6fyrdTUeJ1Qxw1Hlr9K1W5oKBX2Y060ZQRQLZbj0ox1vjQev3ZnxHyrnHTf/FB30/2bh6xo4gGD4sP+2kTp6kODEUDt0Juzh45MwPr/ADpotmlDoK392B5sx+NNlk0EeOwJYi5b0uDTudfun6HhVnAYuR8wd4PEeNT2xFaYjBBtQSrcx9RuNAQRpqSg1vFvbP2ggfeGqnx4rRSzfDDQ0EtQ4q2ShA36FfEGY891S1mg5h0ik37pIIlm+elL92uwbX2HbxCw4huDDePxHdSJiuibpfS25GViYYTBAEkdzR/RoFI2xrVa2uU5uRnXd/xXTsR0RwriINthpKmJ7yDIoX/4SWwcvvA7id57j+FAl7M2Znu9azK2kAZ8pnifdJE+W+i9rAgYhSLapCH3STP2ts66DkarY/ZfV3mQBXHAE5WjuPPWr2yj9qBLEAIAHHaXViVJ47t/hQFMFtVbpOUEQSNQN3iCR9avi7VVSMxHfoakVtdaC0tTqajuXsx4DQDTurIOlBPmqDFWcw5RurKNW7mgAmwFvlI1YBlPeAAfhl+NG1fSgPS+91Qs3xMpcAP6pVwSe7U+vdRC3jQUDHju5HwoLjXoo30fcNbLDfMHy/5pPxGLG6d9MfQwHqWJ3FzHkAD8flQVPagAdm35/wD1x49alcl9nbxtC3AJlbg04dkmT3aR510r2wYzLgVT/wBS6o8lDMfiFrmfs+eNo2tYkOD39g9nzIHpQdvDdmolGgA5Vi8/Z3ca2K6CgTdlqxWeyNdIkj1okGucSsdwM+p3elDdjv8AZqeevqTV530oIrcsAytlZS0GJ0LaqRxUwvEbhrSh07ZjlLEeQI+ZNM2zsRmU/rMPRiKV+m3CgaPZ1fD4ZVB91jm7jA0+tP1pYpJ6A4PqsLa3dsZz+0ZHwj0p3s0FlBUnV1Eja1ODQaMnMVSuYArraOX9E+6fwomDWjLyoKNna8HLcBU9+7yPGiSODuqretBhDCR30Cxb3sKc1vtWvunWPw8aBpoHt0dYQFPuaz+l/KKobU6ZkYS7ctIesVGbXcI3nvgSY7qUtm+0XCw2dntwB2WkyTMlSszw30DVlDGTM1jF4v7LgxVhHAgSAT4QTQrDdILbLmS5mEatvXxDfSlfaHThGN21aAYhchckEESe0nA7wDPlzAb9IWzXHIMGZU8iOHnFQ9G8YXcMxmboHDcEOnzpN6RdKDcYohIEnMd0847qO9Bbc27JmIv+ukf7qB8vprNb2XnxqL8mA1BY79CxIHhNaodaAko3GpWFUkv6GrisKDa23OpDUZ0rYNQCelYP5OzDfbKv3RMMD3FWal3ZuLIXL+aPd5Dupt2tY6yzcT7ysvmRArnez8QSg58f50B64zN9PE7gO+a6Zsm0LVlEMyo1JG9t7Gd2+a5Th75ZgJgDXTfPPTiB8xTNhukF60BFxm7nOYfHX0IoBHtrxsNhk4RcbzJQA/A0j9Bn/wDMbGn5zf8ATfWp+n/SS3iry9VJS3IUmR7xDMIOsB88btGAgRVf2fXB/aFotuAc7ifzGG4eNB3J9y+db3Najc+74/SplIoErAJlRV5KB8BVljz/AK/rlVZHiosbi8iFt8An0FBnAXgS4BBh2B8Zk+hMeVAemy9kf0aq9Acezi7Jk5y5/aifiKj6X4rM+XlQdF6ELOFs9yKPhTWNKWuiFvLhbP6q/IUxo0mgs2BVgVBbNTrQZithWKyDQauoqO7bkRUrVoaANj9mKVKZQA6lTG6CCp+Br5uxlsqxU71JU+IMH4ivqDGrXEel+wk/Kr8CJuMfU5vrQIfaMxPlU+xEJcgDh6aijdrZ4tg6T51JsvAMHzKsKQQSYj8f+KBV2hby3nHJjT30SOWxhjzvr8XI+lJnSCwVxDTxgjwj+Rpq2Tdy2MJ/7lpv/mH40HRGu/zqJX1rDtUBaDQEE36cat2lHOh9h9SRVpblBZasKahW7W6GgkY8a5m9hziWs21k9YVUcyWMT3bvUc66UdY9ax0c6KKt58S2pZiUHIEyT48PWgXtobJXDuqq2aLSksDvuEtJHIe6B4VXxOKhWkgBQSdOS5iR5fOm7pHsS5cuqwgqSoPcBpJ7pM0k+0LDPYwz3SuU3bhsqNPcKnU/sW8vn6hy+42lbYG8y3UZSVYMCCOBmoHavXNCKDtHRzatw37SXLjvmUnViRumY3cI86enAiuKdG9uwbL77luFKzBZSYkToYBM8da6/YZ2QHLrMaFfqaBSymg/SjEFcPcjeQF04AkA/CaKW2pd6Yv9mBzb5An8KAX7Pni7dHDKD5zpWekjTdatugVrt3m5BV+JP0FQbdP2jT30HXejdz7C1yyJ/pFMKGkzoNis+Et8YAHpp9KbbL6igv26sKar26mE0G816axWRQerBrasUFbFDSuRdLm/vd79Yf6VrruKNca23ihcv3X4M7EeE6fACgB3H3/1xong7ZCAfE/QUMFyGUnXUGKLJfncfzSYNAkdKsUHxECewMsniZJJ07z8KNYPERYs/ohD6XQfoKXOkCxiX8R/pFMa4f8Au8DeLZjytoR8aDpL1G6io7NzOquNzKG9QD9a3K0G+HcA1bU1QVNatLboJg+tbC5UQFZCUE5uUw7EuTZXxPzNLeWjuwvcI/S+goCtc49t9z+52Rzvj4W7n410eua+3Af3XD/+8f8Apt/Og4u1SXxNRPU00E2Duw9s8nU/xCu329v4hHu9XZ/K7Kvk+xIS7auZVYo4uQtxYIOZToTBFcJZoIPKDXTOj+22W8ThsTZAbr2WziiyW8rXlLXg9r843AwVXGYLJ3UBhG4RSz03uaWx3sfl+Ner1BB0D/w7p4l/hH/NDdtt22/rjXq9QPfs0xk4chQTlJVt28nMPgafrGJmNIr1eoLy3KmF416vUGesr3WGs16g1e6QDGtDNp7d6m29wr2bYliNTEjcCRJ1r1eoEHaftIa+rpaTq0iCzGXIO/QaL8aUL2J3+B+VZr1BRZ5OlFdlrOp4aeu+vV6gTelKxirnflP8Ips2Qest22iAytp5Iv0rNeoCvRbafZ/Jn/xLUqOTIPdM8CBA1phD616vUGytrU+HucKzXqCaawFNer1BlrwGk60c2KpCk86xXqAqWpB9stnNg7XdeH/TuV6vUHEbtuK2UaVivUGt4V3qz0dsvhlAw1pixVm7KISQpGYtl1Op9a9XqD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4" name="Picture 8" descr="http://farm4.static.flickr.com/3658/3453952181_19a35967b8_o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3325019"/>
            <a:ext cx="3124200" cy="31337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4586" name="Picture 10" descr="http://www.anglonautes.com/history/hist_20_cuba/hist_20_cuba_pic_batista_fulgencio_havana_cuba_mar1952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3600" y="981075"/>
            <a:ext cx="3019425" cy="298132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Press as a Weapon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5334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Herbert Matthews, 1957, </a:t>
            </a:r>
            <a:r>
              <a:rPr lang="en-US" b="1" i="1" dirty="0" smtClean="0">
                <a:solidFill>
                  <a:schemeClr val="bg1"/>
                </a:solidFill>
              </a:rPr>
              <a:t>New York Times</a:t>
            </a: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22530" name="Picture 2" descr="http://havanajournal.com/images/gallery/Fidel-Castro-July-26-Movement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300" y="2258219"/>
            <a:ext cx="2809875" cy="3743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22532" name="AutoShape 4" descr="data:image/jpeg;base64,/9j/4AAQSkZJRgABAQAAAQABAAD/2wCEAAkGBhQSERMUExQWFRUWGBoaGBcYGCAZGBgbGB0VHBgWGBgaHyYeFxsjGhcXHy8gIycpLSwsGR4xNTAqNSYrLCkBCQoKDgwNFA0PFCkYFBwpKSkpKSkpKSkpKSkpKSkpKSkpKSkpKSkpKSkpKSkpKSkpKSwpKSkpKSkpKSkpKSkpKf/AABEIAMEBBQMBIgACEQEDEQH/xAAcAAACAgMBAQAAAAAAAAAAAAAEBQMGAAIHAQj/xABBEAACAQMDAgUCAgkCBAQHAAABAhEAAyEEEjEFQQYTIlFhcYEykRQjQlKhscHR8AczJDRichVDkvEWRHOCorLh/8QAFwEBAQEBAAAAAAAAAAAAAAAAAAECBP/EABsRAQEAAwADAAAAAAAAAAAAAAABETFBAhIh/9oADAMBAAIRAxEAPwCjkfWh9TzjH3osp80NfgTXK2FI+T+daH7/AJ169aIIFBq5+T+dRk/P8aJFs+w/z2om106RnE4Ht2/uKBXntP51beleHbTXBu3sGti4jyFWBh4DkbjuxAzRF1LDamxbe0gtjS7YJbbub/zZEM2TMGgtFcbTXdrhWS5hX5KSZ9J4X2INAz6jZS27CyXVFAF4lYCy3pQqGKtnIyRIFRaToba0uyzZ01mZuFNzcifw5uOxb7YHAoi90+4oe00C3KlyrSr7JIXeMNBZsjjPtTPwh1Xy7qpqP1lm6U09u0D6R+tWLigYNtTyeWOM5oLDqei2NB5dldJZuszbbIYB7l4nBe+zKQiKc4J7Uh6v0+ydajWvLW6GYXLT21FhGtrb8sMoBBRyHBZZORFN/CGkvtq9Re1NzzLunuAESDl5RmCiNqqizjvW/kWtRb1NttxvPbuXVfgTbFsWnn95tu4DsGojW5renujXG02nW8so1rywUFwAkFSoG4dw2PTPcVW+kXNq3bb27F62Ecn9Wpbe20bFeN4y0g+1Wzq2lUW9PrUVfMKW3vWrf/mWmUElY5uWxkHuCw70p6vq0NrTpKBHLXQ6gh1tOrsiuAJO1wIIwQo7UUv0lpb2oR7elPlWTai0toN+Lep3tA3YAJ3GhPF14XL102LNtbaZACKmB6SAAPUdwbPehdD18275FxS4ZhvUt5KgrOCAGkAf0qwa/ULdOl2bV0ygbkLqACCZDEx+LBM0CDR9UW8i2L1uwE3D9atsJeUrkKzovqB4q1dN6XZuPetJbtKY2m4yqVtyDuKAj13OABwvJPaq54o1dn9Me5YQ2EDD1bWQOUAnYsBQJAHvmaP6xpNZeS1aVECOBcRVxtD9i34oJkneSTzNXHQh/wBS/DY0dxPKVhZKqFbdu3NHqlhjdPb78Um8LWH1FxbKBWuMx2q5EGATBJ4GPzq2noIsaXWLqmBZrZSwAwdN+4M7KDww2RMcH5qkeEOoNY1dlwGO1wQBycwVHHINQWXrSWbOnuWv0bU2dSSrDztsBQAGKuIJByeKY/6edEF7Wuzrbu2dNZ9U5Us3BiIYyXOf3aX+LfFR1S2UJYLaVAVYCdy4diZJyRXQ/wDSzR27WjQsf1mrd2IiJ2llAEDsAx/+40GePel6demah0s2EO1NrLaVWy6cMADJE8GlPUf0W3prt63pLQ32z5TXNjbiigZCkgsJ7GcCasfj/RKOmujfqw72lJYllX1D1BVBJOOw70RpvDKKg2qt0tbAcQAjDH+3b3KtuYAY/GRNTA5x4y8NWLFlfJuIzA2Sf3gtxbhLTiQWXHsCK6XpvD+mF3TxptPsbTmQbSHK+WVMkc+pqrPjm0v/ABwKqg/RdOwBWfUlzaFDbYOG2+nGasnhvUXbmi6fcBtlfLCsX+u2MfQAR3GaqA/EHRtPp9bor/kWRZuE6e4nlJsl82niIkMCJ9jVl1Xh/SIsjR6djMBfKQST87ce9ReMumfpGhvImXVd9uOz2zuWPuCPvW3R9cdUli+CQgtbiBkM7ghwe8ptjHdjWpAuPgrTjUWnNmyZFwMotILfClYXb2yJ5zUp8NaZ9M06SwrbWiLSAgoWiPTPKj60z1+rK3dKZhHZlIIjLKxU54/DEfNR2LwN3UIcAMhz+1vXsD7wRUoTda0mkt6e8w0tgMLTOpFhCOMEHbmCc+1VXwr4ZsPZ6cTaU3Lly4XlQQbdvccjj90ferR4kuL/AODtEtFtFBbDDKruMcGO3zQ/+ntg3LNi4AwSzba2N0ep3M3XWOAIVR96gM6h4Y/WHy7Wgt28bd2lDsceomIAzxzWVYL2mDxJ4+v9Kys+1Hze4GfehbidqI25zXlxpkD3rSgborxLZc47U96L0TznIbA2lgOJijNH0faZKyNwX5JxiPpmgB6X0YMRIcnBmJAEjJAzzVk0mpTSXtrhLmw7CNs4yWaW4JMcA8RQ/VbRW44t7gCRx7kggfAEVGmhYQ0xcDwAykyYncSRticfegB6zrDd1j3FIny0UbRtUAhfSPy+K8s9PV7RVyABJjMyeAp7Ad6MfS2/0q+GhEtW7CkJHqItqD/3Sc1Np9BLWwwe2t4wtxxFv/uAGW/Oga+GuqI9i3pnkXl32rc7tyuzFluA+31wIAHJpdrE8y75l0+TdS5dZwcsHti21vBOVZ9xDcAUDqAcH8LKuxiAe2Jn3xE1JpWRtRL/APDqykMApuzCxIDSWDc8nPFA60XVTYXT6p123g7z7anT3GJYse7qxJA5z81eNLZsraG+AQbqrDAB12+hh7ymz6EVW+h9R0osHTMhvWlHoNwjeSScZjy8nEcTUun1D6VLtm5aD6fcV89fU+nLBS6OQJcKrAFxHB9qB/4X0qW7a2Vkqtu3ctFuVBEPbDftbWjHs1INAL2l1ptZuabbcNlFKF/KdkO0KzKSoeVC5gA1atULQRdTbJYIN6lCD6I9QHwVz9hQfT+m27mkuXLqne2Ru/3LYT8ABP8AtsMtiPx1RzPxf0t7OouXmtbUZ8K+zcGMmF8pscfximur6JbUIocsbllGf1S4ZjJ/EN1r2iJgfNMvEWia6wtm6biW3Vjd2b7tuJA8zaIuCSDODAJg1F4xv6fUKHYp+kI/NswGUAbTvA3C2xO4DnkYioBNJ0+1ctP5pkr60LnaUAMkzEtChjHePemur8TXrFq0PKCpdG5b13O5GnYpS1HlwhAI5EVUfIN4IkkjHmGAigYBKsSAe45mO1WXSEXlOnuOPKbIdj6bRjDqSRJER7Zz7UFn0TNctE6u3pyoBKOh3rtK+zjcGj6zXznet+XqWAwBcIEyhifSYOV7V1bq/wDqbp9Oi2bNpNS1pgAw9Nk7JAYcsx/h81zrq3Um1OofUOiK9xtzbJ2g44Bn2oLZ4q0+nuWrfk7UO9N4DBiWurB2mSSihCfrc+K6/o+keRbAtHK2lXbgI+1YBI7N8g/WvnRtTc9OfwtIwJB955q09L/1T19plD3VuqCJDoJInjcsMDGKDrHinpX6ToCu/wAuCtzc527TbMkE5jvn6Vp+mBTb/RdxV02K7S1oYDD0ena7MIkxk5pb/wDFth9CWsrbUu3qtMpIRmJ3G52RTE7j7im3SepNqdJYdigZ/VCL6SVOQAR6SOfnmiEfXdJ+k6i6HUB7mhvKqm4DtKOjKCFOGw0xPaj/APSTqIfp1u3ibbOpHGN28H/8/wCFF6TpyW9XZFmClq1fR2b1MXLWDlue5+1IPDdwaXqXVLCAD8DWx2BuFIAHfNwY+Ko6BrNeLZCqN1xvwoP4s37qDuT9BJNKPCvULNtbulUlDp2IYMNoO5mJKe6biY9sTTbSdNW0DsXLfjc5dv8AqY8t9PyoIWrVq4u9/V+zidwcCQcExKSPbNa1oE63UINrHa2V25EyWAG0N8E/lSnTX0XUhlY3TcYo7xi21sttEHj1SuBUXU1v3F8x1tpbBQog9V2EcMCOwMgHHAprqdMbiCcMJIY4gghlJHIyIrIp/jfqUaa7YiGualbYicgEN6j2kFYq86fTLbVVVQoVQsTgQB9q5v13/iNXpUcFDcus7qCD6lbaNrbogqBnvXRF1CibRYNcU8dwG4J+3eoovbWVAhZVAA3RIk8mO9ZWcD5y0+mLttEDky3GP60dpOm4J9v4fY0y0eiAIwJOPt7n2qy6Tp6XdIXXZuRzvx6yvbP7UngRWgu8P2U85S0FDKwBBBIxnvwcVqf1TMIRzO5dxMARIwDk0x6No9l204kKjAsJBwZkGDhz7HjNDXrW5yFRi5MLAwAZiPn69qBbrtEwAvFVO8zMiJ7ALMjvzQNm0QSQxU5K4kSOJ9hTXU6Riq7p7EATkGciMH2+1B3rGwFieAcD+p7UAa2w+p1REwz2wJG04UKT8SR/GidRecWURj6Q0pJJK9mKj2xk0i6v18LfveS28O8hoiRCxj7Uuu6y/cjcxgcDsPoO1BarVxvKuFiWABWSMkkriZzBM0I5I24ggGG4OZP8Iqti9ctnDUz0HWvMhXHucDMxigO0eoK3UYFlIZSWAnuJ+Psfar8gCPpVt37rC82oZ1VpMqz+Xdg47AGYFVbTaJnACDFwExu4RRuLHtOKd+GrF615l60kgKqs0lnAYyRsnInkigYr0LU2rO62D5ZkXtKrgeo4ZkJXaZJk2+MxJpXoust5RtLeuAi8N9oKqutoD1I1qJ3DuZjJA4p1Zu376E27+4E7jFsAFlIz6smCIjFKeoaG3d0jXyoTU2rnmEhmV2VmHmg9zkvHtA7UFj6Tr9MTceyqqWJJF5dnH7eZBAxx3ilXjTTrprll1ubWuqweFADDcCDx6ds/XJoXU6chRbDE+UzIkCZE5LTgE47HtWvjU2r9zTqmona7K2/O0gWie0SMAz3oPfEPW002gW4m29cdvJV7stlRPmCZEDsBGa5V1TXXr7s166zsecwPgQMRVt/1FF4G1avKi7NxXyz6SH2HcBxyIx8jtVNuWiatAyIBipk1YH9JrdrAHbJrAonj7+/9qg1/S/gz9KnW7jiPrWbc8H84rbMSAZoLT4M6giW9cLjg+ZpyEtkmHYFTz+8ACQDzXVfBlhV0ttELBWtqc5O5lBMGZEEnFcL08yD7cQa7T4f6crLodQzmRZIVQYAYnn0mDIJGRmKATUXNSOpWrspHlery2Gx7YdFdzuYAfiB9xtqHqeltJ12xc3Cb+w7RmTbBAaeFB2pAzMU8taBbmq1NsqNtvT+WAJP/ADDu7YAwRtGKoXVeoB3s6hfU1u+ZbA9KhEtpzuH+0eRHqPeiO08DP3oGxbDJIBln3+ozJn+XxSGx4/W66W7Vh7jsoMBgqzmVV3gPHxirPZYsJKlD+6YMfkSK3KEtzS6djcNtE9KAtcCyRuYMFECDxn2xTLWWhdXmCSYP5zIqLqOtCBrbiAU3bgNqfiVWBbsZYEUZHpbtj/0g/wDvWaKVpNEj9UDqVdRabaB+FXWMEgna2ZM/FWdrM35KCeQwHBA7nk/Skvh7w0ulutc893ZmP4rcAjtBEzjvTnXXNqyssWzAbv8AHtUVNp729QzESZwpkDPvXtKNLqfJAVwLeJAkGTJk/XArKCr6HQsypa2ILSIbzMsGSdwV2YdyJx2FC9A1qWVRbina+03GmNqtATj2ndk96eaJ1ezcCoLZ1G20FXIVFB8x4EELkiodf4Ze/bG1kVFLqxElnYMQJgGAowPgUyGfUOi27OnuXLQAcKXBAJUjHI4OO9I72oNq8u1EIcwSZ9QYEwWAkL9jVi0envpp0S5dEKpEhJeBgbmbAEftRSXxLqBbNu6BvULb8sLwWkZaILACSIgUC67aCi27jLktcXI9ADNtBj0KIiR7iuedX6lvYqkrb+szVx8fdRO/aCQzzuUGQgwNsg5kRVIu2ye39qAWzaXtj7VrdvgYArd7AHNR3EABI7fn9qCJzu71CLbIQRM9qZ9P6VdvEbEgfvHiKsreDdtsncS3YdvpQZ02+rWkxyeS3A/aIEQO4ro3SNRbt3Hi3tT0+pRlCBADAZIj+lULpXR2tW13iJP6tZGIw2725xVx0GrPm2lLbIcb1ZQXK7cwRjYDGc0Dg+WHvOr7lINzYFiNolnQ+8SI+aDs6bT3rt+1bb1arTEEx6NxB2mONwVvr6aYa/V2rli6EcGQULKAXAOCoHvE1UvDNmNSwtNPllXtsxg7VBUq44BKyI7RQT9Jsi5cCi0u5UVNQpO02ntGHgjkNzPfFGaDorXH1NpUNuwEuRFzcXuXsTPA/Bx9Kl68lxNR5un2epCHXvqMiAewIXIPwaW3v9S7di2Nqlr7AhrZG0AjAa4eB9uaCv8A+qNtvN0iMd22wT+bn+OAJ+KpXkYOIpz1Lqd3U3PMutvMBQIgKBkKPgTSy/eE7BDMf2R/X2rXABctCc8VDcvKO9Nm8OnazNuY+w4pNc6ewP4SPrWR6uqERmiLdyBkEfM0JbX1AfNWGxY2gD0rPdozJwDPAoBLF9R2k9q69/p/rhdtWVQktbDFiTxLQBBM8RXIOrafZBC7CcMo/CD8fB5p94E6obOrs5lXO1h7zwDHeaDp2o06G7qtQzvKOFlWNtf1aLztIBIdyJzg1U+r6QXdObNlRutkG45vK7sDkNbRSd2XMkDtT3p2ta95gumFF+87B/2UEAIexJaD9qVarWae5c8o795tuFJK2xuGbbASdsjcAD7gxQWrR9PueVZ/X3bPoG1US0kYAO7BY/Oae2XubxMFBBLFu8RgAYFUbwZ1az+j+VfdWcXG2bmAuYhgZJA+IBzVnfUFhctO1xVgQUAkyQNoMECWkcZz9aDOv+I1svbtLDsSoNruwcjaV3enB5niaSN1Jrlyymp3CLlzclttw3AKbatwLjblbER6hQPVeqFNXbS3te3Z9J3Dm6+6VYj2kAexAoTru8ai8rghtgYdpaFBYZkNunIPagfeHNFetPF0hbh84oroDCB0jaFI2g7icflTx7TKBcfaxWd+z0hh3hTkx2780l8N9R80WXu3AzWrTSz4YGVw0j1Agrn4ph1jVelmLbVtyzCOSRgBu0GgrPivxdDIlpcqDvloiYgD375+a9qoX/1jFmJJJkwJ5ryoLn+iwpO7a7d2IGAZMR7nv8U/uWnt3LC2WADLKHJW6dstuYdyZMxUet0WnZkVbgYIsbUG9mAktJ4FV1etvaeE3bEkICZ2BuwY8GMA9u1Si56nroQOXa3c248q16mJ4IO4ic4470BrenK/lC6mwMnAP4CASAfeIqv9Pu3b15WUFVRjt8syfVEks2bjHBJJ96J6/rzdsI45KvMjurtIEdsVocz6hr91ws5iT7yY7QK1bSXCAQpg/hnGKeP0NFIum1O7uZInHA/tTy9aPlC0tndcJ3qAYgFcqJyeJoKMvQ2bLEifYU36V4WQQSO/14pvo9MbqlY8t1GRyRmP50I3Twrw73WacKuAT/Sgsmk6WqgQK26leNq3uRFeSBloI98DmiOnaUW0UZmPr9c1JrbC7JI4z9xxQLPIQWzBJPIUDcVJ5B9hzUNu3acKrvs3N+I4VTGG+D71TL/iC75jOuGkyJjvVq6J4vDwQBKgeYrAEwAJIHftQWe51F7A2lUuL+IMgEpPCkLkzMggVN4V6daWb6Nv3od0wRJyJA4Izzn4qu6vVG2s23KtuUhVEMF9UMjHtBI2kQK1XqvnoQLzW3W4UlpCuu3couhYmWkbhxA5oCPGOou6fSjyyRcDm3K8lTtIb3Bgnj59q5E/UTMEgH8yfmTkmuja/qcA22Yvt/HbclmQ7WUbXP47fqlWwfen/S+lBh51xLZ3BSLb21P7IUndz9KDk1m1cdM7gJ9oB+mM/nTfovTFX1EQfnk10Lxz4fA0yG0J8tsgDhTO5vcgGK5hqRdLD8QBgDbAB+ZNBc9giSR9qXda6eblqFAPvjP50r0Fw7wgAMZZpnjsfmrdoRKgnigoPSuj7bqtcX0A5AyatniDpKbbYARAy8OvAz6twODHb4oXqLqu4LIO4Ubr3Oqt2ArAMhj4MiM0C/WeGmuWLikkkMNuBnAAz24pF0rTNbdC8qEdTKj1AKQSQO5xxXT9DoNloidzDk+/0HalfW9FbRN/EjjGeaCt3fE1w7VQLJYkuw3sSS7biGJWfV7Grh0bqKX4vvbAvoQ73PxFisZ2ngbVIxXPtLaJYt2mR9P6UfZ63cs+q2xVsjHtGR+cUFq8I6cW7+qttcBFtlMFQ26GPq7kEY4HerH1S5fc7bKBfNIUM8A7ss10L3CjPOPvXL+k+Mb2nvG8RbuF5mVhsxw3M471YNL47S/cR2a4l20sWwIgs0eYXbAAaIoLZ1Dp1uzp9IbYW4EuKCpg7wwYsWjJhgHg+1LvGenG1zBkp5rOG3LDGJUnO1iQdvas850JdWU5tOQ54O+YQ8AndGeZ5rOsakG1eZkBC7bSWihUoHaQXb9qOAoxxQadJtp/wqICr3LYJO4AMQPwnkFfnkE0b4y60TpSNzIzPtZYEiPxKW+MH71Ja0LA6e84Ub22LbuELbt+n8QAEg+mIM89qA63o/0u7aVVYKfN2gE/hXhyO08yJxFAH0DppFr/AGmLn1EkSNp/BH5MfuK9phrOsnTsUcAop2oSP3Y3LK/igmM1lBNp/DF4lAt1TaY+p0ORgnH14n5rzqPS7FhgYe6RgWt3HeWaMz+7FE9G6ZdDsEU2bpAJLepUU87bcwWLRE8ZPtJWt6YzkqAoQftkwWbaCTzME4we0YFS7CDql6BEAO2PLz6AAPwQcYhfsfeiNKLQ01kORM3fTM7ZIgGI+v3pjr9U9jzC1pZdlFt3IHpAA2hcxxOD96S9Q0yLp0ZFPLgnsSseoe0zxPtVDX9LZiJdSNo2IohV2xIg+4xHek/XrNy06sf9wOGH1I4ge/EUb0fULYtk33hiARalQAogq7HJB+KrnWPG++7cezMkiGblf+0Rj60FluadLRa4qlfMNtiCMhW3SDPGTWup1wVoKh55URvA/eB/yareh8Sl7TeazMVBUNzhm3Hd7wZ/OjbdyJYK7k53FY+xJ4HxQNjqRyMD+X1HvQuq1hjnEcf1oG9rDMlQuOA0yfmMUBq9fAk/s8+33oKf1tdmouDsTI+9C6glCGQw3vW2t1vnXSRnsKzXvCT7AGgZafx1cUDfbD457000vi5L8qSyE7duJKkTO0ftc981UvMTyxPMf0xQiY4wfig6foLIurCMpdTlWXa7HJOOy4+lWnQ6p3RDiUVpTA9KwTmeRxFcp6f4ovABX2XVXjzFlhg8OIb+NO+j+IWLoVRbNwZ3KfScQZXIyBQdY0muFwb8gAwfj+4P8a5vq+miLisIKO4PsAGMH8oq1dD6hbO0kwxkBTkqCe4HYngkfFC9W07m7eKWt63ApHZQwwwdu2RJq5+Cm9P6etsEL+0ZJ757mmdi5sE9o71Wtd4guC9c3Ku4MQdhxjGJ5rx+tF1AEz7HFQSdT15beo/zvNE9J6hDW0GSeB9O5+9V/VXCYAMSc4+nemPRrih1LcjGO4/vQX7QdRIUlsCqp4j6s2quC3bMW1MT78cfeakvas3pW2TszPvntQ77UWBAj25HOaCNotrB7e3FJje3En34+1Z1jXAttH3IOPp81FpsKGI4n8v8igmuoYqG1hsyJqRWJb49ql8gHPzQOukdZa0Gtt+stNiCMrEEEHuMcVa+q9dF60Ba3Nv2KVMYZWBwvAxiKodpSP8AP5UTZ1O0yMjuJxQXrq2sIYXLhJezvm26EYY/q2g4IyPn00L4R6Y+oHmPddER4TYctMF0UfQ9v6Un1vXxd0yWwXLFmL7juKgCEtj/AKQZNWfwzqRa8iySY2b42wUZpO8vxB7e3FAm6lobXlWT+kJbZ97MCjE5YQCQckRE1lNui+JLGnsLa1EKys8GRc3De2YH4PpWUB+nF22S9y6iXid27cCf+pWCgiI7H2pn0XTsbfnM63UuSYQNBBO1bkMc8ZAA981S7l29IYBtwIaCuWI5wfbv9aZdM8QX7F9AS1xM/qhAHqEQCcLtaR9qz0G9X0dxnY3fUloDYy5UnBkqBBiO9IbGqY2QgBP64wuSSXUfl+Hj61Yup3jds3/PVbKelgUbcbZGAHIOZOPmT7VUNfrbaW2CXS3BwpUhhO2M/Jn61oC+LRtCp6VKgBgsc/LAn1fFVrSWWchV+pPsvc/WK3uNJP8Aeah/S2Ft0WBuIlv2hE8H70BidWCsNi/qknaCfxt+8T8VYdL1y3cALsQw7Mxgn3GYqi3Eiorl6PvQW/X9etiQDP07VWuq9TNyVGF/nS86ih7t/NAxsuEGeP40HrdZuJHahzcxk1Epmg2e8TAFH2EhRjNC24FTWlBBzQH6ZdsH457fNMuk3f1ts/uuCPnPB9xTjwR4Xsaqyz3XuAhgoCmAZ4+lXDSeCtJbuBFthiBuYvcY/wAFIg0C1tSrztADbtwYAhgxjAMQE+Kn/wDGbhZVuMwIIBKqOeJg4jNB9Y1CJr7aIFFo229K8FuMkkyYihepIAVUM29hDH2j9oZ9v5UFU67pGGoY2PWrOQABliMsR8CKXpqBBwQyAkE/JGP89jXTfDnhz0fpB2hIKWZwQve5nu5n8qReLfDG8C7YAFzO5QPxfNBULWqBX1SSf8ioUusWCpnsfvWx6ReUBihVQCSTj680T0GwSTcI+B/WgPuXXRQAPwj35+tAN1lmwyY/zJpnqiNpyaVBIEmeKCBrMEd/f+9EX70R88ifbt9KCvEzzQ9xzmgYeef3RTPS6wDtnvFV+waZacSogjPNAzQ9+/E0SLGee3+TQ1sxxRVpYz9if6UEb6YNng81t5pEbkDe0zU6vH54x/CsvtkAfn/Wgsfhd7TI83LdtpyLibhkcqxBnMzWVXTZj8NZQXK34tuklnFkESQTA2zyQoMycZovQeFEvoLl+42SzuRAAH1I7z2r3S+GlZiHV7Nu2NzuQFLDuoIJH3HFK7fiC4ynTg/qrm0KZ3MFkwpjBBqXYadT1uhs2blqzbZxfAYDIQlDAO7DAAjtXPep6nC24H4txbvgABc8Lin3WrhN1rfAtTbQLiFtyv5nJM9zSTrOhNsoWBG9BEjIgkHd+VUINXrNp+KgW9uGK01wGc1DpDg/FBI1wmoLpjNS3vyoW6Tx2oNGuTWjCvSKyg8Y4qOKwtXgagkQUXol9UHihVwaZ9BTdfC9iD+YE0HQ+j2hBVLmwCNogfYEU5XTX53bRc4BIMY7/ANUy3bcETNsmAuJDe0H7020uq1NoRuVgPYkH7jNBP17pzta3qCbtpwygZYgmHXHwAftWdKVdSjI0o5GZEMIxiYwaYaXrLtlVBj8Q4YR3H7w70QevK/IIYHkiT9DQaN1Bls27bQoswDtyHG3auD3xOKWXNcwAd1IAJifbkmaY6vTh1mSuQQVMGR2z2NVfrvXWFl8wZjaOzNAz7mMzQVTrXWXusdxxMBRgZpzpbWyyB7DJ+tVWxb33gPmas2u1G1eQQIEfT+s0CnX6osQg4mp7phRjMUJ09N7lj74qfW3f2YGPmgGsafdmMVA9vPEf0o7SmFJGDUNy8dxoI7Wn98D60Vp7oyJgfHt81Cc9u3NYgz/AJmgbaVoOeD39qLsNPqP5fPvQWlPxNGB4Pt3oD7WRH3FR6lYE/OPepLV8QIya11VuZ9waDxb2Bx94/uKyoRcjia9oOh2LXo2XUZEu7dptEFWYZ2tLZb3Bom707Tpaa7ftJYe1BtkYLQZXhih3EEbaV3/ABKVtLbtWES0IkN6pA91bCnvPvRPVb5v6cW7SXXO0QqEMvGQMSAPaPoamwh6yrDU3gAMOYMGcZ3e3EGlvXNUG01sTufzLhJLSQGiQR+zmTHyKedXDgyw9T2rW5SIKkAKwjtJQ0i64Syq+wKysd/HJjbIA4gVRStVamTUGhTLfWmutWZPBJOB8+3xS7RDaWoNrxoR81cfD/hhNVpdYxcpctAMh/YaFcsh7T6ZEZxVQtZE0EJgEVFeCzI7iiTYLTtUmM4HHyaiNqBmgFAr1VreK2LDtQazR/SL4W6jcZoJEmizbC47H+dB0VOrG3bKXUL2jw0Y+uMj61DZ1CYKN6cRPJHt9qR9B6pc2wrZHZsqRwQZo27fVSd6hc/hHE+49hQOkQHKmG7GaJsdQRsXMOOSRAJ96q9y4syGI+KlPUFMb+Rwf5TQXHT31IgEfH+GqX420eZXIDGfYHGaa6TWSD3GKC6hrPOOwRtHPuT/AGoKr0i2A5LZj/IqTX3A5MH5/Oi9f0vaCUOfb5pRbf1Qefp7UDHS2go47UO/qyOBRdsSBmR8HmtXtnGOf4UEtuztBJPAwIpbprW9iefkffBovVPKn4HeouiSFmDk0Hj2Y+KwpGPeiLy5g+9SWEBoN9FaKgkGI471uDmZk1OttQIrZLYkGgyyjSKYJaJaD7c9prTTRRd1cigDFkyYAPyx9qyj1IAExJz/AJFZQWLq2g3O5S1ejGXgq/GYUAgQBAzMzRFpxpr4e4fKfYoW2SdykjMbZCqTJgmYHFWNlTTuFuXfaCw9vwKx9uwP0orXdOF64/mNuS5bKrbGCpMbmU+8dzx2rHjRRfEGrOoIvW7hc+pPw7fwqLhjEsIDZNVnxP1EMEbaEBLKAJzt2jMnJJzXT36GdPpLosWd1xgVA7rulN2fgkmuZ9e6W9qwjOpPl3bqREifQS0/ug4+tbAvhfpz3r4ix544ZThUVoG4vwpAyKF6/wCE3t3LnlfrEk7SOSBiYroXgbpXldOu3VuEvfG8i3yu0EBJM+rkkdqq2n8wsFtXfWTAVsgsewwCOaDXw5pAmhvJeUkamdhB/AbW5Rcg8yWI+lKdL4NE/rLihZ4X8TAfJHpH50/8Q66LxWSwtDyhtzOyATHuWk0qfWPAi3kcE5/h2oDuoXltaW8ttUtptiBndMAF2OXOZzXOLwirrfbzFYXQTI4HaO4qtdS6ftMjK/TP3oFDD5rxRRe3HAqIr2Iig9tGO1T3bwO3ERUKipVSRQbJdKsGGIM0zTrgeAwz70qyK1ZMj5oHF24JkHPtNYX/AGgc/NLFHbtNSai8Q0DgAfwoGa9WCqQSRj+PAx96m0F7ylG4gkjMcZpPZY3WA5Ag4gfTmibl0z9/tQNBqROfzqDW6IXIIEEnkd6g0t/H3qX9IgzFAMwdBkGs05BOZ/p9Kn/Ti7bR/eiv0FYng/lzQK9d+EwKK0CjyV5Bj3oldACDBn2rW0WUBSBjsKAUj1e9TooEGpTYk4GfatVQryOf8mglAn6UQi8RUSfwopR2jP8An9KCWyuR/Gi3tT3/AM9qj09sT/P60f5K7AZ/LmgEFgwIj7/yrKKRfbNZRHRNBorj3PMZptsolHGQRjcs44mnViyVUJMkAZIzFTOkZ5ND6q/tAOBJiWO0Z+e/tWIofrTuLTLbB3EQpiRIBOT2+PmK4l1/WXjqHQkXGRmX1mQoUmSIgDOfma7B/wCD3y63XuqALnmeWqggYIC7yRuEd8Zqi3dBZ1FzV6a2YCC7euXGEM93cDn2RB6QO/NbEvhnxS+n0CpZtK5tsd5JIlnLEEDuIx9RVYvam6z3HhQSpBI/6zECM9/4VN4b0rai55VoBowJkAKPxMxGQOOM+1N/E1m1pGtB5vXFUmEK2rSnMJsALEd5Jk+9BVv069EBrSgZkjv3zWhDnLXv/Sv8qW9R6q9y41wwGYzCiFHwBQa9RcHmaCwoRxJz3ND662WWKDTrNttv7JHPyfijbd0MJmaBJetMoIJx8UCy5zVjv2gaVXEiRQDLarGUj6VOqzWxsyI70EAWakXTwN3bjFbwBUcACgxiMc+9aXmrZTg/b+FeqAeaCfp1raNwMMf5e3xUuo47SDH27HPNQJdC/wBK2usGEg5oMN48CtlUkRUT2Y75j6VJYvDE4oCdNa2maM198KOcj8zQP6SOxH3rXSk3X3HgcfnzQNdBaZVZiK00VsRJOSf8H5URfuqcdvnvWaQiYgYPeg9vIFkA8du9QO5OJP8AT+80xA/XQ3Dcf3oN7O1jjGfrQQWQQeZFHqs98fSgF5I+aZ6bETQF6W1zkyPjtRStme4rTcoxxPPeptwEjAx7f1oPUuH92sry826OwHAifrWUR1u9Yd0ALlD+0U5+gJ4/Kll7prFL1t3a6uNu/BP/AEFsAg5+c0D07x5bbaLqm2WMAmInEk/u5nFMdT4hslmQbrxG2VtrvksTnGIEDM1mRWmpLIAqrOxFOwiZQY8pHOGbBmeaqfVNAyXzdJWyNXb23iVwqBcwvIuEADb71ZOva2zZD3L1wsrA7bcnfubB2MDKrGIiBzVL6l4h07b7h80ttwMKgMQM5JiPitATVeKreifbpli2EKjcPUSf22PJM1R9brWuMbjmWcnPvUmsMsTzNDXNLQDMKxkmpE0DlXKjFvaWyMbjtGO+favUsxkigFbRzmtrNplyDRajPBipPIk0A36Sf8NQ3M5midRajtUHk0GqJipUP+fNRNbNSKk4mg8upWpt4/8A7RKJjPNRrYzx+VB4umJHH+e9DONse1MEuAESAwH7JnPuDBGKh1GlBlgo2kmADIHx70Ac4j86iS6VJyRHeil0kfI9qhez8UE6akMM8/5FFBFC85/zH8ah0fSWYEhHPYkDAniTwPvTHS9BdzgTHf8AvNAvKiiNDc9RFWLTeB2aN11VB9l3H8wYpov+n6LxeJJH7vHzzQIkSY4g/nUO3bckcfnTi/4avrlIuAfu4P0gml99HGLi7fkiP5UBLWZKOIkYPyKj6nZ9Snj/AN6j0twoADkfH86LuMH+oPFALprUT/D/AD8qLs2zjj/PaobgjjNb6dyff4H96Atfwk9pqe3qtoDQDmIP9u1apj2PtB4NFjSqVmJESJxk4NQeC4rdyv296ytbmjA968qUOfCH49T/APTuUD4E/wCZT/v/AKGsrKywI/1L/wByz/2v/wDstUZvwn6/3r2srXRDe7VFd7VlZWQLf/EKlXisrKDdeK9rKygHu80OaysoMrde1ZWUHhrF5rKygy5x+f8AKrTpf/lP+1P5mvayqI/HP++fp/eq9p/xCsrKNVeuof8AI/a3/M0N0j/YT6/1rKyjJ+fwD7/0rW3yKysrU00M0n4m+1Q9Z/AfpWVlVVNfn/PaoF5b6/0rKygk7/aptD/uD6isrKlBVz8R+v8ARqYab/brKypBJ2rysrKVH//Z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6" name="Picture 8" descr="https://www.nytsyn.com/photo_previews/0017/6514/176514_525_380_w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066800"/>
            <a:ext cx="3124200" cy="5410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2534" name="Picture 6" descr="http://farm4.static.flickr.com/3364/3596333109_2700be87db_o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599" y="2819401"/>
            <a:ext cx="3048001" cy="32766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New Year’s Day, 1959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3352800" cy="51355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Batista fled by Cuban Air Force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Parking Meters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550 Batista supporters put to death in first 6 months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Doves, Fidel, &amp; </a:t>
            </a:r>
            <a:r>
              <a:rPr lang="en-US" b="1" dirty="0" err="1" smtClean="0">
                <a:solidFill>
                  <a:schemeClr val="bg1"/>
                </a:solidFill>
              </a:rPr>
              <a:t>Obatalà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://media.tiscali.co.uk/images/feeds/hutchinson/ency/4890n02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6158" y="3209925"/>
            <a:ext cx="4572000" cy="333375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18436" name="Picture 4" descr="http://www.findingdulcinea.com/docroot/dulcinea/fd_images/news/on-this-day/On-this-Day--Batista-Flees-Cuba-and-Castro-Takes-Power/news/0/imag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67451" y="1165474"/>
            <a:ext cx="4343400" cy="249212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Changes in 1</a:t>
            </a:r>
            <a:r>
              <a:rPr lang="en-US" b="1" baseline="30000" dirty="0" smtClean="0">
                <a:solidFill>
                  <a:schemeClr val="bg1"/>
                </a:solidFill>
              </a:rPr>
              <a:t>st</a:t>
            </a:r>
            <a:r>
              <a:rPr lang="en-US" b="1" dirty="0" smtClean="0">
                <a:solidFill>
                  <a:schemeClr val="bg1"/>
                </a:solidFill>
              </a:rPr>
              <a:t> Year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1) Nationalization of economy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2) Sharp swing toward Soviet Union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3) Establishment of dictatorship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4) Plans for egalitarian socioeconomic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6386" name="Picture 2" descr="http://t1.gstatic.com/images?q=tbn:ANd9GcTc2zcX2Mn_CWd5AVRxp9JSYEVE_ou13m7GZzadaXY_ouQKPHl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10000"/>
            <a:ext cx="3657600" cy="2743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6388" name="Picture 4" descr="http://t2.gstatic.com/images?q=tbn:ANd9GcS8wnfzDzT-yl8R6KpZ1p21wN3WbXUlqHmemK7F-5GhcLp3SFU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886200"/>
            <a:ext cx="4114800" cy="26670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4572000" cy="64770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1959 = Welcomed by New York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Socialist or Communist?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National Institute of Agrarian Reform (INRA)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1960 = Seizures of businesses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1961 = Fidel’s Declaration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U.S. Embargo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Social programs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Role of Women</a:t>
            </a:r>
          </a:p>
          <a:p>
            <a:endParaRPr lang="en-US" dirty="0"/>
          </a:p>
        </p:txBody>
      </p:sp>
      <p:pic>
        <p:nvPicPr>
          <p:cNvPr id="14338" name="Picture 2" descr="http://3.bp.blogspot.com/-isChTkgweEQ/UYhzSpJRBSI/AAAAAAAATH8/UPj7-HA6vsQ/s400/Fidel-Castro-Leaves-New-York-City-1-620x407-480x31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81000"/>
            <a:ext cx="3810000" cy="2495551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14340" name="Picture 4" descr="http://www.cubaperiodistas.cu/59/inra03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3200400"/>
            <a:ext cx="3429000" cy="330517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Why Castro?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Reaction against Batista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1959 = ¼  of Cubans illiterate, ¼ unemployed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Exile communities begin post-nationalization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484" name="Picture 4" descr="http://t1.gstatic.com/images?q=tbn:ANd9GcQ9EHGBIv8NTuLnUY4cLFUGn04vO1prpgw-cjQamqN0zL0hyXvbH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352800"/>
            <a:ext cx="3886200" cy="32004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6" name="Picture 2" descr="http://t3.gstatic.com/images?q=tbn:ANd9GcQojwzpeRgH9A3kIun5Mf0pkvFxIjbSGWC3EvTTyPtxCJWiLiB3-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352800"/>
            <a:ext cx="3962400" cy="3200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412"/>
            <a:ext cx="9144000" cy="765412"/>
          </a:xfrm>
          <a:solidFill>
            <a:srgbClr val="9900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Waves of Immigration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3" y="914400"/>
            <a:ext cx="8229600" cy="4525963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Post-Batista exodus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1979 = Visitation from U.S.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1980 = Mariel Boatlift = 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    125,000 Cubans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Post-Soviet crisis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2292" name="Picture 4" descr="http://t3.gstatic.com/images?q=tbn:ANd9GcTSA22Apnej8CQ3fr_J-RbYiMmGR5n6tBQojmLPX74ekMjddZsMH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581400"/>
            <a:ext cx="3733800" cy="2819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12294" name="AutoShape 6" descr="data:image/jpeg;base64,/9j/4AAQSkZJRgABAQAAAQABAAD/2wCEAAkGBhQSERQUEhQWFBUVFhcYFRcXFhgYGRoXFBcYFxcWGBgYHCYeGBokGRcYIC8gIycpLCwsGB4xNTAqNSYrLSkBCQoKDgwOGg8PGiwkHCQpLCwpLCksLCwpKSwsLCwsLCwsLCksLCksLCwpLCwsLCwsLCkpLCwpKSkpKSksLCksLP/AABEIALQBFwMBIgACEQEDEQH/xAAcAAABBQEBAQAAAAAAAAAAAAAEAAEDBQYCBwj/xABEEAACAQIEAgcDCQYFBAMBAAABAhEAAwQSITEFQQYTIlFhcYEykaEHFCNCUoKxwfAzYnKS0eEVFqLC8SRDstIXNJMl/8QAGAEBAQEBAQAAAAAAAAAAAAAAAAECAwT/xAAkEQACAgICAwACAwEAAAAAAAAAAQIRAxIhQRMxUSJhFDLBBP/aAAwDAQACEQMRAD8A9GY0wNO1MK6GDoGlNc09AdA081zT1APNKaaaeaAeaU01KgHmnmmpTQpFdWWQcgSx9BCj3tP3anqCw0lj+9lH3ND/AK8/uqagObx7J8IPuIP5Vm+luGN7CXbS3DbGW+rHKrZlUO2WW9lewuZwRGw1NXl5y4KrsRpruCImRsviNWgxprUdtAEJaCMyM0xGXKmYRsFALabAGgMV0D4TZxmBstfa7dVbajK15woNt3lALZWVC5NDPtUd0j6N2reCxYW2Fa5Zd2YSrFlOdVJBkqo0AJiAREChPkxxIFq9hhvZxV63H7jnOD3bW7nvrRdMrOfCYhTHassNeRIYz6RPpUKzxvgvB7It4C8VvE3buJRxaLsxNtBkKqkH2t4+rPdXvBIuWkBHtgCCNgVlwQf3ZUg98GvE+i2JBscPUEh1xOJB7LadZZlTI33+FezcOvZ2nYKigDuZgrXR6fR/zGiKzjh2Ft4ci1aUW0Cgqi+yIOVon7jfeY99Wk0Fj7equBJU+8GdPXUfeNE2bkjedJB7wdj58j/eqZJJoRrwXPdcwAIEnQIgLMx8NGYn7Kjap3M6e/8Ap6/hWR+UPFtcS1grRi7jbnVD92ypDX7nlAC+QagKz5ObBuviMW+YtiWYrngt1anNZJ7pa1c2gaCBoK1fECFwyqivoiBSF1AQK2aTtFtG1jeOZFDW+Arhr/XWmcLkw1rqpGQW7RKAgROYKW//AEPfVpYJKDQkABZldQeyTvzB/U1CsKwygKFGgXsgdwUlQPcKlmhcBczID4mfPn8SaJmqQeaU01NQDk1zNPTGgGJppp6agHU0qS0qA4amFO1MKpB6euaegHp6anoBU9NT1GBU9NSoB65vXcqlu4T68h766oTGYhQyITqxLRuSLcEwBvqVHmRQpPYt5EAJ9kanx5n3yajdi+g25gjv5sDv4J4y2mlLVz3AH3Hw5F/HULykyanVABA0oB7aAe+STqSe8/r4UDdSVa39shPuksrn+RTRxNBqfpyD9VM3qxj4AH+egMf0dU2+L49eT9Tej965Ac+8uPWtNx7Di6ty02itaYMdDAKXdYPkfeKyHGrjWOL4e7oov2bqNuSSrm4BGnaCXEjfatyizcZjuVk89JIA01IhjUKzwboXhEX5tiGdp+eJbYTChDadgY5tMwZ9Na9y4WjW7VvNqSiuxH2io6wEeRGgn2K8O6Lvlt2VnQcSs6FSw0BE5ZB5xHiPCveOHSbFvmwVfUrp8dR60RWEXyCpHh3H+lQYYkjL7OmYHmM3tADwaRryI0oiw0iO7TzESv8ApI+NDZsqZjpkJJnTskmf61TIQzxC7E7EbeJnl68yNaxfRQpi8ficbvbtf9NhOfYQzcuDmQTt4MRyo7pxx9rWEIsHNfxLLh7AG4a5ofJgsnwJXuq74BwZcJhrWHTa2gUkc23ZvViT61CkuPsl17tCPEzqPIZgo9eVRcLP0FsLqDZtEEmP+2F5D9340dcBIMb8vMaj4gVXcKMIqpELKiZ0BAdfPSqQk4TcJ60FcsXWIHg2oOw31NH0DhyReYEiDbUgAHdWZeZ7o91HUKKlSpUIKmNKkaAamp6agHWlSWlQHDU1JqaapB6VKlQDinpqcUAqempUB1TTSqO9fC/rxiT4Tp4nQSdKgOrl0Lv4wPISd9AANSToKCwljOxusDLgRuCEElVAOqjtEk6MSxGgAqFcKbl05xE7iZm2CpCsNlBbXIOWrFiezbTQo4pU1KhBT+vzqkWevtM+Wby4jblamy6Ak88iEnuLGrTGgsAikAsdTE9gEZ/UjszyLg1Bi8LnvW7hJi2SsCIY3QszzgQhgc9+6hTKfKOkHC4gmBbxCA8oS8GtuxnbZPIeNavhN3Pr+5aHqM4b4gVTfKDw3r8BiBEnqnK+duL3x6oj1FS9DOIZ8NnWDJtFQORuWLD5Z2P0jt5T4VC9HkHB7q21vs3ZNviGHJnkOtckf6J9K914UYtKBqomI5c9O8a6V8/8OvhbmLtvE/OLLdqCSbeJyka7mHJMd1e/8HP0cd0c5+qI18hPrRBksw0CQG5nSJM6eOYt/OKix1rMHTkUP8wHZGnkD6jvqfGDsyNxt+vj92qnpTxwYTBXMRpnQdjxvOcoHj2pMdymqQwnRjhN27xEs72biYJirsM2Vr9wHO9lAkMwIEqREz3rHqtgEKJ398eE8429KzfQ/o8cFhLQcTdMvfP1i93VgTzjRfQ1p5qIrEaqbHZuMNpCONO4D/aHH3atm2NVuNOU225RB8hH+xrnwqgmu2yLqMTyI2jcqPHbU0bVfigctsljOdVPsjV5t9322FHI0gHvAPvoB5pUqU0IKmpTSoBU1KlQHS0qZaVARNTU7VzVIdTSrmnoDqnmmpUA809NQ73idE9/9Dy8/dOpAD4rElR2dW7onxIAkS0cpEaEwN2KZYY6me/SSCJnnpueQGgA0qS1ZCj8T8fQc/iSTrUTHMfj92ZHqxHuEd9CkuHSNeZEn1n9epqauF3P65f3rqagHNOBTAVDigSAg3fSe5frH3aeZFAc4W5mzXOR9n+BZhvvHM3kV7qVwwmu5hj4doMfdt7qmuoIC7A6eAVdT6QI9aa5azK0/WBHpBj+tAR48qLbFgSqglgBJKrqygcyVBEeNY75LWPzbqmVlNi7dRg0A5rTBVUgTBCuZ8QK26mQCdiJPqNaw3QvEFcdjbTDLnNq+g2kXLZt3Gjv6xVnxqFPKuJEpjOJLEnrHnX7OLttvpPwr3vg91gFzCA9tCDp7QJBVo0zQVEjQxpGgrwrpbaI4jxIaTNxtNo6y24+Fe44BpsYY/atr/Ky9o+UMD5xUQLZTJnkJA8+Z/L0PfWF4vhxjOLWcJ7VnCD5xeGhBuEDqrZnwKyOYLemq4xxRcHYe84LW7ayQNxGgBO5BOVZ1IkTI1FB0E4U6YU4q9/9jFXDiLp/dc/Rr4AKZ8A7CqEa20NMpMx2TO5EaE+JUj1mmwzRKndfwOx/XhSntBhswg+gLL/uHqK5xPZh/s+1/Cdz6HX31SBNB4i1mtqPBf8AUuX8SKLqD/tab5AR5gAj4igAUl7BMtIg7n2lIkwP3lY1Y4c9nyJ924+BFVtq0BdvIdmGdPJxEfzA++ieHldliCoOkbqSpOneuT3UKGzSpUqEFTUqVAKlNNSoDpaVMtKgOHFc5aGbiB+zTDHNroI5aH+utb1Zz2QWFroJQYx7fZrOfKNYe/gLgDG31bLcMD2spyhTrpq0+YFHFmoyTdGwyUzCBJqm4V0kF7DW7qMpGVc+k9pVGdTJEEQddtztrRIxLvBK9ncAA+8/190btErVhunTCDL6DReZ7/CPy9/Nant2gBp/z50OMYw0C+kd1B8W6QGxae4ykhRmOUSYkCYJA3I3I+Bq6smyLK5rI+qPa8f3f14Dma7t2t53O/8AT0Gnp41WcO4uL9u3ctibbBWWdyW1113Bmf3p7qkxvGhbNtHIVrpKpIOp0G+w3ETuaasuyLCyNAe/X31IEoUYhwSMo0P96AvdKlV2QAFlkHkJHKdeelNGybovBbpYLCliXI30Hgo/v+BrGdL/AJQ0t4Z1SRddHUCQro+irIBJ+sXzDTsAT2xWXTpi97gT2bi3rpDdW+I61ezL9ZbW4CesZSOztrESK5vh0dYxtWetYZDcuXlIANpwkAkyrItxSZAgnNBGo7G5nQr5oe6vE8VxG4mGwOKZ2d7eKUlQSo6vCooVHaczNGY5oP7Vppl4vevYbinW4y4c62rtuC7KAL89WoLDICSq9nQAc9Jlm/H8PWsfZK2CIOqsPQAzHpp5sKyHSpGwfE8DdgZbythTIIBcuj25ImAbkmQNBNYvovx+5av32GJuF71tjaN0q+ZlKXLYYMcuYvba3O3bnSn41xZ7+JfE9bnKvhftBEvC1n+jtsYhWtXbZkg9snajdeyxxtlP07wxHFscsgko5OkDSwtwga+G9ey9FrZfA4RmBGaxbEHcKVX8dT5RXlXSDhV7GX7+LeLdw4XrGQrqcuGAuACOzKAsAZMNG+taX5N+klzq7638TmSzasm2kdm3bW2Q+UkD2ZVSNdQTruS9mXF1a6JflOxrX3w2CQSCVv4oAxFtHFsAnxYsY/gr0c2uUCNo5RtHlXknR7iL3v8AEsTcTK+Jt5rZYEMbdps2VJ0YBVXNHNRymPV3vvJ05n8a0otnOTS4IbdowycxqvoQfxg/eI5UQokA8iOfjyNC3rryCIJEAjTn7M90yR5PPKns4hpgbN2l0HPce+D61rVmd0S4O0VlD9U9k96H2fUar92edSYe32V/hX8BVeeMK157dts17DhXu2wpnq3jMJiGMFWgEmQo51V8V+UTDYZVDO1xuqt3MtpM3YcQrZiQsTA3nUaVKLd9B/EbiWRavXCFS23VuzDQBjkUn74X+am4fxJC4QK666ZkgEOpgbyrTbmGANPjsSLmHeSAl5EKFwAPp1XqpB77kad9BnjYa2b4DAXLS3NLZJm2M6qAV3VhcEfxeNXUbGkyU2Sg24oJQF0U3P2YYqC2gMKCZYwRoO8VL17/AKFNWTZE+Smy1B11zu+FQ4riPVoXuMqIolmYgADxJpoxug3LTFaG+cuRI1BggiIIIkEHmI1qP50/6imjG6DlWlQIxb9/4UqujJuiI2Sebehpls/xfCqluIMDsD9+PLQV23FG5jTwYz8a7UzjaLYWf4vKRWb6UdJrNq4lhhcZkdLtwQcmW2DdAZ+7MEYwDAHMwCU/Hii5iumwAMkk6ADvJOgrym90ju3L17E7G4dF9uFBANsgghrZGhBGsT4HE3R1xx2dmt6B4W9dxTXMMhGCk9YWQKjvu3V25ManQSci7mdK9IPDxI7J9wrwXgvS04W7de3mQujBUVvoxcYQGKHdVMsBuDHKvQuEfKnat4K019xiL40uKgy3NWaGKkKpAUDVdz3TWYtGskW2WXG+lmHwztaCXrt1DDKoCgNEgFz+QNUOL6btctvbOEA6xSrF8SNmEeyU2g/o603TDj+ExD3rQtqmJRQ/WqyZbma3k6qV1d16xWk69g7BYOXw9kHhlq4JzHEurGTtlJHl6d1G3ydceOLov+D9McRYPaS01hVCpaFwKECwFi5lYnbXNMzyrvjvTcYpba/NkD27ge2wxIYgxqAAgJk5Tv8AVFcLgwvCsUBcF2RmkAgghUkEHnKHX8KxvAcDccygGYXLYHJhmaMw12BiY1HlNZvhNdnaOOOzvij0Kx8qD2rWR7Oa6BAZrw1G4LAjMSJOs8xWGx/HbhuZlLgkbLcgaSSZBMk+NWGL4YuGxgw+I/6hzd+mU507BjJdF0NJzI5aCNNJnahcVhzhrzWEtZ3uovVFmUiHIcXAyZQylQdToJMjSps3wXwwXJXIWuu73GJCDM4Zjry05ExoPLwq/wCO3oTDhQF+cYQC52gqs1l3ysxAgkZMo5mBrJobonwC62LUXVizYvBcUtx1CKvWGVYT2iWUiIMkaVH0htE4LCLoZe/lJPaAIQBfIlWI8Qe+vPTctvn+nakvxr2GYp7P+D2xcZuuGIZ7UKf2TKltwTyUsF9U8KocHi1tpfXLqy5GOdho0uGgaEhltmDpA8ZBeKwxOFwmoCvmDyJy5bjdqN4Ckkx4eFV2NwptXL9q4DnQwcpEFVETrvIIIPcdq30Rpo0XRbE2UNy6yEIEhyAMy9a3Vq4DCGhiDl2IEazoR0e42bhxdrImbE/OAco7AYdq3CgSiTmUb6Me6gcO02cVbOgu2s1l4glTiA/aWez2reXwg76GgeB8cNjEh7dpbrNdRwrnsMLlp+stuDvrd010I1nlJrZ1LozH6vZo/wDBMSGtv2bmUdvOz6lxlcHsGQVJA7g3hQeD6M4m0ly3NsLeCJcfMxYJ1iswAyDfKB46jnXKcTNzEri0Nq1F641xHRzbtq7MqObYHbVQUmObLpvGv6McYL8BxLsbdzEWXZlLhZK2mtXgGkDOBrprsBUVM094cff9K/HJhLKPZv3MfksvZGRblsZrb2y1llQhSrAIARr7OhOam4L0gxOAx7LxI4gJcBAW5czgBjCOCRDDQDMsc5HKqTh1i5fs42+QGv3zaOdgCpm/DLbY+y0lTvmGQAaGaA4/xvE3yi4wuTZw6BDoCCSYLzJYnZjvK7Airs36ZyWNLh8mw6F9LHuYq71z2wl97jXUEFh2QiNaYwCEVYYSTlQEA1JjOngu2zbViGw7O115W2LwUmyIAMqrM63XE9kZo0Gmc6H53xoVyoJsMt0kAnNcRrYQNr2mBUjbtHXnWO4Y4W7DACAQA0aMNBM7a/jW039MvHG/R7DwTpsmI4l11q0cOt4fN3zEEtcFtmtMw9mdhtoE5zpgbC3gWzBZuWWKwBmJtFVEAagEqBGoJXvXSibiDnIvZVbVzMqqNiSstMSfZESTGsbmbXG8VRxcupKt1ASDHtPdZWyAeyMpkDxPLaTTaOuFxhK64Nf0k6Y3Xxt+w7Kls2gtoQMue2q30dzBMltiJAkRIJmj/wA9XHwXUoAt17xAygiLbsznKSeyc7lRroCdokVuO4s3zhbiszZbVkEsxzs9u1bUoSBO6mJgkTqefR4tZVcNctgKUuEvGUnrCSSQpOiMuQgezKuI75s7oxKEatIu8XdvKMNbus9+6lgtaZQsIwYPbVWMMHQ2ir+y0KANzWq6Y465b4bhr1vEMj9YoYoWm4QGzJmmSFymc3tZefPzrpLx7/qpt5cqZT2TmTO03XIg8rlxxodgBsKm4x0wa9hLWGKqYK3S6kyCOsTLBmNGzEz3aVq6T+mWtki7T5QXtvZuuOvuCy6PLlFzM7MJCrAcCBoCGGXUERVnxXpacThnt9Wi22wiXr+VgzIzX1WAD9XLlYwMwzDXvzPRviGW84v9Wtoo1q4DADKuHIAK7ySqNt7Uc6XRtnW1eRg04jCXxa7JOdjlVskDaVg/vARtrzjllyjbxQfPwvl6UdTj7TPbcL1WHw7jPlCl7aOWS2q5QFDjTnBM616E+D1I8e7u8a8+wvQ/GXnsXCEs206sr1pK3CbJyrCAF/YVBqK3ZxR17RbU6wDrOuyjmCNQNRXoxSs8ueKXIxs68x7qVM7OT3eRX8xpSrseYAYR4/dFN1bHmg8wwPvJqr+fEEzmnu7Q/IaedPZx4PJxHeQfyNdKMWXHzTNGZtto32gwSQQYJEjvrzbCcJ6nF3bJ1UBwDGkqVuc+9YrZ/Ph3MT5T+X5VmOklr6VCC6G7IJjKwYBUzBsoGqhQRB28axNcWdMb6JLnDbbDtIreag0Be6IYd/qlf4WI+B0+FSW+H4kCUvyIEC4it6SMprrr8WvtWbb+KOV9wYfnW+GuUE2vTKt+hAUhrd5ljUZlDD4R30rnBMYtrqwUuIGLAB2XWCJhtO73Vaf5gy/tLN5PEpmHvQnuorDdJMOwgXkDQQM2hBPg0VnSDNrJkiUfD8U1hWTEYe6Q0HTtDczorePjWd4jxLNdZoy69lYKwAdBrrtvW7TAMARavypHYlmJENmHakz9VfIelWN/DMVAMXCbhklVbLbLGNI1OUL6sdgJHLWVa9I7rPTt9mC4tx23eew6KyulrJcLQA0GV2JmATrpy00q/wCJuLt7A3rR1bDdWF5jqX0Om5IcaeBFWP8Agth2+lwtpdtcpQ9q51cyNB9vyK7GosL0Rwj3SnV3LZgsGFxogHLv3zB74uL4ipT2THljVE3RrpItzFYm2++LvYhXgEwt1XgggGIuFDPLLPfWZe71mDtqTrkVlIOoe1ddf/G+fRR3VrF6C2gwNu9ftlQVUq4kAzIBy+J95qKz8mNv6uIuD7ls93gO4e6ooSV8Gnmg6pmP4dfRns2nuGFy6tGUC5lYgkS2hPJeRqDiF9L+Jd0zZ7t/XMFNsG65gAqxJXu8BW7HyTova68zECbazERpDd2lRcM+S8XQGt3kQZm0KP7VloDaPBPa/GubjJG/NF9k9/hFghLiplm1bWEcZIC5c2VrehbVjqdWkGax2Bup84vswPVot2C0Fg0hFbUBXYOynlyOlekcL6GXLiMnzlQLblP2RgiAwg553Y6eVD4H5MVe7fTrF0AzEoxDdZqRGfT2R7qs1aMwyav2YjB3baWLrBusC2ypW4gDfSRbzLluGdLmk9kweYmp8JxQWcEgKCGF29auC5dDdYrCwUdFIVZQkSpJ2JPKvQMH8mOHz3LBI1tWiWhtQraLGeRBVToddJnmR/8AHOGzrYaGRbTMkqYX6RMywWM7zO8gVzUas6zzbNHnPDOJf/zsisAwxaxqFJIsvBidgAvLme6gsNxK1cuHrlZm624G6tltBg09vNlbLrqTqIJ01keoYr5N8DbuIhVQpV3LG2hjIBprO4/DnWI41i8FZxKLhrK3haDFwbSpmkBV0CnO2Y6CPxrKx6oLKmyr/wAXwt68bi4cpcd1VXbEsArMAA5VbYELoT3we+oF4taaw6/N0M6uRceCc4zQF2hpOh2MDevTOi2JweJTD3bCFA9x7d5CEBR+qZlAKIumghhuCR3ip8b0c6rHYdrYC27twhyWYklbb5TlBEMEBAYHmJGmt1dWjHkV0eSOj3AvzfAFTvntLibjQDt2mK7AbDn61e8A6HvlvNiLNwq1rKom2suGkky4ygFVO8ySNdRXrfFrardsqoIFwX0IzMdepLodTuCmhrl1tpiMKyIiC4t1SAoAJa2LizA11Teq4t8EWWuTB4HgKOloHBWetVw1242IzF8oaEKkaKWKTry8RVrb4Dinu4rIuHtC9aVGtWrRIRWUgFSB7RytqRrFa84oDGWSpHas37ZywYa21tyumxGuhpzjlTGvmYDNh0PaIGtu6w5+FwVnxIeZnm4+Ra5cuM73XUFiYCJMHxd1jWeXdV9wn5GrFszcLOQdJuchtIVQDI3E8vcfwrpTiPnuIXEvYGGUuLBQoWYZhkZgrM2qTuAJq4fpXb+oly5/CoHuzETSibsr8d8nmDtYe6bVi3nyMwZlNwzBlpus+sE60b8nWD6vAW1dSpVrqhc+fKoutC5lMMBqJ75okcUvOOxhzBH12geR0qazbxB3Nq2ByUT5943mqS32XFuBsAO+K8xv4ol31U/SXtNZnr7kcjy/Gt0eGFvbuuf4ezWJ4rhF61yFkAlVJImBIGsiu2H2cMvogZ5M5UHgGb4kLNKuVwIP1PcR6U1eo85aKwOxPv8A7/lUofvn4/o1WW2c6Rz3AI28zrUnVEwO2T3ZW+OXeoUPtsnePgf71nenPCbuI6prNuVsrca4wYDsnKSFUdokZM0mB3SdrNMKRGRSI56jTyJ/Gj8Fh2ZoIGU6GSNQRB2buPMVGrVFTadmT4YpyCdyWPvYkfA0cLVR8PswijeAAfErp+VWKWa9EFUUjlJ22wI4fwoTF8GS4RmUEQZBE7+dXnU0xs91ZnFP2WMq9GXudDMOdQmQ96Eof9JFcf5XuL+zxV9R3MQ4/wBQrV9TS6queiOm7M1awmOTRcRbf+O1B96mpExWPTTqsO437Luv4g1fvaMaGKjXADnr5zPvnSpqXYo7/FcVKs2DJymezeU8o5gd9E2+lN4b4HEemRvzq3sYeFIknzMmPM0WBTV/RsvhTt0rYiPmuIB8VT/3qbB9Mbdq0ls2r+dVj9mvtHVoOfaaJvYiLltBsy3CfuZYj1ageOYJblsaTlMx5gqfga4ZZOMW/h1xpSaX0J4P0uW2jBrV+WuM2iLEEADXP3LRHDulqpdvO1q7kuBCpAUns55BUNI0IP5VHwrh6rbKuokqBtroIPxqx4jZHVExBC9w+wR+YrzPLLXajsoR2oFtdM0F9rnVXcvVhNVVTmzBhMtAEA86e50wm6t5bF0oEdD7G7MrToSNx30PYw5u4dY+sFb3DQ+hJo3BWptG0DIkgifZnlv3xXKOaU+ujpLHGPfZTdI+lLXgCtvLlBEO6iMysCZ8CVPp4159hL7pjWOT6SFKKxAlrZVtwNCcpNegf5aJvbSrL3jQxBn4VHxnonYzIz23dhcQMVLqACde0IObUQRtFa80q5ChFSqJluieMvC5fxFpFtocUtzqy6hMy9Y2QM0EjtESI091bW/icdilRgthMrEqRcI3VkmQSRAZtRBmCIqHimAUWgtq1dTLqfo3YEt9Yu5zN/EddKn4Bi2QZOqcuN2IAhW21kypIMd8GuibMOg+5w3HXTb6y9YRrbZlKISQ0Feeh0ZhqDM+FCYLhd68iE4l16tmCgKCUZCUMMI2EgHmD41pbF9tyuX1B/CqvDMbZcQYa650j6xkaevwpK9kRPhnFnowjMDdv3rhGxY9++hnej8L0SwyEkISSIJLEkiZgnumpMKTP6O34UfZcmfA93gD+dbozbGw/C7K+zaQfdn8aOVY2AHkP6UE2LRfauKPNlH51Fc6QYdd7yehn/xmsMtNlqtSEVQN0wwy/WLeSn/dFVfEPlMspMI3qyr+E1nZG1Bvo2N7EKoJJGgJ9BrXmeKx7lozKJ2AaNPEQY1511hul74wueri1sTmMsSRKjQbcz6d8cvaQgxaHgDmB8NmNevAuLZ5cz5oGD3SR2m9CTy8E29KelIBICST3y22u5c0q9BwL353byEhnbuGVgD4AxprpNAjjbKMz27iARqWkb+Ari6l86gL/Mw/BTWe4zw7FsrE3BAGqDOAR3SUAPr3VFFds02XN/plZBkg9xhp179V5Gh7nykZSQqLptInY+k5vhpHOfP73B8U3spp3z61XYnB37ZLXEcKCJMdmfPaumsERbM9LwHGQ0kgaszGO9jmOnmau+GXFuzBMjuI0nbmOdeRjjLKv0YMxvodffp6VzhuP4hQ0Aie6QB48z6V1lOPpGFjfs9qtYFmBIZNBtmAnl755eNEYzgl1ArBS6lcxKicvMhhyIrx/B9I8SGQggBYMGAJ2iTty1Ire2enl/IS8kZZt5WTcd4mSJ7+U7TXCUn0dVFdlldLLGZWWdpBEz3TvUfzgVl8d8ouOJYFAuogZiDptmgQSD3RSPTnFMPpRYY+NjM2/eeevfrWdhoanrhUiuIrHDpmwHat2TqZ+jyHlGqvpEf1maK/z9ZO9gDQezdOh5kAzA/4qboamo6yu+srJ/52TXJaU9rTMz7RrMONZI2qNumsRNkeOU3I35SDVcxqaC5cnEqeS2j/AKnH/rRFx5XzH41jR0vHWZgkkqARLctRAkd9SHpk0aW/U5vTSa4v07OnyjcYd9aLutKsO8Ee8V54ekt1h2XCGO4g+hIgE1X3uK4g/tMTfAOuhcCDt7PLWK5Oqo2ruz1bhmCyIF7tNB413eu2rbBmZE3zZmVffJrxkjrCZvXm8OsYk+hGnxo3AYHDKHzWuszrANwv2Z+shQLrPjPpM84wUVSRuTt22emv0xwKb4i0Trsc/wD4g1X4v5SsDly53bUHS23LUe0BXlj8EWfbPuY/mPxouy9pVynC27hH1mW5t4kOJ9e6q4bdFUoo2eK+VbCrJSzdYgRqEWQNh7R7+6qW78rkklcNqQAS13umNAnj31WtYw9wqVwttI3g3oOvP6WKmHBcO7Stm2mm2e42usQDd05aa7VrVk2iT/8Ay9iGMCzbA5ZVdjP8/nQl35Tr8mXynuFtB+IJouxh+rkBFIO46lfPRuXLUf8AMN7Cl9GRBP1mRS0dxlgO/cE1HB/TSyRXpA1r5QLp9q/f9Dl/8YprnSnrPruebZjPh6bc6seHdHrevWW7LHkciAaDQ5U/r4xRjcDQrlVUjX9m2XXWe0QT6THwrPgb7NfyEuihtcSAiCPz866xPH8sDUkxAAJJ8u+r+zwEq2btOw5vccnXxVY2nQd9XVuzeVFADtlIj6Vm27s65vzp/H/ZX/030efYnjGIEZka2GEg3JGnflAkjf3UrHDzdKsxeCQNQEVj3Az5aTPPSRHoXzdHgXlDFQQoe++gJBOXUCNBznQd1d4S0Fc9Ub1sidEul1IPcGVoPrrVWJJmXlbKmxiLhVbdtVthQBlAuCByGsj18996WKxN5IDPknY5on+Zh+HdV8qSIN6/3R1oK+UdXtJPpQ93o+rjVmM7hr2XyGUKD8K9MX9PLOPwoLONdhJviOZkSPSddaVWL9FLMyc5P7txyPQ/2pq68HKg1sRd5HxHYgxz0INK7iruxgzEAz8IqsOFuACbmXxiSfMka/yii8O92PaVu6JDeuwitUZIsSG7UsiwNZZjp6c6y/FcO9wAKxAJ1mTJI5ZjMfDSta4uNOe4APsyPzoI29Tquu+s+GxgD0FUGRTo7cnVo1PL86mbo+RAMk92UE/3n9bVp7tkQREGZBXKQPIQT8Kkwy6H8SFH5DX0qi2ZxOjUc9Pdv4DY10Oj0aGf+fA1pHsydt+YQ+6dIHvp/mvIk/GR5ER+jTgGXPR4DaffHvpn6PeDaDSSDrWq6oDlHp/QflTpYkfo/ACsjky9rovzmPTQzzro9Gxprr6+e0/31rRiwTykeX9zXLYLWcv+pvTTY+lKRbZQLwIrMgMPjB5ba0x4QxjQEfwg7cpiBWhOHmSO/uBOnpQuItAHdp5gCfxFKBTPwrwGm/x5cq4/w0jfaPLfzirtMEvITz1B/wBwA9KTkbaemX9f8UoWUq4U8ioPKP7VG+GOik6/HTQ89e+rs4QkaekSD+vCortsCJk6iBMnlyE/jWdTSZUDDldJWRvIiAfExHl4VYYbBkakCI3bIfHVlMHnvXZsCdQAdgSWgfu+WpOmtF27IUQqgCeRZZUc5BBn9axShZwcCrD6vhuR4R4eVd/4aNwR4kE8vGi/mIQHLpO/PbxiO/c1Ithsogr5ED8AKoBLeGAA7QPjI/Cp7eEnlPd3HyI5VNAHtQCfIT7yfOurVpZJAMzyK7+nlSiWDtZOxgd3/FRHD7cjtOh8tyKsLhWJy7d4Eiog5I2SCeRPPzFSkLIbOFiZytPLJr38j50SMOByUegH461Fe4kiXLdrIzu5ARUNuSWIVVHWMoJJI0kn8agsdKLLNlYZASQS7WQoaGMHKx+y2uwIgkEicuSTo1TZZWidY212mu1ukb5tzzIn3fnUWBx2HcwjWS0HS2yMYB1Jy8pjU99DY7pRbtmMlxpLgMotgMbZhsmZwXCmVkAiRAJOlG0KYULoJIUgt3Z4P+oU62xvG3dB/OKHw3HLTSS724RLmW6yr2Liq9u4BmIysrL3HWDB0qe5x3DwPpbXa9k9ausmJEeOlW0KY7BjoHCRtOXb9cq40X27iEHmWCjXyOlDvx6yDAu2ZnY3oMzERG9OeN2wzK/VAp7U3UEax2s2q66VeCDPiLc5QQfBblw+ogjT1pqfD4i28sl0R4XkdZ56SRz8KVa4MkovKRuCJ+swPwB/KpwVWNTPJQ0DzGlOLjRLDTwYx/ekHH2RPmNp/eAFCHVwmZE6j7UgeQPKhGw4MyD7pnxAX+lFrl5ZQdtAsT7p+Nc3EnfXy108pmhQdLY5KDHofiO6kMx+qRvseXvIPuqU2iPZCHbdQKIztAkKO/u0pYop2sk7i6CD9smO6Mp057iiLdoA6dYdt88+ZIOlGup0iV8gT79DApG5Ox1nWc39KtiiF8w2U7HWZ+B1NcW7N0jtEeW0dx0FFO/LMPTfy2pmtyDBIPKCP6Vmy0QHCMNSx7+W/wAPxrjK25ZG100ygeozUTbU97GY3EHzkQPhSTDBT7T+RJj4QKtiiMjaI9Zk/gKgZWglio+7P4ET7qkxMN2WC6+GbaO8TPjSTDiNOXcI+FCEKqQNlP3SOU6b1y7ny9D/AE3oq4OQYCPH4RQ+XTVuWuraTvvQEAMzJ05aTr3k1GR367bSN/Oq3gDYS4+ADC0pXELav22jLfsuvW2r9wHRskupJ3OSaF6N4FCMN9N1fW27pvEGwpXJjFtiSyz7DSJDEQIhJjh5v0dvF+y4FoTJgecnbXYCantYQ6ZSvOMufYczvr4/8UBg7aun0mJcN1t1CEawoizicJYUw1tiCyXrr7xNuRoDQVm1bSWNwOW+fpcIKA5bT2lVyUAbVcx1JAg5YE1VlTdIjxtGmwllyTLZh3zJg9+oiiRYIE5iPPXn41RG1YQWjbuWcO5PDVNyEUhb1nLiikftCGOe4H7KwDvUOFx9x1xJN50OHVsqv83zPdTDvdZGAkspe3lUgLKkfWqLN+i+I0+o3M+Ef33pkcc8o7pkH4gVkr+IRrpW6/Wp8zv3kabSoXfCq69TCyjpdzpDZmBReeabHiPE1JOHa+hT5zdtPdYkzZt3IXMbKnKbi6FwAN9VmavkTJ42i90OxJ8iY27x/WnCcjEfHyOv51jOIiwo4jluKvVYtVsOjD6O29zF5lsfZSOqByiPQirW7eS3bxIsstv/AOsFyEBFe/hcOpfTQfSm4x13VvGoslh46LTHYJlaxdt2s5s4izcjNlOW24chS2gnKBvz8KpuG8Lv2jbZsOrZMZaxBi7b1S0txTbM7Mc48NNzUB+b4dMHcv2w9tmuO9lhIFi6ADA+2iNbM75hPM1zbwdi4cMjXrdw/wCIYi1cxB6otctW7SC27dYGU25BiQVMTvrXOTTfJ0imlwWSXLk2FuoFNo2mLG7aY/RYV8Oxyhs0s7I3konYVFjOG4grbt20tsqWRYLsVa21tbr3bbMpMhwXIbRw0AiDQ3DHJsYEviI667hbLg/Nz1dq6rzcU5TDDqoly3tHMAdujkdcKGv9m9ewK3Vb5sQFvr1tzQWgOw6ZTmBWGhhTaNcCpNhL4K+yYdLliRYNjXrbJ0s4MYYquaYzOofloNwQCOLWNy37x6qHu4nDOLOZSHRcLftXQzrKm2XILHU6iROwiJYbDfSFGZeGYgpmIJDrdtLbZAxjP+0jLB9rkBCLWrbO9q51Yt4PBXClpbJd2a3F1yrnKcrmXAg9oyQBWXqmaVssMO1+1Yt22w5IS0lsxcQg5MNicOxA7i19G1H/AG/KheG27ipggMMzHDXrV12ZrYz5EKuq7QGOUiRqB2iSJPNvidx2sgYhofDLduvOGCqzWetNtR1YK5WBG7NBiJBaoMZh1PWp1oNw3OK22cZBcvLh1sHDpIGUZijRA5uFgmr+JPyLXh4AOfEIqnqsPb7T2yzNZtdWzzB3gc5pVIHRLmISwp6tcQ2UWjbyAFLZgGMu5O3eaVemH9UcJewLEcWdb4QZYIMyJ/HTlRmDxjF8pywIjsrz8QKVKutHMto07vQUDicQwJhoHdCx3ztT0qiBDhcQzyS2/gvLzE0+H4q7SNBBjT89aVKtUiB/D2FxZYD0Lf1or5uAdJGp5n86alXPs2c9WftHfw7vKl82ge0x3MmJ5Du2pUqFOLmHiBmO/wC7/SpggEAbUqVOwJsOD36TzNRjCLlnX3mlSqAqcaotk5R72f8A9qls3ZnlHnz8zSpVt+jC9j3cGmUDKsNuMojXXaO+oH4fbZiDbQ7fVHIQOXIaUqVSjVnY4Va1HVpoN8omBIjbaDU9rAIuwAJ5hVBjQASBsJ0pUqyESYThyKTCqJGsIgkdxhdaVjhtl4DWrXZ0H0aaDfTTTXXSnpUZUd3+GWgT9Fb1IJ7C6kDQnTU+NA4jE9WsBEgaQV0g6RA0jwpUqqRGS4G6rAMbdsFdFhAIHcO4eVEWrai00IoEmVCgKdeYGhpqVGkELHgdWrEAmREyQJO4BOh8aEtItwtmtodIPYBkeM0qVVIFknBLLCTbUlgZOVRObeYGswN6EfAWgIFtO0SD2QJG52pUqwvZWSWMOrQGEhBKzBiNNM0x6VD83QOF6u2RmJ1Rfa+0NND470qVarknQ2ItIeybaQTmIyiM07xtPjvXFrCWyTb6q2FI1ARdgdFgiI8KVKlCw/8Awq2g7IygbAaD3DSnpUqzZT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" name="AutoShape 8" descr="data:image/jpeg;base64,/9j/4AAQSkZJRgABAQAAAQABAAD/2wCEAAkGBhQSERQUEhQWFBUVFhcYFRcXFhgYGRoXFBcYFxcWGBgYHCYeGBokGRcYIC8gIycpLCwsGB4xNTAqNSYrLSkBCQoKDgwOGg8PGiwkHCQpLCwpLCksLCwpKSwsLCwsLCwsLCksLCksLCwpLCwsLCwsLCkpLCwpKSkpKSksLCksLP/AABEIALQBFwMBIgACEQEDEQH/xAAcAAABBQEBAQAAAAAAAAAAAAAEAAEDBQYCBwj/xABEEAACAQIEAgcDCQYFBAMBAAABAhEAAwQSITEFQQYTIlFhcYEykaEHFCNCUoKxwfAzYnKS0eEVFqLC8SRDstIXNJMl/8QAGAEBAQEBAQAAAAAAAAAAAAAAAAECAwT/xAAkEQACAgICAwACAwEAAAAAAAAAAQIRAxIhQRMxUSJhFDLBBP/aAAwDAQACEQMRAD8A9GY0wNO1MK6GDoGlNc09AdA081zT1APNKaaaeaAeaU01KgHmnmmpTQpFdWWQcgSx9BCj3tP3anqCw0lj+9lH3ND/AK8/uqagObx7J8IPuIP5Vm+luGN7CXbS3DbGW+rHKrZlUO2WW9lewuZwRGw1NXl5y4KrsRpruCImRsviNWgxprUdtAEJaCMyM0xGXKmYRsFALabAGgMV0D4TZxmBstfa7dVbajK15woNt3lALZWVC5NDPtUd0j6N2reCxYW2Fa5Zd2YSrFlOdVJBkqo0AJiAREChPkxxIFq9hhvZxV63H7jnOD3bW7nvrRdMrOfCYhTHassNeRIYz6RPpUKzxvgvB7It4C8VvE3buJRxaLsxNtBkKqkH2t4+rPdXvBIuWkBHtgCCNgVlwQf3ZUg98GvE+i2JBscPUEh1xOJB7LadZZlTI33+FezcOvZ2nYKigDuZgrXR6fR/zGiKzjh2Ft4ci1aUW0Cgqi+yIOVon7jfeY99Wk0Fj7equBJU+8GdPXUfeNE2bkjedJB7wdj58j/eqZJJoRrwXPdcwAIEnQIgLMx8NGYn7Kjap3M6e/8Ap6/hWR+UPFtcS1grRi7jbnVD92ypDX7nlAC+QagKz5ObBuviMW+YtiWYrngt1anNZJ7pa1c2gaCBoK1fECFwyqivoiBSF1AQK2aTtFtG1jeOZFDW+Arhr/XWmcLkw1rqpGQW7RKAgROYKW//AEPfVpYJKDQkABZldQeyTvzB/U1CsKwygKFGgXsgdwUlQPcKlmhcBczID4mfPn8SaJmqQeaU01NQDk1zNPTGgGJppp6agHU0qS0qA4amFO1MKpB6euaegHp6anoBU9NT1GBU9NSoB65vXcqlu4T68h766oTGYhQyITqxLRuSLcEwBvqVHmRQpPYt5EAJ9kanx5n3yajdi+g25gjv5sDv4J4y2mlLVz3AH3Hw5F/HULykyanVABA0oB7aAe+STqSe8/r4UDdSVa39shPuksrn+RTRxNBqfpyD9VM3qxj4AH+egMf0dU2+L49eT9Tej965Ac+8uPWtNx7Di6ty02itaYMdDAKXdYPkfeKyHGrjWOL4e7oov2bqNuSSrm4BGnaCXEjfatyizcZjuVk89JIA01IhjUKzwboXhEX5tiGdp+eJbYTChDadgY5tMwZ9Na9y4WjW7VvNqSiuxH2io6wEeRGgn2K8O6Lvlt2VnQcSs6FSw0BE5ZB5xHiPCveOHSbFvmwVfUrp8dR60RWEXyCpHh3H+lQYYkjL7OmYHmM3tADwaRryI0oiw0iO7TzESv8ApI+NDZsqZjpkJJnTskmf61TIQzxC7E7EbeJnl68yNaxfRQpi8ficbvbtf9NhOfYQzcuDmQTt4MRyo7pxx9rWEIsHNfxLLh7AG4a5ofJgsnwJXuq74BwZcJhrWHTa2gUkc23ZvViT61CkuPsl17tCPEzqPIZgo9eVRcLP0FsLqDZtEEmP+2F5D9340dcBIMb8vMaj4gVXcKMIqpELKiZ0BAdfPSqQk4TcJ60FcsXWIHg2oOw31NH0DhyReYEiDbUgAHdWZeZ7o91HUKKlSpUIKmNKkaAamp6agHWlSWlQHDU1JqaapB6VKlQDinpqcUAqempUB1TTSqO9fC/rxiT4Tp4nQSdKgOrl0Lv4wPISd9AANSToKCwljOxusDLgRuCEElVAOqjtEk6MSxGgAqFcKbl05xE7iZm2CpCsNlBbXIOWrFiezbTQo4pU1KhBT+vzqkWevtM+Wby4jblamy6Ak88iEnuLGrTGgsAikAsdTE9gEZ/UjszyLg1Bi8LnvW7hJi2SsCIY3QszzgQhgc9+6hTKfKOkHC4gmBbxCA8oS8GtuxnbZPIeNavhN3Pr+5aHqM4b4gVTfKDw3r8BiBEnqnK+duL3x6oj1FS9DOIZ8NnWDJtFQORuWLD5Z2P0jt5T4VC9HkHB7q21vs3ZNviGHJnkOtckf6J9K914UYtKBqomI5c9O8a6V8/8OvhbmLtvE/OLLdqCSbeJyka7mHJMd1e/8HP0cd0c5+qI18hPrRBksw0CQG5nSJM6eOYt/OKix1rMHTkUP8wHZGnkD6jvqfGDsyNxt+vj92qnpTxwYTBXMRpnQdjxvOcoHj2pMdymqQwnRjhN27xEs72biYJirsM2Vr9wHO9lAkMwIEqREz3rHqtgEKJ398eE8429KzfQ/o8cFhLQcTdMvfP1i93VgTzjRfQ1p5qIrEaqbHZuMNpCONO4D/aHH3atm2NVuNOU225RB8hH+xrnwqgmu2yLqMTyI2jcqPHbU0bVfigctsljOdVPsjV5t9322FHI0gHvAPvoB5pUqU0IKmpTSoBU1KlQHS0qZaVARNTU7VzVIdTSrmnoDqnmmpUA809NQ73idE9/9Dy8/dOpAD4rElR2dW7onxIAkS0cpEaEwN2KZYY6me/SSCJnnpueQGgA0qS1ZCj8T8fQc/iSTrUTHMfj92ZHqxHuEd9CkuHSNeZEn1n9epqauF3P65f3rqagHNOBTAVDigSAg3fSe5frH3aeZFAc4W5mzXOR9n+BZhvvHM3kV7qVwwmu5hj4doMfdt7qmuoIC7A6eAVdT6QI9aa5azK0/WBHpBj+tAR48qLbFgSqglgBJKrqygcyVBEeNY75LWPzbqmVlNi7dRg0A5rTBVUgTBCuZ8QK26mQCdiJPqNaw3QvEFcdjbTDLnNq+g2kXLZt3Gjv6xVnxqFPKuJEpjOJLEnrHnX7OLttvpPwr3vg91gFzCA9tCDp7QJBVo0zQVEjQxpGgrwrpbaI4jxIaTNxtNo6y24+Fe44BpsYY/atr/Ky9o+UMD5xUQLZTJnkJA8+Z/L0PfWF4vhxjOLWcJ7VnCD5xeGhBuEDqrZnwKyOYLemq4xxRcHYe84LW7ayQNxGgBO5BOVZ1IkTI1FB0E4U6YU4q9/9jFXDiLp/dc/Rr4AKZ8A7CqEa20NMpMx2TO5EaE+JUj1mmwzRKndfwOx/XhSntBhswg+gLL/uHqK5xPZh/s+1/Cdz6HX31SBNB4i1mtqPBf8AUuX8SKLqD/tab5AR5gAj4igAUl7BMtIg7n2lIkwP3lY1Y4c9nyJ924+BFVtq0BdvIdmGdPJxEfzA++ieHldliCoOkbqSpOneuT3UKGzSpUqEFTUqVAKlNNSoDpaVMtKgOHFc5aGbiB+zTDHNroI5aH+utb1Zz2QWFroJQYx7fZrOfKNYe/gLgDG31bLcMD2spyhTrpq0+YFHFmoyTdGwyUzCBJqm4V0kF7DW7qMpGVc+k9pVGdTJEEQddtztrRIxLvBK9ncAA+8/190btErVhunTCDL6DReZ7/CPy9/Nant2gBp/z50OMYw0C+kd1B8W6QGxae4ykhRmOUSYkCYJA3I3I+Bq6smyLK5rI+qPa8f3f14Dma7t2t53O/8AT0Gnp41WcO4uL9u3ctibbBWWdyW1113Bmf3p7qkxvGhbNtHIVrpKpIOp0G+w3ETuaasuyLCyNAe/X31IEoUYhwSMo0P96AvdKlV2QAFlkHkJHKdeelNGybovBbpYLCliXI30Hgo/v+BrGdL/AJQ0t4Z1SRddHUCQro+irIBJ+sXzDTsAT2xWXTpi97gT2bi3rpDdW+I61ezL9ZbW4CesZSOztrESK5vh0dYxtWetYZDcuXlIANpwkAkyrItxSZAgnNBGo7G5nQr5oe6vE8VxG4mGwOKZ2d7eKUlQSo6vCooVHaczNGY5oP7Vppl4vevYbinW4y4c62rtuC7KAL89WoLDICSq9nQAc9Jlm/H8PWsfZK2CIOqsPQAzHpp5sKyHSpGwfE8DdgZbythTIIBcuj25ImAbkmQNBNYvovx+5av32GJuF71tjaN0q+ZlKXLYYMcuYvba3O3bnSn41xZ7+JfE9bnKvhftBEvC1n+jtsYhWtXbZkg9snajdeyxxtlP07wxHFscsgko5OkDSwtwga+G9ey9FrZfA4RmBGaxbEHcKVX8dT5RXlXSDhV7GX7+LeLdw4XrGQrqcuGAuACOzKAsAZMNG+taX5N+klzq7638TmSzasm2kdm3bW2Q+UkD2ZVSNdQTruS9mXF1a6JflOxrX3w2CQSCVv4oAxFtHFsAnxYsY/gr0c2uUCNo5RtHlXknR7iL3v8AEsTcTK+Jt5rZYEMbdps2VJ0YBVXNHNRymPV3vvJ05n8a0otnOTS4IbdowycxqvoQfxg/eI5UQokA8iOfjyNC3rryCIJEAjTn7M90yR5PPKns4hpgbN2l0HPce+D61rVmd0S4O0VlD9U9k96H2fUar92edSYe32V/hX8BVeeMK157dts17DhXu2wpnq3jMJiGMFWgEmQo51V8V+UTDYZVDO1xuqt3MtpM3YcQrZiQsTA3nUaVKLd9B/EbiWRavXCFS23VuzDQBjkUn74X+am4fxJC4QK666ZkgEOpgbyrTbmGANPjsSLmHeSAl5EKFwAPp1XqpB77kad9BnjYa2b4DAXLS3NLZJm2M6qAV3VhcEfxeNXUbGkyU2Sg24oJQF0U3P2YYqC2gMKCZYwRoO8VL17/AKFNWTZE+Smy1B11zu+FQ4riPVoXuMqIolmYgADxJpoxug3LTFaG+cuRI1BggiIIIkEHmI1qP50/6imjG6DlWlQIxb9/4UqujJuiI2Sebehpls/xfCqluIMDsD9+PLQV23FG5jTwYz8a7UzjaLYWf4vKRWb6UdJrNq4lhhcZkdLtwQcmW2DdAZ+7MEYwDAHMwCU/Hii5iumwAMkk6ADvJOgrym90ju3L17E7G4dF9uFBANsgghrZGhBGsT4HE3R1xx2dmt6B4W9dxTXMMhGCk9YWQKjvu3V25ManQSci7mdK9IPDxI7J9wrwXgvS04W7de3mQujBUVvoxcYQGKHdVMsBuDHKvQuEfKnat4K019xiL40uKgy3NWaGKkKpAUDVdz3TWYtGskW2WXG+lmHwztaCXrt1DDKoCgNEgFz+QNUOL6btctvbOEA6xSrF8SNmEeyU2g/o603TDj+ExD3rQtqmJRQ/WqyZbma3k6qV1d16xWk69g7BYOXw9kHhlq4JzHEurGTtlJHl6d1G3ydceOLov+D9McRYPaS01hVCpaFwKECwFi5lYnbXNMzyrvjvTcYpba/NkD27ge2wxIYgxqAAgJk5Tv8AVFcLgwvCsUBcF2RmkAgghUkEHnKHX8KxvAcDccygGYXLYHJhmaMw12BiY1HlNZvhNdnaOOOzvij0Kx8qD2rWR7Oa6BAZrw1G4LAjMSJOs8xWGx/HbhuZlLgkbLcgaSSZBMk+NWGL4YuGxgw+I/6hzd+mU507BjJdF0NJzI5aCNNJnahcVhzhrzWEtZ3uovVFmUiHIcXAyZQylQdToJMjSps3wXwwXJXIWuu73GJCDM4Zjry05ExoPLwq/wCO3oTDhQF+cYQC52gqs1l3ysxAgkZMo5mBrJobonwC62LUXVizYvBcUtx1CKvWGVYT2iWUiIMkaVH0htE4LCLoZe/lJPaAIQBfIlWI8Qe+vPTctvn+nakvxr2GYp7P+D2xcZuuGIZ7UKf2TKltwTyUsF9U8KocHi1tpfXLqy5GOdho0uGgaEhltmDpA8ZBeKwxOFwmoCvmDyJy5bjdqN4Ckkx4eFV2NwptXL9q4DnQwcpEFVETrvIIIPcdq30Rpo0XRbE2UNy6yEIEhyAMy9a3Vq4DCGhiDl2IEazoR0e42bhxdrImbE/OAco7AYdq3CgSiTmUb6Me6gcO02cVbOgu2s1l4glTiA/aWez2reXwg76GgeB8cNjEh7dpbrNdRwrnsMLlp+stuDvrd010I1nlJrZ1LozH6vZo/wDBMSGtv2bmUdvOz6lxlcHsGQVJA7g3hQeD6M4m0ly3NsLeCJcfMxYJ1iswAyDfKB46jnXKcTNzEri0Nq1F641xHRzbtq7MqObYHbVQUmObLpvGv6McYL8BxLsbdzEWXZlLhZK2mtXgGkDOBrprsBUVM094cff9K/HJhLKPZv3MfksvZGRblsZrb2y1llQhSrAIARr7OhOam4L0gxOAx7LxI4gJcBAW5czgBjCOCRDDQDMsc5HKqTh1i5fs42+QGv3zaOdgCpm/DLbY+y0lTvmGQAaGaA4/xvE3yi4wuTZw6BDoCCSYLzJYnZjvK7Airs36ZyWNLh8mw6F9LHuYq71z2wl97jXUEFh2QiNaYwCEVYYSTlQEA1JjOngu2zbViGw7O115W2LwUmyIAMqrM63XE9kZo0Gmc6H53xoVyoJsMt0kAnNcRrYQNr2mBUjbtHXnWO4Y4W7DACAQA0aMNBM7a/jW039MvHG/R7DwTpsmI4l11q0cOt4fN3zEEtcFtmtMw9mdhtoE5zpgbC3gWzBZuWWKwBmJtFVEAagEqBGoJXvXSibiDnIvZVbVzMqqNiSstMSfZESTGsbmbXG8VRxcupKt1ASDHtPdZWyAeyMpkDxPLaTTaOuFxhK64Nf0k6Y3Xxt+w7Kls2gtoQMue2q30dzBMltiJAkRIJmj/wA9XHwXUoAt17xAygiLbsznKSeyc7lRroCdokVuO4s3zhbiszZbVkEsxzs9u1bUoSBO6mJgkTqefR4tZVcNctgKUuEvGUnrCSSQpOiMuQgezKuI75s7oxKEatIu8XdvKMNbus9+6lgtaZQsIwYPbVWMMHQ2ir+y0KANzWq6Y465b4bhr1vEMj9YoYoWm4QGzJmmSFymc3tZefPzrpLx7/qpt5cqZT2TmTO03XIg8rlxxodgBsKm4x0wa9hLWGKqYK3S6kyCOsTLBmNGzEz3aVq6T+mWtki7T5QXtvZuuOvuCy6PLlFzM7MJCrAcCBoCGGXUERVnxXpacThnt9Wi22wiXr+VgzIzX1WAD9XLlYwMwzDXvzPRviGW84v9Wtoo1q4DADKuHIAK7ySqNt7Uc6XRtnW1eRg04jCXxa7JOdjlVskDaVg/vARtrzjllyjbxQfPwvl6UdTj7TPbcL1WHw7jPlCl7aOWS2q5QFDjTnBM616E+D1I8e7u8a8+wvQ/GXnsXCEs206sr1pK3CbJyrCAF/YVBqK3ZxR17RbU6wDrOuyjmCNQNRXoxSs8ueKXIxs68x7qVM7OT3eRX8xpSrseYAYR4/dFN1bHmg8wwPvJqr+fEEzmnu7Q/IaedPZx4PJxHeQfyNdKMWXHzTNGZtto32gwSQQYJEjvrzbCcJ6nF3bJ1UBwDGkqVuc+9YrZ/Ph3MT5T+X5VmOklr6VCC6G7IJjKwYBUzBsoGqhQRB28axNcWdMb6JLnDbbDtIreag0Be6IYd/qlf4WI+B0+FSW+H4kCUvyIEC4it6SMprrr8WvtWbb+KOV9wYfnW+GuUE2vTKt+hAUhrd5ljUZlDD4R30rnBMYtrqwUuIGLAB2XWCJhtO73Vaf5gy/tLN5PEpmHvQnuorDdJMOwgXkDQQM2hBPg0VnSDNrJkiUfD8U1hWTEYe6Q0HTtDczorePjWd4jxLNdZoy69lYKwAdBrrtvW7TAMARavypHYlmJENmHakz9VfIelWN/DMVAMXCbhklVbLbLGNI1OUL6sdgJHLWVa9I7rPTt9mC4tx23eew6KyulrJcLQA0GV2JmATrpy00q/wCJuLt7A3rR1bDdWF5jqX0Om5IcaeBFWP8Agth2+lwtpdtcpQ9q51cyNB9vyK7GosL0Rwj3SnV3LZgsGFxogHLv3zB74uL4ipT2THljVE3RrpItzFYm2++LvYhXgEwt1XgggGIuFDPLLPfWZe71mDtqTrkVlIOoe1ddf/G+fRR3VrF6C2gwNu9ftlQVUq4kAzIBy+J95qKz8mNv6uIuD7ls93gO4e6ooSV8Gnmg6pmP4dfRns2nuGFy6tGUC5lYgkS2hPJeRqDiF9L+Jd0zZ7t/XMFNsG65gAqxJXu8BW7HyTova68zECbazERpDd2lRcM+S8XQGt3kQZm0KP7VloDaPBPa/GubjJG/NF9k9/hFghLiplm1bWEcZIC5c2VrehbVjqdWkGax2Bup84vswPVot2C0Fg0hFbUBXYOynlyOlekcL6GXLiMnzlQLblP2RgiAwg553Y6eVD4H5MVe7fTrF0AzEoxDdZqRGfT2R7qs1aMwyav2YjB3baWLrBusC2ypW4gDfSRbzLluGdLmk9kweYmp8JxQWcEgKCGF29auC5dDdYrCwUdFIVZQkSpJ2JPKvQMH8mOHz3LBI1tWiWhtQraLGeRBVToddJnmR/8AHOGzrYaGRbTMkqYX6RMywWM7zO8gVzUas6zzbNHnPDOJf/zsisAwxaxqFJIsvBidgAvLme6gsNxK1cuHrlZm624G6tltBg09vNlbLrqTqIJ01keoYr5N8DbuIhVQpV3LG2hjIBprO4/DnWI41i8FZxKLhrK3haDFwbSpmkBV0CnO2Y6CPxrKx6oLKmyr/wAXwt68bi4cpcd1VXbEsArMAA5VbYELoT3we+oF4taaw6/N0M6uRceCc4zQF2hpOh2MDevTOi2JweJTD3bCFA9x7d5CEBR+qZlAKIumghhuCR3ip8b0c6rHYdrYC27twhyWYklbb5TlBEMEBAYHmJGmt1dWjHkV0eSOj3AvzfAFTvntLibjQDt2mK7AbDn61e8A6HvlvNiLNwq1rKom2suGkky4ygFVO8ySNdRXrfFrardsqoIFwX0IzMdepLodTuCmhrl1tpiMKyIiC4t1SAoAJa2LizA11Teq4t8EWWuTB4HgKOloHBWetVw1242IzF8oaEKkaKWKTry8RVrb4Dinu4rIuHtC9aVGtWrRIRWUgFSB7RytqRrFa84oDGWSpHas37ZywYa21tyumxGuhpzjlTGvmYDNh0PaIGtu6w5+FwVnxIeZnm4+Ra5cuM73XUFiYCJMHxd1jWeXdV9wn5GrFszcLOQdJuchtIVQDI3E8vcfwrpTiPnuIXEvYGGUuLBQoWYZhkZgrM2qTuAJq4fpXb+oly5/CoHuzETSibsr8d8nmDtYe6bVi3nyMwZlNwzBlpus+sE60b8nWD6vAW1dSpVrqhc+fKoutC5lMMBqJ75okcUvOOxhzBH12geR0qazbxB3Nq2ByUT5943mqS32XFuBsAO+K8xv4ol31U/SXtNZnr7kcjy/Gt0eGFvbuuf4ezWJ4rhF61yFkAlVJImBIGsiu2H2cMvogZ5M5UHgGb4kLNKuVwIP1PcR6U1eo85aKwOxPv8A7/lUofvn4/o1WW2c6Rz3AI28zrUnVEwO2T3ZW+OXeoUPtsnePgf71nenPCbuI6prNuVsrca4wYDsnKSFUdokZM0mB3SdrNMKRGRSI56jTyJ/Gj8Fh2ZoIGU6GSNQRB2buPMVGrVFTadmT4YpyCdyWPvYkfA0cLVR8PswijeAAfErp+VWKWa9EFUUjlJ22wI4fwoTF8GS4RmUEQZBE7+dXnU0xs91ZnFP2WMq9GXudDMOdQmQ96Eof9JFcf5XuL+zxV9R3MQ4/wBQrV9TS6queiOm7M1awmOTRcRbf+O1B96mpExWPTTqsO437Luv4g1fvaMaGKjXADnr5zPvnSpqXYo7/FcVKs2DJymezeU8o5gd9E2+lN4b4HEemRvzq3sYeFIknzMmPM0WBTV/RsvhTt0rYiPmuIB8VT/3qbB9Mbdq0ls2r+dVj9mvtHVoOfaaJvYiLltBsy3CfuZYj1ageOYJblsaTlMx5gqfga4ZZOMW/h1xpSaX0J4P0uW2jBrV+WuM2iLEEADXP3LRHDulqpdvO1q7kuBCpAUns55BUNI0IP5VHwrh6rbKuokqBtroIPxqx4jZHVExBC9w+wR+YrzPLLXajsoR2oFtdM0F9rnVXcvVhNVVTmzBhMtAEA86e50wm6t5bF0oEdD7G7MrToSNx30PYw5u4dY+sFb3DQ+hJo3BWptG0DIkgifZnlv3xXKOaU+ujpLHGPfZTdI+lLXgCtvLlBEO6iMysCZ8CVPp4159hL7pjWOT6SFKKxAlrZVtwNCcpNegf5aJvbSrL3jQxBn4VHxnonYzIz23dhcQMVLqACde0IObUQRtFa80q5ChFSqJluieMvC5fxFpFtocUtzqy6hMy9Y2QM0EjtESI091bW/icdilRgthMrEqRcI3VkmQSRAZtRBmCIqHimAUWgtq1dTLqfo3YEt9Yu5zN/EddKn4Bi2QZOqcuN2IAhW21kypIMd8GuibMOg+5w3HXTb6y9YRrbZlKISQ0Feeh0ZhqDM+FCYLhd68iE4l16tmCgKCUZCUMMI2EgHmD41pbF9tyuX1B/CqvDMbZcQYa650j6xkaevwpK9kRPhnFnowjMDdv3rhGxY9++hnej8L0SwyEkISSIJLEkiZgnumpMKTP6O34UfZcmfA93gD+dbozbGw/C7K+zaQfdn8aOVY2AHkP6UE2LRfauKPNlH51Fc6QYdd7yehn/xmsMtNlqtSEVQN0wwy/WLeSn/dFVfEPlMspMI3qyr+E1nZG1Bvo2N7EKoJJGgJ9BrXmeKx7lozKJ2AaNPEQY1511hul74wueri1sTmMsSRKjQbcz6d8cvaQgxaHgDmB8NmNevAuLZ5cz5oGD3SR2m9CTy8E29KelIBICST3y22u5c0q9BwL353byEhnbuGVgD4AxprpNAjjbKMz27iARqWkb+Ari6l86gL/Mw/BTWe4zw7FsrE3BAGqDOAR3SUAPr3VFFds02XN/plZBkg9xhp179V5Gh7nykZSQqLptInY+k5vhpHOfP73B8U3spp3z61XYnB37ZLXEcKCJMdmfPaumsERbM9LwHGQ0kgaszGO9jmOnmau+GXFuzBMjuI0nbmOdeRjjLKv0YMxvodffp6VzhuP4hQ0Aie6QB48z6V1lOPpGFjfs9qtYFmBIZNBtmAnl755eNEYzgl1ArBS6lcxKicvMhhyIrx/B9I8SGQggBYMGAJ2iTty1Ire2enl/IS8kZZt5WTcd4mSJ7+U7TXCUn0dVFdlldLLGZWWdpBEz3TvUfzgVl8d8ouOJYFAuogZiDptmgQSD3RSPTnFMPpRYY+NjM2/eeevfrWdhoanrhUiuIrHDpmwHat2TqZ+jyHlGqvpEf1maK/z9ZO9gDQezdOh5kAzA/4qboamo6yu+srJ/52TXJaU9rTMz7RrMONZI2qNumsRNkeOU3I35SDVcxqaC5cnEqeS2j/AKnH/rRFx5XzH41jR0vHWZgkkqARLctRAkd9SHpk0aW/U5vTSa4v07OnyjcYd9aLutKsO8Ee8V54ekt1h2XCGO4g+hIgE1X3uK4g/tMTfAOuhcCDt7PLWK5Oqo2ruz1bhmCyIF7tNB413eu2rbBmZE3zZmVffJrxkjrCZvXm8OsYk+hGnxo3AYHDKHzWuszrANwv2Z+shQLrPjPpM84wUVSRuTt22emv0xwKb4i0Trsc/wD4g1X4v5SsDly53bUHS23LUe0BXlj8EWfbPuY/mPxouy9pVynC27hH1mW5t4kOJ9e6q4bdFUoo2eK+VbCrJSzdYgRqEWQNh7R7+6qW78rkklcNqQAS13umNAnj31WtYw9wqVwttI3g3oOvP6WKmHBcO7Stm2mm2e42usQDd05aa7VrVk2iT/8Ay9iGMCzbA5ZVdjP8/nQl35Tr8mXynuFtB+IJouxh+rkBFIO46lfPRuXLUf8AMN7Cl9GRBP1mRS0dxlgO/cE1HB/TSyRXpA1r5QLp9q/f9Dl/8YprnSnrPruebZjPh6bc6seHdHrevWW7LHkciAaDQ5U/r4xRjcDQrlVUjX9m2XXWe0QT6THwrPgb7NfyEuihtcSAiCPz866xPH8sDUkxAAJJ8u+r+zwEq2btOw5vccnXxVY2nQd9XVuzeVFADtlIj6Vm27s65vzp/H/ZX/030efYnjGIEZka2GEg3JGnflAkjf3UrHDzdKsxeCQNQEVj3Az5aTPPSRHoXzdHgXlDFQQoe++gJBOXUCNBznQd1d4S0Fc9Ub1sidEul1IPcGVoPrrVWJJmXlbKmxiLhVbdtVthQBlAuCByGsj18996WKxN5IDPknY5on+Zh+HdV8qSIN6/3R1oK+UdXtJPpQ93o+rjVmM7hr2XyGUKD8K9MX9PLOPwoLONdhJviOZkSPSddaVWL9FLMyc5P7txyPQ/2pq68HKg1sRd5HxHYgxz0INK7iruxgzEAz8IqsOFuACbmXxiSfMka/yii8O92PaVu6JDeuwitUZIsSG7UsiwNZZjp6c6y/FcO9wAKxAJ1mTJI5ZjMfDSta4uNOe4APsyPzoI29Tquu+s+GxgD0FUGRTo7cnVo1PL86mbo+RAMk92UE/3n9bVp7tkQREGZBXKQPIQT8Kkwy6H8SFH5DX0qi2ZxOjUc9Pdv4DY10Oj0aGf+fA1pHsydt+YQ+6dIHvp/mvIk/GR5ER+jTgGXPR4DaffHvpn6PeDaDSSDrWq6oDlHp/QflTpYkfo/ACsjky9rovzmPTQzzro9Gxprr6+e0/31rRiwTykeX9zXLYLWcv+pvTTY+lKRbZQLwIrMgMPjB5ba0x4QxjQEfwg7cpiBWhOHmSO/uBOnpQuItAHdp5gCfxFKBTPwrwGm/x5cq4/w0jfaPLfzirtMEvITz1B/wBwA9KTkbaemX9f8UoWUq4U8ioPKP7VG+GOik6/HTQ89e+rs4QkaekSD+vCortsCJk6iBMnlyE/jWdTSZUDDldJWRvIiAfExHl4VYYbBkakCI3bIfHVlMHnvXZsCdQAdgSWgfu+WpOmtF27IUQqgCeRZZUc5BBn9axShZwcCrD6vhuR4R4eVd/4aNwR4kE8vGi/mIQHLpO/PbxiO/c1Ithsogr5ED8AKoBLeGAA7QPjI/Cp7eEnlPd3HyI5VNAHtQCfIT7yfOurVpZJAMzyK7+nlSiWDtZOxgd3/FRHD7cjtOh8tyKsLhWJy7d4Eiog5I2SCeRPPzFSkLIbOFiZytPLJr38j50SMOByUegH461Fe4kiXLdrIzu5ARUNuSWIVVHWMoJJI0kn8agsdKLLNlYZASQS7WQoaGMHKx+y2uwIgkEicuSTo1TZZWidY212mu1ukb5tzzIn3fnUWBx2HcwjWS0HS2yMYB1Jy8pjU99DY7pRbtmMlxpLgMotgMbZhsmZwXCmVkAiRAJOlG0KYULoJIUgt3Z4P+oU62xvG3dB/OKHw3HLTSS724RLmW6yr2Liq9u4BmIysrL3HWDB0qe5x3DwPpbXa9k9ausmJEeOlW0KY7BjoHCRtOXb9cq40X27iEHmWCjXyOlDvx6yDAu2ZnY3oMzERG9OeN2wzK/VAp7U3UEax2s2q66VeCDPiLc5QQfBblw+ogjT1pqfD4i28sl0R4XkdZ56SRz8KVa4MkovKRuCJ+swPwB/KpwVWNTPJQ0DzGlOLjRLDTwYx/ekHH2RPmNp/eAFCHVwmZE6j7UgeQPKhGw4MyD7pnxAX+lFrl5ZQdtAsT7p+Nc3EnfXy108pmhQdLY5KDHofiO6kMx+qRvseXvIPuqU2iPZCHbdQKIztAkKO/u0pYop2sk7i6CD9smO6Mp057iiLdoA6dYdt88+ZIOlGup0iV8gT79DApG5Ox1nWc39KtiiF8w2U7HWZ+B1NcW7N0jtEeW0dx0FFO/LMPTfy2pmtyDBIPKCP6Vmy0QHCMNSx7+W/wAPxrjK25ZG100ygeozUTbU97GY3EHzkQPhSTDBT7T+RJj4QKtiiMjaI9Zk/gKgZWglio+7P4ET7qkxMN2WC6+GbaO8TPjSTDiNOXcI+FCEKqQNlP3SOU6b1y7ny9D/AE3oq4OQYCPH4RQ+XTVuWuraTvvQEAMzJ05aTr3k1GR367bSN/Oq3gDYS4+ADC0pXELav22jLfsuvW2r9wHRskupJ3OSaF6N4FCMN9N1fW27pvEGwpXJjFtiSyz7DSJDEQIhJjh5v0dvF+y4FoTJgecnbXYCantYQ6ZSvOMufYczvr4/8UBg7aun0mJcN1t1CEawoizicJYUw1tiCyXrr7xNuRoDQVm1bSWNwOW+fpcIKA5bT2lVyUAbVcx1JAg5YE1VlTdIjxtGmwllyTLZh3zJg9+oiiRYIE5iPPXn41RG1YQWjbuWcO5PDVNyEUhb1nLiikftCGOe4H7KwDvUOFx9x1xJN50OHVsqv83zPdTDvdZGAkspe3lUgLKkfWqLN+i+I0+o3M+Ef33pkcc8o7pkH4gVkr+IRrpW6/Wp8zv3kabSoXfCq69TCyjpdzpDZmBReeabHiPE1JOHa+hT5zdtPdYkzZt3IXMbKnKbi6FwAN9VmavkTJ42i90OxJ8iY27x/WnCcjEfHyOv51jOIiwo4jluKvVYtVsOjD6O29zF5lsfZSOqByiPQirW7eS3bxIsstv/AOsFyEBFe/hcOpfTQfSm4x13VvGoslh46LTHYJlaxdt2s5s4izcjNlOW24chS2gnKBvz8KpuG8Lv2jbZsOrZMZaxBi7b1S0txTbM7Mc48NNzUB+b4dMHcv2w9tmuO9lhIFi6ADA+2iNbM75hPM1zbwdi4cMjXrdw/wCIYi1cxB6otctW7SC27dYGU25BiQVMTvrXOTTfJ0imlwWSXLk2FuoFNo2mLG7aY/RYV8Oxyhs0s7I3konYVFjOG4grbt20tsqWRYLsVa21tbr3bbMpMhwXIbRw0AiDQ3DHJsYEviI667hbLg/Nz1dq6rzcU5TDDqoly3tHMAdujkdcKGv9m9ewK3Vb5sQFvr1tzQWgOw6ZTmBWGhhTaNcCpNhL4K+yYdLliRYNjXrbJ0s4MYYquaYzOofloNwQCOLWNy37x6qHu4nDOLOZSHRcLftXQzrKm2XILHU6iROwiJYbDfSFGZeGYgpmIJDrdtLbZAxjP+0jLB9rkBCLWrbO9q51Yt4PBXClpbJd2a3F1yrnKcrmXAg9oyQBWXqmaVssMO1+1Yt22w5IS0lsxcQg5MNicOxA7i19G1H/AG/KheG27ipggMMzHDXrV12ZrYz5EKuq7QGOUiRqB2iSJPNvidx2sgYhofDLduvOGCqzWetNtR1YK5WBG7NBiJBaoMZh1PWp1oNw3OK22cZBcvLh1sHDpIGUZijRA5uFgmr+JPyLXh4AOfEIqnqsPb7T2yzNZtdWzzB3gc5pVIHRLmISwp6tcQ2UWjbyAFLZgGMu5O3eaVemH9UcJewLEcWdb4QZYIMyJ/HTlRmDxjF8pywIjsrz8QKVKutHMto07vQUDicQwJhoHdCx3ztT0qiBDhcQzyS2/gvLzE0+H4q7SNBBjT89aVKtUiB/D2FxZYD0Lf1or5uAdJGp5n86alXPs2c9WftHfw7vKl82ge0x3MmJ5Du2pUqFOLmHiBmO/wC7/SpggEAbUqVOwJsOD36TzNRjCLlnX3mlSqAqcaotk5R72f8A9qls3ZnlHnz8zSpVt+jC9j3cGmUDKsNuMojXXaO+oH4fbZiDbQ7fVHIQOXIaUqVSjVnY4Va1HVpoN8omBIjbaDU9rAIuwAJ5hVBjQASBsJ0pUqyESYThyKTCqJGsIgkdxhdaVjhtl4DWrXZ0H0aaDfTTTXXSnpUZUd3+GWgT9Fb1IJ7C6kDQnTU+NA4jE9WsBEgaQV0g6RA0jwpUqqRGS4G6rAMbdsFdFhAIHcO4eVEWrai00IoEmVCgKdeYGhpqVGkELHgdWrEAmREyQJO4BOh8aEtItwtmtodIPYBkeM0qVVIFknBLLCTbUlgZOVRObeYGswN6EfAWgIFtO0SD2QJG52pUqwvZWSWMOrQGEhBKzBiNNM0x6VD83QOF6u2RmJ1Rfa+0NND470qVarknQ2ItIeybaQTmIyiM07xtPjvXFrCWyTb6q2FI1ARdgdFgiI8KVKlCw/8Awq2g7IygbAaD3DSnpUqzZT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8" name="Picture 10" descr="http://floridamemory.com/fpc/dalemcdonald/dm135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5" y="2819401"/>
            <a:ext cx="4181475" cy="3614737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12290" name="Picture 2" descr="http://t0.gstatic.com/images?q=tbn:ANd9GcT3i0MwrVFlHsaz2MJwANaSwVcX3hHyAyTqgSPVW71St7qP1xV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89377" y="1066800"/>
            <a:ext cx="2924175" cy="200822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Fall of the Soviet Union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Soviet Union had 84% of Cuba’s trade business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1989 – 1992 = Oil shipments fell by 86%, food imports by 42%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Riots, electricity &amp; food shortages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://t1.gstatic.com/images?q=tbn:ANd9GcSZx4IOIkKztqRElBDmdVpcBx1s1XgzmkgSSZMJ1fYacgrppO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86200"/>
            <a:ext cx="2971800" cy="26670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10244" name="Picture 4" descr="http://static.guim.co.uk/sys-images/Guardian/Pix/pictures/2010/9/14/1284497888937/The-seafront-at-Havana-006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3886200"/>
            <a:ext cx="4953000" cy="2667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Baseball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Botey</a:t>
            </a:r>
            <a:r>
              <a:rPr lang="en-US" b="1" dirty="0" smtClean="0">
                <a:solidFill>
                  <a:schemeClr val="bg1"/>
                </a:solidFill>
              </a:rPr>
              <a:t>?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://t3.gstatic.com/images?q=tbn:ANd9GcTS_88T2yGRbMlZAuIApFLfnLj0Xf2SG-gp1Kcs3zbFal9WshX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3" y="2057400"/>
            <a:ext cx="4191000" cy="21336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8200" name="Picture 8" descr="http://t3.gstatic.com/images?q=tbn:ANd9GcRc4txQLHs0oxnD9NjzGbk1yAVV2_RwWVlfFKkwPZOGObZ-l_V2v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5425" y="1409700"/>
            <a:ext cx="3152775" cy="3429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8196" name="Picture 4" descr="http://t3.gstatic.com/images?q=tbn:ANd9GcQbOu42LNeemnaIwf0WdnlMykVDkHgND2sa7lZiiaHrbmjp1Fx8e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962400"/>
            <a:ext cx="3124200" cy="2590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8198" name="Picture 6" descr="http://t3.gstatic.com/images?q=tbn:ANd9GcTInkmI3RyoFQV63djwChvcYuKj5OrQM_GtEdaON-rJCYLMWG637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71987" y="4385612"/>
            <a:ext cx="4419600" cy="220027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6037"/>
            <a:ext cx="9144000" cy="800834"/>
          </a:xfrm>
          <a:solidFill>
            <a:srgbClr val="99000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err="1" smtClean="0">
                <a:solidFill>
                  <a:schemeClr val="bg1"/>
                </a:solidFill>
              </a:rPr>
              <a:t>Santerìa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7418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Yoruba + Catholicism = </a:t>
            </a:r>
            <a:r>
              <a:rPr lang="en-US" b="1" dirty="0" err="1" smtClean="0">
                <a:solidFill>
                  <a:schemeClr val="bg1"/>
                </a:solidFill>
              </a:rPr>
              <a:t>Syncretic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Santerìa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Olodumare</a:t>
            </a:r>
            <a:r>
              <a:rPr lang="en-US" b="1" dirty="0" smtClean="0">
                <a:solidFill>
                  <a:schemeClr val="bg1"/>
                </a:solidFill>
              </a:rPr>
              <a:t> + 400 </a:t>
            </a:r>
            <a:r>
              <a:rPr lang="en-US" b="1" dirty="0" err="1" smtClean="0">
                <a:solidFill>
                  <a:schemeClr val="bg1"/>
                </a:solidFill>
              </a:rPr>
              <a:t>Orishas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Santeros</a:t>
            </a:r>
            <a:r>
              <a:rPr lang="en-US" b="1" dirty="0" smtClean="0">
                <a:solidFill>
                  <a:schemeClr val="bg1"/>
                </a:solidFill>
              </a:rPr>
              <a:t> &amp; animal sacrifice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48" name="Picture 4" descr="http://doculinks.files.wordpress.com/2012/06/paolo-woods-cuba.jpe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124200"/>
            <a:ext cx="3743325" cy="3362325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  <p:pic>
        <p:nvPicPr>
          <p:cNvPr id="6152" name="Picture 8" descr="http://t2.gstatic.com/images?q=tbn:ANd9GcTrrR8hsjFbD2hhXTtuBJ4IKEFPUbymwvD2-N7rYjadkIZVA_t1m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200400"/>
            <a:ext cx="3886200" cy="3352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5668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Obatalà</a:t>
            </a:r>
            <a:r>
              <a:rPr lang="en-US" b="1" dirty="0" smtClean="0">
                <a:solidFill>
                  <a:schemeClr val="bg1"/>
                </a:solidFill>
              </a:rPr>
              <a:t> = Our Lady of Mercy, white &amp; gold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Eelgua</a:t>
            </a:r>
            <a:r>
              <a:rPr lang="en-US" b="1" dirty="0" smtClean="0">
                <a:solidFill>
                  <a:schemeClr val="bg1"/>
                </a:solidFill>
              </a:rPr>
              <a:t> = Saint Anthony, black &amp; red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Changò</a:t>
            </a:r>
            <a:r>
              <a:rPr lang="en-US" b="1" dirty="0" smtClean="0">
                <a:solidFill>
                  <a:schemeClr val="bg1"/>
                </a:solidFill>
              </a:rPr>
              <a:t> = Saint Barbara, lightning &amp; dance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Yemayà</a:t>
            </a:r>
            <a:r>
              <a:rPr lang="en-US" b="1" dirty="0" smtClean="0">
                <a:solidFill>
                  <a:schemeClr val="bg1"/>
                </a:solidFill>
              </a:rPr>
              <a:t>  = Our Lady of </a:t>
            </a:r>
            <a:r>
              <a:rPr lang="en-US" b="1" dirty="0" err="1" smtClean="0">
                <a:solidFill>
                  <a:schemeClr val="bg1"/>
                </a:solidFill>
              </a:rPr>
              <a:t>Regla</a:t>
            </a:r>
            <a:r>
              <a:rPr lang="en-US" b="1" dirty="0" smtClean="0">
                <a:solidFill>
                  <a:schemeClr val="bg1"/>
                </a:solidFill>
              </a:rPr>
              <a:t>, blue, mother </a:t>
            </a:r>
            <a:r>
              <a:rPr lang="en-US" b="1" dirty="0" err="1" smtClean="0">
                <a:solidFill>
                  <a:schemeClr val="bg1"/>
                </a:solidFill>
              </a:rPr>
              <a:t>orisha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Oshùn</a:t>
            </a:r>
            <a:r>
              <a:rPr lang="en-US" b="1" dirty="0" smtClean="0">
                <a:solidFill>
                  <a:schemeClr val="bg1"/>
                </a:solidFill>
              </a:rPr>
              <a:t> = Our Lady of Charity, patron saint of Cuba, El </a:t>
            </a:r>
            <a:r>
              <a:rPr lang="en-US" b="1" dirty="0" err="1" smtClean="0">
                <a:solidFill>
                  <a:schemeClr val="bg1"/>
                </a:solidFill>
              </a:rPr>
              <a:t>Cobre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100" name="Picture 4" descr="http://www.afrosanteriacubana.com.mx/images/Orishas.gif?62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3962400"/>
            <a:ext cx="5334000" cy="2590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4102" name="Picture 6" descr="http://t0.gstatic.com/images?q=tbn:ANd9GcQpmf-c9rc6eKQlIThOoA4WwJ_MF3ViPhRdpWrKGIu7ssPx9j0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014148"/>
            <a:ext cx="2819400" cy="2487304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99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Afro-Cuban Music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54864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Syncretic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West African rhythm/drums + Spanish melodies/guitar + French Creole/Haitian </a:t>
            </a:r>
            <a:r>
              <a:rPr lang="en-US" b="1" dirty="0" err="1" smtClean="0">
                <a:solidFill>
                  <a:schemeClr val="bg1"/>
                </a:solidFill>
              </a:rPr>
              <a:t>contradanza</a:t>
            </a:r>
            <a:r>
              <a:rPr lang="en-US" b="1" dirty="0" smtClean="0">
                <a:solidFill>
                  <a:schemeClr val="bg1"/>
                </a:solidFill>
              </a:rPr>
              <a:t> + </a:t>
            </a:r>
            <a:r>
              <a:rPr lang="en-US" b="1" dirty="0" err="1" smtClean="0">
                <a:solidFill>
                  <a:schemeClr val="bg1"/>
                </a:solidFill>
              </a:rPr>
              <a:t>Taìno</a:t>
            </a:r>
            <a:r>
              <a:rPr lang="en-US" b="1" dirty="0" smtClean="0">
                <a:solidFill>
                  <a:schemeClr val="bg1"/>
                </a:solidFill>
              </a:rPr>
              <a:t> maracas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Guajira, rumba, son, mambo, conga, bolero, cha </a:t>
            </a:r>
            <a:r>
              <a:rPr lang="en-US" b="1" dirty="0" err="1" smtClean="0">
                <a:solidFill>
                  <a:schemeClr val="bg1"/>
                </a:solidFill>
              </a:rPr>
              <a:t>cha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</a:rPr>
              <a:t>pachanga</a:t>
            </a:r>
            <a:r>
              <a:rPr lang="en-US" b="1" dirty="0" smtClean="0">
                <a:solidFill>
                  <a:schemeClr val="bg1"/>
                </a:solidFill>
              </a:rPr>
              <a:t>, salsa</a:t>
            </a:r>
          </a:p>
        </p:txBody>
      </p:sp>
      <p:pic>
        <p:nvPicPr>
          <p:cNvPr id="2050" name="Picture 2" descr="http://listeningroom.lohudblogs.com/files/2009/04/picture-14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600200"/>
            <a:ext cx="2819400" cy="4572000"/>
          </a:xfrm>
          <a:prstGeom prst="rect">
            <a:avLst/>
          </a:prstGeom>
          <a:noFill/>
          <a:ln w="76200">
            <a:solidFill>
              <a:srgbClr val="990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2463</TotalTime>
  <Words>777</Words>
  <Application>Microsoft Office PowerPoint</Application>
  <PresentationFormat>On-screen Show (4:3)</PresentationFormat>
  <Paragraphs>177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Cuba </vt:lpstr>
      <vt:lpstr>Geography</vt:lpstr>
      <vt:lpstr>Multi-racial Society</vt:lpstr>
      <vt:lpstr>Why Classic American Cars?</vt:lpstr>
      <vt:lpstr>1950s</vt:lpstr>
      <vt:lpstr>PowerPoint Presentation</vt:lpstr>
      <vt:lpstr>Colonial Roots</vt:lpstr>
      <vt:lpstr>Josè Martì </vt:lpstr>
      <vt:lpstr>Antonio Maceo</vt:lpstr>
      <vt:lpstr>Valeriano Weyler</vt:lpstr>
      <vt:lpstr>Spanish-American War, 1898</vt:lpstr>
      <vt:lpstr>Economic Colonization</vt:lpstr>
      <vt:lpstr>Sugar &amp; Tobacco</vt:lpstr>
      <vt:lpstr>Economic Legacy for Revolution</vt:lpstr>
      <vt:lpstr>Gerardo Machado</vt:lpstr>
      <vt:lpstr>Sergeant Fulgencio Batista</vt:lpstr>
      <vt:lpstr>Fidel Castro</vt:lpstr>
      <vt:lpstr>Tourist Shrine</vt:lpstr>
      <vt:lpstr>Moncada Barracks</vt:lpstr>
      <vt:lpstr>M-26-7 Revolution</vt:lpstr>
      <vt:lpstr>Batista’s Response</vt:lpstr>
      <vt:lpstr>Press as a Weapon</vt:lpstr>
      <vt:lpstr>New Year’s Day, 1959</vt:lpstr>
      <vt:lpstr>Changes in 1st Year</vt:lpstr>
      <vt:lpstr>PowerPoint Presentation</vt:lpstr>
      <vt:lpstr>Why Castro?</vt:lpstr>
      <vt:lpstr>Waves of Immigration</vt:lpstr>
      <vt:lpstr>Fall of the Soviet Union</vt:lpstr>
      <vt:lpstr>Baseball</vt:lpstr>
      <vt:lpstr> Santerìa </vt:lpstr>
      <vt:lpstr>PowerPoint Presentation</vt:lpstr>
      <vt:lpstr>Afro-Cuban Music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 </dc:title>
  <dc:creator>sabrina</dc:creator>
  <cp:lastModifiedBy>Sabrina Sanchez</cp:lastModifiedBy>
  <cp:revision>12</cp:revision>
  <dcterms:created xsi:type="dcterms:W3CDTF">2006-08-16T00:00:00Z</dcterms:created>
  <dcterms:modified xsi:type="dcterms:W3CDTF">2014-11-13T16:19:41Z</dcterms:modified>
</cp:coreProperties>
</file>