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0" r:id="rId31"/>
    <p:sldId id="287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31678-3E09-4A9F-985B-B41AB68A3A68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5BA5B-255A-445C-8597-B13EB059B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27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88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42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56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54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97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76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18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95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46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26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21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7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02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27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43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55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98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217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945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879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760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678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337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550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3664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51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216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762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261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352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01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85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9xlG3LvIjcSGyM&amp;tbnid=rWCVrxEMR0JvgM:&amp;ved=0CAUQjRw&amp;url=http://blog.vagabonders-supreme.net/2008/11/revolution-in-mexico.html&amp;ei=xT5nUtyqDqK8igKquIGQBQ&amp;bvm=bv.55123115,d.cGE&amp;psig=AFQjCNGJC6qAi3YJYW8Cz6TYHR71k8BsPQ&amp;ust=138258435084026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DFEKE-JpeTqcEM&amp;tbnid=8AwjVVPNA3-C6M:&amp;ved=0CAUQjRw&amp;url=http://www.flickr.com/photos/52976448@N07/5013247299/&amp;ei=70FnUsa8JoH9igLuqICgAg&amp;bvm=bv.55123115,d.cGE&amp;psig=AFQjCNEvhazVQRXs0CU1WKv8mwVlhW74AA&amp;ust=138258513908017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www.google.com/url?sa=i&amp;rct=j&amp;q=&amp;esrc=s&amp;frm=1&amp;source=images&amp;cd=&amp;cad=rja&amp;docid=YOFLE-ZJFwjbsM&amp;tbnid=5QKXwWoj007KrM:&amp;ved=0CAUQjRw&amp;url=http://questgarden.com/27/62/6/060613170130/&amp;ei=RUJnUseOE4KbiAKZ9oGQDQ&amp;bvm=bv.55123115,d.cGE&amp;psig=AFQjCNGsjgx9BHF-opGRJAXOi_bE-QPBrQ&amp;ust=1382585263173819" TargetMode="External"/><Relationship Id="rId7" Type="http://schemas.openxmlformats.org/officeDocument/2006/relationships/hyperlink" Target="http://www.google.com/url?sa=i&amp;rct=j&amp;q=&amp;esrc=s&amp;frm=1&amp;source=images&amp;cd=&amp;cad=rja&amp;docid=hZmdmTPcCnMgrM&amp;tbnid=GEuHZiRv0Ktq6M:&amp;ved=0CAUQjRw&amp;url=http://www.fresno.k12.ca.us/divdept/sscience/casettlers.htm&amp;ei=K0NnUpiQOoXBiwLP14EI&amp;bvm=bv.55123115,d.cGE&amp;psig=AFQjCNGsjgx9BHF-opGRJAXOi_bE-QPBrQ&amp;ust=138258526317381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google.com/url?sa=i&amp;rct=j&amp;q=&amp;esrc=s&amp;frm=1&amp;source=images&amp;cd=&amp;cad=rja&amp;docid=76qnDKIo8pAZHM&amp;tbnid=mrSS01f3hEza3M:&amp;ved=0CAUQjRw&amp;url=http://en.citizendium.org/wiki/Spanish_missions_in_California&amp;ei=tEJnUvy3LsjziQLy9ICgAQ&amp;bvm=bv.55123115,d.cGE&amp;psig=AFQjCNGsjgx9BHF-opGRJAXOi_bE-QPBrQ&amp;ust=1382585263173819" TargetMode="Externa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://www.google.com/url?sa=i&amp;rct=j&amp;q=&amp;esrc=s&amp;frm=1&amp;source=images&amp;cd=&amp;cad=rja&amp;docid=nLCA9ynT1iXisM&amp;tbnid=FWmT6t4Nr5T2GM:&amp;ved=0CAUQjRw&amp;url=http://www.p3designs.com/&amp;ei=_UNnUra2HKz9iQKPj4DYAg&amp;bvm=bv.55123115,d.cGE&amp;psig=AFQjCNHGSSsHppzqU9Vi1jqLthwUcEBgZg&amp;ust=1382585575672462" TargetMode="External"/><Relationship Id="rId7" Type="http://schemas.openxmlformats.org/officeDocument/2006/relationships/hyperlink" Target="http://www.google.com/url?sa=i&amp;rct=j&amp;q=&amp;esrc=s&amp;frm=1&amp;source=images&amp;cd=&amp;cad=rja&amp;docid=MGtt545N9LsmeM&amp;tbnid=lko_gt6V_WCLPM:&amp;ved=0CAUQjRw&amp;url=http://www.cah.utexas.edu/texashistory/annex/anglo/&amp;ei=ukRnUozZD6GCiwLS6oGoDg&amp;bvm=bv.55123115,d.cGE&amp;psig=AFQjCNE17sr59g6vmSXaiiZQIimA8EbISA&amp;ust=138258580140708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://www.google.com/url?sa=i&amp;rct=j&amp;q=&amp;esrc=s&amp;frm=1&amp;source=images&amp;cd=&amp;cad=rja&amp;docid=fzqz8zm8YGmUHM&amp;tbnid=FJv_vUudWaz4FM:&amp;ved=0CAUQjRw&amp;url=http://www.glogster.com/carlaaay/come-to-texas-austin-s-colony/g-6nbrd2f19tsjrp6jrrvgaa0&amp;ei=n0RnUuvFAcqDiQLLlICYBw&amp;bvm=bv.55123115,d.cGE&amp;psig=AFQjCNE17sr59g6vmSXaiiZQIimA8EbISA&amp;ust=1382585801407084" TargetMode="Externa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Mexico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http://t0.gstatic.com/images?q=tbn:ANd9GcRtMkge-Y0w8EUkDiqxn4A9h-JJVObstrfauVPwA4GeTjQ-7Yd1x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264328"/>
            <a:ext cx="3505200" cy="23481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sp>
        <p:nvSpPr>
          <p:cNvPr id="67586" name="AutoShape 2" descr="data:image/jpeg;base64,/9j/4AAQSkZJRgABAQAAAQABAAD/2wCEAAkGBhMSERUTExQWFBUWGRgYGBgXFxocIBscGh4cIB8cHhwfHyYeHSAkGxocHy8gJCcpLi4sGx8xNTEqNSYrLCkBCQoKDgwOGg8PGikkHyQ0MCovLDAwKiwsNSwxLywsLSotMCwsLCotKSosMCwtLCwsLCksLCwsKjIsKSwsNCwsLP/AABEIAMsA+AMBIgACEQEDEQH/xAAbAAACAgMBAAAAAAAAAAAAAAAFBgMEAAIHAf/EAEYQAAIBAgQDBgMFBgMGBgMBAAECEQMhAAQSMQVBUQYTImFxgTKRoSNCUrHBBxRygtHwYpLhFSQzotLxQ1ODo7LCF2OTFv/EABoBAAIDAQEAAAAAAAAAAAAAAAIDAQQFAAb/xAAzEQABAwICCAUEAgMBAQAAAAABAAIRAyESMQRBUWFxgZHwEyKhsdEFMsHhQvEUIzNSYv/aAAwDAQACEQMRAD8ATzxgUIRstTL3JDFtUyQRKiDETeJBBxrlslWq6R3VPQBem5KgNJ3AEtAUET163xmUzdamGr5hC1TVq1OFPhcC6jUqiDTCxy1CBcYrv2jDtpUVhrPiIA1AQAdIQgA+FRfaW5wcY72nzYALiZkkTu9d60GkWmeCIUqlWg1RKdKlUJfUVTWdMgalB2EeGzEGSYnBI5l9QZst8KEMEA8Jk7y0kadJttMXxFkuJU6IDihVpoiXDhVLAmJHit4mUkmLLzxnDOL0c3UdnBSmCoYKxGoMpsSLm6ILRJIHrXwF8kttEzvGeR3FFOE88lWocJr5pmYouifAXLAR1C/F08R6WOLtDhNTKEgrRqmqwEBmUjeTpvaN/brj2o1ai5/dGbumvFbkfIXY+4G3PlBlszmhWDtpquoYkbDSSDAta4iY6eyYc+RIwxlw9t90ybgonwrgNN0dKqg6HKkEmBsdtjcncY8yPC8pD6lEqxllBssC5ZfhBveYjynC92g4o7sxE01YgvS1E6iAsXAEyGMctt8H+z+TqQELvR1KGNNeoZ7BtNiqlQ2k+VoM9WYW03VC7OHRPX31W3oG3IHJLfduvd95UlGOgFNwVueezLJDbeW2J6XDKtSqRSdiiFi7FjAjZPMmCSOU8sMOW7OUKrVaNRDpp6dI1kRYqCALfCovPlAxt3L5WKNIhlIYAE+JdQMEkfECf5vW8DU0puPDTzzvlBvPGEbaflv+1n/+eo90tR2ckBTpFQrEwpsOgJF+mK3E+FoEXuh4LIfEToMWPncBSD1B8sTns3VZS71mhdTpTjwiJIXcbHnvb2xV7W5WolFc0niNwZA8IJsYFjpIiTNmOIpOpl7SHz5uW2FBa4AgjUgmRyLui1CHZQRJZyBJjlzvItMTyi7JxDsoSdaFUN7KWiTEmzSCY5b9MUMlxHVR7tGpoidz4SfEVLJceUSTHQ+YxBneKZorqauhsvg8ZOowdMKwDTeCAQb7cieaxgtIFz0tCMMaSQBNuG1Wf3GjRYfvCCp1bU5VRI3Trubz8JPK0z5vKvmFCghUVlMIfvCRAuY8O8WnEHDsvmENGrVCK7VqarAiOQ1bjmZsd/LBrM8LSgE0VYC69Kkal8cSLAMYgAXsB0GAfUY0DE4kkEWmJuEIbcwENq1KNMhkoVCbh9KtpK8nBuQRYFQD8R6A4q1s7QqoW/d6rQSoK/EpERfwsJkRF7G2LPDuL667mo+kWWVEk7iVBDGPB0JxbymeCValRqZYgWimykiFMkRIJsJ8umBLcBMgkgA5nXHz01IwJiDrOzegtPgoaiR3L954SbBRJVCweSIm4kA7CIxdyC0kpA/uxhrataqoi2ksTaDIv0xtT7XMwJFByau0NGkrqGkyhvAB5YIZAVzTVO6pU1Gr42YnxEnZdI57EnBaS97WxUt9uv8A+b5HaoptDjI3+6Dnh9N3ITLGm41eLvAykspgELbUfnAOJB2bU0KVTSCEZnHjY+Ey2kDTEERz64t1eEVaQhSpBYsiLaHJUQJO1+bDl64h4Vw2kIEl3EUm12IBKhl0bLKlvXqcWWPBp0y12udZsJ2m2v8AaSW+Z0hU852bCkIRpd5WS4KLCNpbVEjwsoJ56SLY1pdlssj6jmabMVIZhoCrJUAnxEbEjcb+WGDO8KoD7NUCrU+IaBBZRqUxsTAdf5h0woZrMaRao2k1aazIlRpcsASPNDNzcdMFTqPrhrmkgQZtry37iocwMkbwrtfKUEbUKtCrTGnVoampQAqBqnXqWSLb9NsW8xRyFRQO8DrqGtlEGOsKs+XXG9B6KlSrV6lOb6NZZTDSQSBIsswLbTsALrVSazpSqVqoZvAp1a4VWJkWPPfnp+QBhIaSSIBM5bRs1ZooMkWzheZullgdWXBqopYQVqksdKnT4VDLMuQ0RYD0u5f9yaoveZeu3h1LQWi7kEnSS43n7OwJ6npjXhdStSVwabEkbHfUzNTi/MakbTN4HU4IZLtQcrTH2DnVEOXULLAC5IJMNIv0bB1WkNGEkmAMxP8AduKFoJnme+qm4fVyq3PD6pV6gVG/d17tFbSFUvfTDE6oFiW3ONa/FqdVqZpZWrSGsKKyrTCr1kqSYKhrEbe2MGaPc0xTd21K2pCDGoSw0ki3j0i3W/kCznFKoasXpJQdKDgFCVLloRRcgNBbUOY0zhwIrYWxaTr1C3MHmErBhBM9lHM3ncyyrTGVKVV0mmz5mipVuRC6tUE208wYxmJuxaGrQdnSO+YlgwPiBEXkXEDHuMZ2ksY9zCwGDx45lONMQLpQ4fSq5lmet4qbju7GLjxqFHISmkfxXkzhg4zxKnklp0qFMS+xURCyBI6k7jpvjTIUZySusBqZFQf+mdUe5UD54Cns8GrBqbIiJULaqjWZQxKaVFzCwNhtvONBobpB82TSRh1bpTKk0pw64v7ojmeBqrd4WYrUR1cuWJAqAiY8iQfUYHdmyseE6mKmWInxL419pQgDoZNzAY89nKRAVswAB0WP/kTgXw7hWTp1FqU6zalbUASsbzHw7ehxcpl0AP7CrkjUjVTtDlMsJb7RuUwT/QYFt2zTMVw4UL3aNMfhnyk/eOwGA3EOz9KlJqBirt4GUQoH4BICz1JmeuM4TkBrNQRpjRpAHwzp1NED4iBA3gnkJRR0ekwwSdknfayY6SJsruWZsxUBCRB1LcmLvEKBJA1bnSJFjYYb6XDKjqq1XYhCCoBCRF7aBqn1brvipleJ5bKZcMTptMCJY7fQ2n0wHb9pzOT3dGFGzNP5xH1xmVBXrkim2A2yeMI3kpqfhxEkMZ/jcfXADMUqmWZqqyWYkkOQdXWH+W45AWAGKlH9pIn7RSPNJMeZHT3waq8Zo1aYYssNYHqeh5T5b4reDXomHtkFN8Rp4oSO1uYqJqUUlQMFbVq1cgQQBAN/LFjgGeesHp1BrRHqIEFhCsfjO7bxHQXGE7O1gK7rTmPDYSZIIgesFgJ6AYIimzvUI006dRg8OQIkCTpF5kTA6icbB0NpolrQBJBHRV2ul8roFGnTFlFMEchpHy54jzXCwfEVGobEWN+h/wBfnjnlbhi3upFxamOXP4fqCcR0nrUxFOrUUdBUMfLYdbYpH6W4GQ+/e9WBUds9/hMHF+KVZVJ1CmHcGIbWlwDMaTvy87RGJquZqTTDs6mr4gql2fSIuBJk3EWgXJ2jCsU1wJbvGgEm8yY1eZkgRyvy36PwmpQoHSzBqjRrM6mPmxHICwAhRyw+s1tKm0AXEpAN3ShnZ6my5mvoEyqz3hZj8daxg32/F5XwRXJ1abO2lH1kGG1LFgIVpaLDFHKdqqVDMV9ZMvoeylpDAsNtvi+uL9Pt7lXsSVPmI/Wfpippra4quwNOGAMtw18tSmkW4QdfHil7inFlo1O87lkqyBpaIdeYDg79DAONanaypURqlJCNIYktHLeJImP7GL/Hs1SqUyUhwSBAjTfmSSNEdTBwBq0a1HL1Uak2llbQQVIk73UkNvMj6cn6PTFSmJZeYvs57FL6kON0Wy3G6tQFiUqimQxFM6HEEHZ1YNcC3h9b4of7Qp5hqwU6i75ceNLlULlvCo8XiYTbcReRM/YnLqTWawJJBJMTv57RgXwXNJl8/VJRnX7RYWPvDlcDGo1ga04G5CAquIyCSiWQ/dRRqZhWbWsaE8SwdXgYCQpaQBJHIkib497P10rVHaolNQo1ALpFNQ07AXLSIJN7XOwx52XrU6dKoKysC5AvTYjkFG0f9zinkeG0krVVr0aj0/GaZVXIBaPwxMX3m/LA1Wk0ywSPdc0+bEU3P2lo0aveF1UMpCRtC6QSNvvBvpgT2j4vl66qRpLFoDrYjzBBsZjefUbGhQz1PuQEo1HVE7vvNCmILF4AaTLETp6XwHL0KncwEBeqdSKsBKY+FSeZYySJn02xWOigVgfNaBxgJmIYJtP7RE5qqMoKhez6zqcbwQBUkXk6Q15HQQcWOHcZy9JRWqnvK5mLT3fKFGwNvitbaBbBvtLl0/dQtp0WjrGwHrywAyCUf3ZKbfZ1JZiWB+KSQ0/wjTvPiw/SGeIyDMbtkE/pBT8rldzHa6pUp98EeKenQCNwTqZ9zYCnv64D8O7cZcVDWzKVK9X7tlCp5IC3hA6i53J5Y1Tjdau0BwmqbgST4QsydrDkBucQ0+D5YQJqKyQS0KUM7g2kbekc8B4dFjQ1zYgRbnOragLiDIKYB+1elIK0GP8AFUA/RjjMD+GZYU6dZWtSqMVFUID3LkTBsdKsDZha/wB0iMZjqdCjTkNbbmUTjigk/hDcpxFqS/u9Y92yyVLAlWn0IMjl0k2OIF4dmarqVfvAWIYU1kqB95hAsd1k3v0wwdu+HK1Ek3KjUp523HnbE3YPtNl8vlFFRgkaphSSW5sSNugnkOgwWj1Q9niMGZ9dqs6TS8NwByifxCA5ng60WZq2pCQpUsjRIYSoLTMrqN4Fh54hzVZKJmhBYsE72AdJ0zKgAKGM2IGHrilf9+epQQrKQQroQTG/xWIDL0O3rhbz/YvNaX0UmJJVhHdgBgeUNAEdYw2kSXSSe4VZ5EQmrPZT95ya94NTEDVbdgN/KenmcJlGv3GVEATTqPQcwLq+mrTJ+TxPXD3w77KgErvTQkA+KoliYkb3v/fPC/mFywesEqpXDIKzIhBjuamr0vSqVAL8sNZJJaRb4SyRqSb2lZWcOu0mQSekix2+8PbBPgqVO6FVGpAA6XZ1ViApMkhgdIIiAuN+0mfV/CFSklNzppjeUIlmIEEkah0EADmWA9wyuRTJ0tE6D53Wfy9cTVGMAZeqYyQ0n0R/jeXDrUc5jvEUnSI3M+FQBCgdWW9jfkF/LFmUjVCCxAJve2DlHspVrFdKtTFvE7FttrAAW98WW7CVaa+GrTbyKsv1vioNJo0xgLxPeyya2m5zpIt3zWvBdAakmkRqWQFBFyB4j6nYf640pcQCLp8IMFT7Hc23kc8D869XLsgZCkMGnkYINiLHEfG8qP3ussMxLsQqiTDX/XFpjcdOZRuqtY/KbcLq83FVJMuJNzjBXU/CRgW2SYC9CqPMyPzAH1xUqwPEpI+h9MQKIOTkz/MixYPVGll6qXKEanLLuAqsTHQn4R64ec32VoU8sSqksdUFmJGsdRaZMAze5vhK4J466kclnad/F/8ATHVKuWZsvEWJJ/1+eMjTqjmOABiBPqhkPcSVzQcMqZqv9kDpApBgWWAoUKJXmYBMDpGN8/wx1aGp06So1RZpEgsEUmCpYgyIMkSNQ354nAKtas9Om8BTDorDWVMspAYgMIYCZ3m2K+e4PUy5cstREKsqd4R8TQDtbbn/AExq3qPD5EZ5btswqX2iNaMf7KL5I1VoqHB8Mkg6bTcERudvlihwI1u7q1adWpRWnPwkeKCsgqfCYDLy3w65LT+6ga1+EDcXwr8MoM1PNUdLARUKsBY94+XUgE2J5x54cGg6kJKJZvijoXU5tj4abJ9lRltbCQAKfihJIuJnFWvnKiVzRGcYhabszFKaeK2kCFv8QJHTG2d4BTRJqxVq/Ce6ZSAFmGct4VJAA0hp5jYnC3mgWeZBckCRMIJgeLf+b0iedEYjafZWwxsYiLd+qPpkqbrl61SrUrF0cOr1VGlgpgqpK6Ye2q8RsZxX4tkqFKoFDtUCUqrsahLByRFMR8PxGRbYTg/R7O1KFIv31Or98GohhWi7Bg0gGBMg7TE4UKNDNZwMVRSSx1NrQSR6mQNott9RFKq513W496vwoD6cRHomvstpfKeFYIWBbmLfmJ98BezObc169LXToqXdmDUlqAEepBEqJkHfDb2c4DXoZZabIhIFyKgInf8ADhZz/Y+qMzVLoDTrXhasMDFjB06hO6g3BMXjFgtN4+UrFkjGQ1VaaPTr5dToDVB3C+GdjZgVkD4Te+KnCa9fNl9ddUph3QaKFOWCmNXj1ADltyOAeb4LRpwFo5pam0kMR56dADN6bG08yKTJepTg6rFSknSR4SrQLbTO8X5xhdSnUc0wY4gLsYabieZUKZN6rgS9UuTogKDFyAAQEFgTCxvPr6cjVIdqCMqJd9TGYkr0HPlfBTguVr16SU6VY0moFgRoJg3E616qxGk+ZHlY7UcRzaZbumm+n7RKVQK0Gbu0gwFk33I3viC55qRHv1yAy6LoaWz8Ki1SpTyuWyNNijZnXVrMN9E6VUeRVNucAbE4zAnjvH2erQqhadM0UWmNFQMCFJIMHxDfnjMHUZpNjTIG3j6qKVTRwD4gn4Tt2pyfeZdo3F58jY/nhL7M9omyy1KWkOrhiAYlSV0kqTztBHOB546MKGpGU8wR85xynPU+7qMIkqxI8jZx8oYYofTHBzHUitXTm+UP1jv5XTeF8GzWay+ms6UQTMUp1LAHMk6TMm3nhc7TpmqCakzdWtSV+7qK5hkb8LREg2uCJkbzOLnY/iNJarV6dZURx46LnT4yQSwnwxv88Xu1+Yy9QVKlPUxdO6dhPdHpNvG4+6Fv7DGjTGF2EC3ffRZJxOuUB4blqdSiGoU2OY1C/wAQFwSS7fdIGxNvY4JtUC1aJqIlIPVZNIcOStRWVhIGkjxEi+0DHtHs5mYlq7wu4bTbnBIggT58vM4G8dZe4OlIMhg4BhoYQVky038XO1zbBMpNDsUk8ZXOqkiAAq+bQ16wywWDTdtT9Dppq6xzGunq8y3zcuDdnKdJZAA6s12MdOQHkMAP3haeaNY/DXSlUB5a2WDP8yVff2wbzHaSmiFgdUbnkOg9fL8t8ZP1I1S/wmgwrNEANxa0dfMLGzEddMD8r4qVs0s/8N/XSSPpt8sc64l2yq1GnUQvQNpH+YeJj6SPTA9e0FTVMj/NUH1IjC2fS6hEuXeO0a0/cTytOvSIsVM9LHr6jC9mMoxrNUp1AtR6VFgIW/hAYywNpU7c8VOH9pWYsrSSwMcyTaC3oJvzt5Yk4nlHq0cs9JrmlVT+ILUJgHb4WPyONHRNHexr6Z3RrQOqB7mkfCsNnqlUU0/eBqhg4UQSytHJZHhiFtJm42Iev2ceo5NMh1mRBkx1YAWnf3xpR4SGRdHe95zLAqF89UmY8ow6cM7Bh8ulanWq06hLXMMGMkaosRPkfnhzW+H9pjl8eih4cWy4evz6pc4bwmvRYkUGqenoVj1ljb0w9HtFmDRAGSrbROob+kSOsYWqWezyvWpLVDNQYI11OrcSA1uR5z9cT0+1Ofgr9mYqLSLFQIZlkCdXS3rGKtenjccQaXcSPzwUCYETC14bSqCoWrZRnYoigiUIKk+IPYraNjyvixxHiGaBUpVq0aZkEPWp1DM2iwaI5XOKebrZ2aYqVKad6SpIBcqBuSFUkiByxFxLslV8NRKgzCWIcERIP4RcLaJvHOL46kah1tA3Sf0udhBuDPJXznM2mpDnwHFWnTtAs4JY6SZsSonz8seDN1qhzlKtWasEy5vtdqlMGOewHvhf/wBoFgzNUpirJAVqQNSZ66SD5NqG55YL8B7w086zgknLagSI1faDnAkSvpOr1OgyS6MX4QvwAWH5svOJZd3LVVAeqrd3XRtmYCQw6F18QbkdQ6Yn7L8OXNaRTRkp021VC8S1QSAJH3VEx5k28OK3G+L1KOaas1HSF+yrgEEMCSVkTGoHVEE89sN3ZfMgUnbLqKtKodfgI1qxA1KwPSOZBuetqrxLQ433jLvWP6UY82jJL37QK5FMiYhRpH0v/fLzwC4Vl6tPInMJVdYfxKNMFZC6rgmZwS7YcMzmZeFy1aJ30iN+oMdMat2OzRoorO66binbTvqixuZ5mfUbhxJwiCAZ42QAw6VKM/nRIXNEfZNUsVMxEA+Eb8jfbEqZrPPWpUlrI3eSfEgKgASWsFMW688LuV4SGLLUrBNBgB1EgDpI6ypEcsWeGVa1B1rI4YwQuoWYEwLfhJBgz/4bEcpUS7LELbuitYQR5W3OV0a4jw6upIrZqlTHREeT5DUw/PAnPUaATRRQMxj7Rn8V7EhQYJjnAAtY74I8N4BXzM1iwGqYqMrEtHQDZff+pzi/ZatQQu7CqgEtCMhA5kTvG+A/yGgxMx3s9yiOityc6/C3WZ6BXOG0BXBVKwoUELJTppoMhTBdtUiWN9REnebgCDOLVyFRS7Cvl6hCOrIo8JIGygAxMiZFthvgd2a0BnR1Qh1K6m1WB+K6obEQbkAXvfE/aXhtK2Wy+pqgBZmLWRKalmJH8Ikk7W5kYJlR5qxOv0/SU+kGAgjvarnZzhdMpUrMqtQp1SuXp6QdRBjV1a5hAxtc4zFbhHEh+45UxKUqwFQDo8if+b8sZiNJr1KZAYAupsY6cRPKEx5UyMcz42wGdqEkqpeWI5DVpY8/uucdQoJHKMcm4vTL1bH4qhX5mf0xnfSv+ritLTb00Z4e9OgxXL16lcmLUsvTAtz11NQU9Sq+uDVCpXqFKoFMPFnzDPWZbwQosikQfhA5bYVadetkyHQ+FrMDtMf2R741PEHZCdZ8IkeJjvJYiCAu8R6b3nYeaj7sIjbmspvhj7wSVfqcQzdYly3eqGIUEQAR0QeEWIM7+uKfEc1mGJLoZEHeQAI5e2/thw7DcK/3Ys8y7awPUf00n3wfzlJRoWATc7coN/nGM2r9TNKoaYAICezRmuE5Fc4ymeZ6dMMxKinpCnYFS8Wjqr9fjtywM4hxdXVaafAgk/4mPP0/0w18bKJqfTJqGnpa0Kykkll3OqBJ8ueAVbs8BUPdAkqPFrVdJY8lH4Y5nabTE40xWpvAqn+jv9VXdTc04AtOB1kUGpUp96QBAvCgmJjTG5Auelpwb/4+lFpBaZ+8VtAkEgWPhIg3ETtgflxXyiBaijunuhcSpG1nFgQbQ0cvTGrZ92Qn4RqZlJKs3iEEefpHIb74RVYXPxAcDJjkE6m5rWweiFLlHDuEBKhipcfdWb/TnyucOOSo1Er5fKGRTGkHSACRV0iQbiC2iCN8XeA8H7tQuzd2paw5hmk26H6YH1GFPL1S5YWNCkyqTEHX7adIjaALG1m0dJD6jmbIuq7mwAVd4FXygUtmGerV7xgtAAGRCsPCIBB1ffbTbFnPdpMxmVZaYFGmp0+AyzeQcCFG3wgdJxB2B4cjV6paNWmnHkGBvfzA/wAuNuCVhTpFCBqVoIi8ixEeojC9LqYBiaLo2kugHUgeZy9XKVw/3WBQCQBpDMimwt9ojCeWpeuJf9pLoIghGYOaer74tAJGsCTcRM7NhsznDEzQNIwH8dWiTsyvHeobEfF4iDNnB5WrU+xOa0aDWfuwI0FwBHQtJbT6EnzwDXMe1r9du+KKS0lqU1zbVa9Ko0jxhFUHrPeGecMVUEdD0wSoCvSakadQoapUPKgqWJCAsPh+IrcAHS2504u8V4ZRovTRQGah46jAbuQAlFeirMlRsHUm5OJEC1K+WpUyWGtCd7BSGm/kk+464En/AGtDBbI+v9qDdpxLMutL97jN6cpUCMdUBqbgTJUt8LC9mnnvYYj4zxyldcprKVaZpPVqKfGGvqWSGsFgEgLBECAMTftO0OiEXKvpPrF/mI+WJOJZNPs6hU6dNRUVY+MrILSRACk7bk4tUnNAk2zCSRJslvj+cXWyfHT1IzNqklVrVBb8WoVPpOL/ABbKUq5WrQY5VgqpJGgQNrjpEA8wcUKXZ816lJZUsaNIqD4QdIYBGNzLKt2/EZ5YtPwlwTSFM0XIIKNWM35aBJb1CmfPEVbuBYbptOA0hyj4j2lr5PStLiD16hsy2dV92DH2mcWh2vz21c0wL+I0SwF4voaRH8J9cRL2GSgU73xVmIYLstNFuSRuSTCiY3Yx4ScFu1aqmUKsbkMY9Z5dYIGK9Sq0PazMnXb0Q4bF0RuVPLZykQXZspmahI8QUBxAiIqCF2vq39sDeJcT7yqoJWSZgNN4IF9j7WG2HGv2Jo5jI0Wqqe+FJAXmWJ07k7nbY8oGOe0OBBXqUySKlM2YGxB+Fo9QcMcxoaXFxPcd2VvRC51QBgE59LwnDI5HL0P3WsMw0Eaj3jDTZDqWYt4iBp2t64pUOB0nyffNmao1a5VWgbkAHrCwt98RcG44FTuqtV8s6TDD4XB5bcuW1j5YF8b44pptRRzXJfUX5AWsttzz3jFZjapdHru6R6oX4G59NcoblMyUZCTUgLJNILqEAiV1eHmP7jEed7Qp3b0qFJkFT/i1HYNUqgGdJIACpquVXc7k4n4dw3Nt4qdJpNv+GYPuSIHofbBCnxvN5Ey9M0jN1YSjH2Nj5gg+uL7KjQ6BBO43S6rRUbiJPCLdflAeFZ+tSDqqM6VAVZGRiDPMRsQbgjGY6Zw79pmVYK5L02+8mljB8jOMw01SDcKrgGpFaqQT6Y5FnALk8q0/8zY7DVYG+OQ8ToEDMpzSo30Mj6Tjzn0g3cDuXodIbLI3H5/C6AuRoV0hlV0YD5x5bHzGKlPsJlUgiCRzeDHsDDe4GFPsxxhllNagDZKitH8rrJU+REemGynULhiQbAGFrRq89resjE1aVbR3FrXmFSDm1bxdHhm6dKna4E+59evpt7Yp1s/p+Mg1GGqwsFmAAfff1PPArJ1zp1JTpgmSGdizRyGxPyOB/G+IlXVmMyGUmALkHkLxOnfpiuzRsT4ROfhEqtkOG1s7k6tYsVSgrMABepUHieeiqrEADnGLXCc+PCD/AOIoB9VsR5WKm0H12wd/ZjmkejVy55O/ulTe3kD9T0wt8J4OrOuVdwHLsgOk+BxrEyRHxLpIFiDvO2++k11Nzchf57+Fnh5BBRvJcRCSjKtRA2qCAY/xAH5Ef1wVFPhizWUUqZFyAoVv5Vi55eAn1wiU+JOGNOpKOjEMOhHQ/egf3e9w11YAEE89VNoPS4sCfeOgGKppvYMLpjcmy0mRmjWX4vPe1D8TM1hsoFgvPYll25Drha4jxHXlwPuoajMT96oxIAHWF/UYkfRoC/aMq2Cs4Aty8ME+841y9EZiotJyKdMKzNoHwU0Gpo8yAB6noIDqFIAl3OUpxV3htapRqpXp3K0lJX8Sj4h6ixH8OL/GqylzmqJJp1D9qOdOpsZHLV58/Jhibs9w3x5cOyqWSoCoMsArK97Qp0rYb88K9PMv31ZqYCq8wskgUyTAKx4gFIAPLTzEjFh7JlrlGKDITLQzwgKWIghkdTBRhzBOxud7XKtZrXs32rzTKaQ0rAh6wO38KG6VOqtZd9owt5LKwILGDbxHSo2sTOqL9foMT1eI06agkSYGkRYSBYKOl/cWiTil4ZaYZfvv9p0g/ctXzKgTsqTpDTJPN2m8mS0m9yT8UAxwxhk6TZqr/wAaoIpI3IHr0JMM3QBRYk4XqFdmfvG+JWBClQwttqANyLEcgRtsBFxniOuBpGoXLFnZmmAJ1WAvt6+9inTGQzOfe/alveY3KbiDu2TpO5nXWZiTuS0n8gv97tefy/8AudSoP/BrqxjfT3a0z8g2r2wO43wfRkcqT4QHQne4MKY9r4H0eIZitkalXvAtMNVY0vCCdTWkxJ+ICJHywy0eawJI65IQ0k2VrK0C7KFOmoMvQemeWpWexHnMehPMjBej26r1JUUqdBl8LnUSQRuAp8XQzDCLzzxVqcLoaBWFVoWmiIzAIwKkydAZjtaDuQbRBwE4g616S1dWl2RZYbNadLjmJk/0uTUJmo4C4tfYY9QmlvlBKK1c6Fl2aSfES1y3T0UdBvsObNU4OrcQziUr9yh1v/CvL+Zv03vhazXeTLeJZvoIJgCYE+XO8fn1bsTwpclQ+0ha1WGcfh6IPJQfnJw9lFrTiJklLe8myKdpM8KSKBuLkdBB5eoxyunmddetU6kL8rn6tHti72p7Tlmcg6gWhI2a9vOLA+gPlgJwLMQCp3mT6yQfqMHXbFMkDOFf+lYTXbO9FxWEXE42WlI2C+2K1HOKKhBtYQfXE2Z4klNSSfbrjNhwMAL07nUyC50W2oj2TzJFc0xtKE+8z9ADgn21KtRr6tiDA6EXB9oxS7AZBtTVXEMZcjpNgPZcUO2/EPC69SR+Q/In5YUWYtIAbtHovNVXA4n6o98glLhuRNRF5aqhH8qqJ+pAx7i/w86GQfcQCmT/APsfxH6+H2GMxtVnOabKlQYxzfMujvVgx5Tjn3aFQudqc1rIrjobQfphq4/nSiq63Ktta4NiLxywhcVzbNTpsDqFAlCCIYKxJEzuCDE8iOeMT6bRM4ttu+cdVu6ScEE6r/PoSh3D6xSVMeEnfysflY+hbDVkOMAEbjlfpy8rH9cKOdWK8qfjAYTsTt9Y+uPaWbZDZWK9CDaLG45csblagKwlefxmk4jYm6rnNPhB+GRExaTFttowG4zWaoUQfEzAADz/ANYtim+edjqVWuoUnS2453i8RzwzdgOBmtW/enB0U5CEn435sOWldrWnFVzW6M01XavfYpDjVOEIjwUJluKU8vTYaai0kMGYqKdJm9jaSLROBVHNFq1atfWCcxTub6azM3zVv+U4I9ukQZig9NgtbSxkWI0wUYnrqmD/AEwPXPJ3eUKBhoRqVRyIUlmaQDz8NUzblg6BFXRw7WfcW9VDxheQq/HKP+/Vh8as6us7sHVWQkD4m0sNtyD1xfyPZCq8OwbLJzL2Psp8Xz0j9QWbd9euG0oq02cCVlJCyYIHhC3PTF7KZi0gUp6t3n0ioQPYDDamLNvz+flA2MijtXgeXpASzuSLDXuR6R+g5mLwKyGcBbMhEkfu1YDRefxMJjwqo35x1MYrZvPG4ZwZsVQQDv8AESSzCYsTF9ji3ks3VyhrI1ICtXy+imrW002DliQLzAsv5XwTGkjz5KHRk1b0KxpU6rAwVer/AM9GoPqxGAtSqyFKiEeJdIF/hUAEkAzuSOdxg5VyDvSqIqsS4pMsDcWBvsLE3MfLAxeF1EJp1QtOqgphdTCGBkWYWguGM2gxJG+BpPaRmjqNOJWaPDKh0ksXJB8KRqAM+IKx8akfeQxgjl8ukKpy6s34u8NNv8xfV7SRvgdQzFSmBTdfCDISoJUHnGxUzuAVInfBajxIRI1CP/31I+R1xe3xYCo97bOB5f2FLQ05KnxHKoqnTU0vaEXS4H8T6V8tiY64D0qc1gjHxs1NVsQDJNyJMWHuI2wSz+fIsgVTb4ZZr/4mJgz0APnijS4UQ/i1BjLmfulASJO8hgCfkbyA2iTE6vXvqlvF4Tp+0FooZSn9wKGbfyJHTp53HspVmNNDRqCn3qtTuRLMBHjRogqVS99yQb2w/ftByITIio131CRaAL2HpqjzjHPeJk6EUVEq0xq0NH2gEaNLTePGLX2F8HALQiaYKKrmgrVFYd4dLBFAmSkAkRIAABJabCZO+AtPJPTp6tQhVXeeY2BAN5sF5mw2wycQqhGKUfBRbLqK2gXK6xYR+NhBjkDgj2W7C1M0y18yO7oqSUpKbuerEG3SxncW5ixrc+E9F1RxyO9R9h+wveuMxWJhbmQILAg6R1Cx4m2JlRYMSU7exTpMVJAPxkblVgsD6rafMjBrj/aWllV7tNIKgDSIAQAW1cgI+7+l8cs492qOY+yQd4znxEwBpEGJ6EgT5CBM2c1gNzkkzFkHer39emhOhZA/hX+pAn2XpgvnOztdXNSl9pzIkSZ59JPMbTJBvGAL1O7giGAJ1FvvM0STzAsIIIIsRg/kO0VTLhGIbu6l11Xny5K3qsHqMU9I8Wxpxsg61aolrDcmc5CGZyrUJE03QiQTpZpHSwjfzwR7Pdna2YbUV00wfiZYv/CT4o5DbqTsW3h3abLVDdKZbnKg/P7w+UeeCdXj9JR4SoHkI+u2M2rpj2twhhB6q6cVR2Jzp9FNlaCZWg4n1J3gf6z8zjlfFeI97WUm4B1R1kkx87YYO0fawVYoUpdnMQv5A+exPITtgVm+DhRpLfbhGqsV2AUE6Y6ALAPVp6DDNCaaRx1szkN21V9IdjlrOZ/CdOyfZ5GybmoJNXUptybxFgd/EwX2RTj3G/ZLjAqZWSQCkB/5RM+mm/scZjUp1KmJ1pFuVkGBkXWuXyS1E8ayGA5kSPUEHflhP7WcDFAgoSVfw3v4WIDITzgkMCfzE4buGPGgTbSFj6gj6jEXa7Kd5lKkbqNQ9rH6GfbHmtHrOpVwJsVv1242Elcoq0yaSq4IZL7bo3PzuMWjw2qqs61FKLpIa8kNYGIOw39DvGLOZy5q5fvBM0ywP8LGfpIxBVRqCqAxPeUg1rqQxaQQRcW8rz549TiJsNuXuvP1aeEy7YL+yY+CZCjmf+K7OU+4CwBFvEQTLXmdh5YN8WzrZaialCpUlbFXbUpUkLYG6kAyNJjlGEHg/EqtFtSKSYi7MBG42jY9ZF8dD4NwMZymtXMOCkj7GmCFP8bE6mAPIQLc8ZWmMFJwdUMs68o74ptJ7XtIaIcufVarvFRzqDmNRMkm46zAgifXDT2YqPDU10OGJU03ZVA5qRIhgQNr3A9MQ9vUEqEUACQFAj4ZgDpz+eA9OuaVdSqq6mBpYAhhaBcGLFWnF1pGkUAY4BII8GpEpyyvED3jZZ1pKq0y0JMESRpEws7TuL4p5Ds7SGXoPVoNpdbOtRwxgxOg+FgREaSpuLGRNcZXvMzlalSBSqhQADPhcmFY6VEa4BUDbmZx0bimVWpRCDp4RFgRtA+keoxFKl4QJymJ4qKjsZAQDhGUyoXVl1XVuajqfAAdJJ1eMHUIAsSbAYD9u+HlM7RZjrSrT0eL8Ya4U8mh1YeYwe7N0UpnuwDciu43JLFok84Cj/NhT/aNxNquYUASEML/ABNy91UD3wTaQacIkk7UJJFzqU1bPVadEMj1F0BAw0CNJAnxSLXLRBuMWEzVJc7lGq/aeBgxYbElSpI2+IGPeL4oU6RzR7hVVB9kDUbUx+0CkaVJhblQW3ueeIeAZBa71kdivdutQHdiuzAEm0SCN46Y6nQAbj18tYTKlS5auodoeB06tNaiU6cwAbCCItNiJAsCQT5jClluB06jhNChjaGNS3pFQj8t8PlHKqMs1NSYFgTc8oP99emEHjGYWjmldPu1YEfeAADz13+i9MccTWiEoXTSvYSmAO6UA6TJBM7CPFJfygEYQOL1XTN0UNJlpB+5U6SqklgCV5RABjzJ5469wiva8xBg3wh9sOLB2yqnc10cTyAqRtztTPzxw+2+9dJyVj9oecDU6FE7NVXV6bn9cc64dQVqgD6tJPiKi8D4dMiDJp+e+CvbOsz1YJY6VrESRPiBEkCwg6FUbgCTLMcRcPy7uZA1ClRRWBj74SBDWbxVWtI54eyHtsc132lNK1qFJfEhAgQ1QgM8beC5Plt6XxpnO3dcn92pEJB0AopNRpUEKoHw3IAABPpGEvi3EgCummQbIZAgkkwIBtJGykCFjDJ+zXKkZytUJOtA66uckgHbaSTt0xXo6MKRL3kko6lXEMICHcf7JZhaRqZip3AJEIwLGSd3M6VPqWaTywsZNgtYyoTQCsC97yZNztucdn/aRnwmTMbuem42v1tji65MsCRuWVB7LLT6fpi4HAhIwxEZr2ghqLVU7lWcfKR+Rw48L4Gc5wegiuFfvDdhYQzgWG5hj9MKmUcCtVP3e6fT6KNP5zjoHYXwZGmD+JW/zS35YzdMeWiRmCCOhWnQp4hyIPUQuccW4JWoVXRSagpxLqptIB2kxAPXA5827fE7e8/qcPPFRLVQPiqVSg99Kz7AT7Y34xlFWj3bL4dOlR06GTsfP3wxmmfaHCT3K5/04GS0xadvLolLh3Gu4nRTGo7sWOo+U8h5LE88T0ONP9pA1VKwCFjcwTdUUC02HPbFGpwyKbOCYVlX1Jk/QacbZANSenUYQNQYE7WP9L4uYac4hn2VnRUaQ096kRXJZ1KNRiHpUoAbVbVeAoG5uYt1xmGntFxRaqZOkt0NRGqeQDQAffV8sZim3SyGzUbmT0nXxzR1qHmhpy2rOC8ZWqNIJDreDvY7RyKmxHQjDVKut/hcaf8ANaPrjjeXz703WoD4lO/WOvW1vTHSMtxHXQMK5BWVZQLHcHfkYPqMZOn6HgcHNyK29E0nxQQcwlXgOWYNmaB3Sd+Ysn5gX9MXey9ULXphhemHpGemoMp+RI9jgXV4yE4gKxGnvBprL0bZrHlIDjyI88bdoGNDMd4pgNB8jzH0JGNB7HVDgP8AITziCFTc+GYh/ExymU6dosktRagIk6SR/FuCPqMVew3EZysdDHpNwfmSPbHtfiZagH0ksB412bT963Ubx5YU+ynFjSqRcoxvAJgTY25SRijSoOfoz2HUfZBUqjxAVb7V50ioCL6XBA9LkfkMUMvXVKlNpOlSs/wSaT/+3oPviPtLUIrEyTBBuI2Lm3uMVgkkry1FPaosL9aYxs0GAUQ3cqlRxc8uTFm0bQQjWpKqER8FVQJ9dTIzTtGj0HQMtxAVaFGqLA6CflP+ntjm/D8/qD2nvVpM19iiMrSOZLXnlhj7JZnVRamWOlHIG1hcrbl4X28o5YKoZAndKFo1rbhvFf8AeswxMeCmBfrqwsdoMzDpt8XeHyho/piXhlX/AHiqDvoQ+ulmX9fpgdx/MKarhTPhRBHkZMe6/XDGjz8kDjZMeQrd3UGgjVrpl4mSgSnpMG0Blba84q8Pzn7vn65FyAzgfi0MZT+amzD1jpillOJlashQzVaFFRPIyWJjn8Eb88D8zmiuYNRvEVaT5qAoYe6H6YloluA7ET9bl2XhnaClVoVHpODCE3FwAOY3taR6YQu0FbVWRRY/bkeWlkv8lnE/7PEbXWGsMhW3n3kgn2ZSD6jAXi9Zv39acWOrTHSoBq+TK2FQCcOz4XA24rrJzxXJ6luzaYn/ABECfKxM+WOZnPM+ZpVEHeaWcU128NJIDE8gWbUTyA6nDjxniPd5dKYt4RqnaADP0M+gxzTMk16yIpKroOrTaxMAEdIRbeWOcJaRuUtzW3Fsx+85lghOlilORsbiQPcD/KfLDRlaTaM61MkTUFIFeXiqBYv0KiRtM8sAey1IGrRY/CkOfaZ/5E+uDHDOKmjlqfhDPWrajqsCQlp9Gho8sMYBTAaMgukuknWg/EEASkT/AOZSJ57u/wDfucH+xmZCV8weetwfZ2M4XOOiFKnenS1A+YYH/wCo+Zw09meFhalSsWI1sZA86aX9dRPL58ocf9fe1cR5oUf7SOMKwo0laYAkdAQCDtHwknChQeKIOxIt/FUO/soX5497SVneu82k6UBMkB2+8fxFbmdgQMRrV1egY6fYBR9APngYwsR0rvVapQIBg/GopJe8ar+1o9cdJ4UdGXYDlt7CBhAytYNWpXnSgPvDOT/mb/lw68CrGrRDAGHUkGPMx5TBBjGZ9QJAHef9LY0IAtdt+L/lC0hsyJ+7Vc/NZB+s4ztrV0inF5YL9P8ATArtDUfLZlKnxKSrepUaWHrpgjFjtPm1q5ZKimQGUz5HUP8AT2wLaRx06mbTbmoqVobUZk4e39IHxasFpU6cxqmo3qdvpODGVyinInUJkSPKMAHP7zmDuFIMeSgW/vzwzVSFyqgX1BQB1JAGLtY4Q1uuZSNHaKjn1P4xA5R3zUXC1nJVW+8IcetNrf8Ax+pxmLeQyrCk9FYJZGCzaTZiPclvpjME2vS/kRzVSvo9SQADkh/ars4MtVVqY+yqmI5K3QeR3HuOWDvYTNzSag8ShI9jtg5x7Iirl3QmDGpSeTLdT8x+eErI549+tRRorgRUpmwqCfiQncyJjqMZDKp0vRi12Y1+x/E9VoOpihVxDI9n5HNQ9uuCd02pY0PeYAKsPS0EdALjbA5sw1akKLD7WnYeY5Hzg/TDz2gpLmcoSDsJ+XLCBSo95RLAw9PwkjeDsfpHyxe0Or4lEB+bTHx8JdaiGvMfyGXvz1jmmDg/G+9TSx0Vks02kdf75z5YXeH580a5ZRqGpkgc5tA+mLFYDMZfvyPtKfhqEcwI8XrBn54o0aEUmB3RtQ9CB+YxbpUmDENtiO9Sz6jC2HTbMFT8cEshazkHUvQcgfMkn+74jNiVJgsqQf8AEpF/kG/LFRjqbUTO5Pt/cYirZgsb+mLbWQAFXxXTPlUp+B1qKWdo7tQZAKnXqMaQAxsATMzaMFOA5rT3i6gBqVgLSZPXmAVmImW5yBhZ4GviU+ZPzkD8sSZiolOprdQ8XUFiPFqkG3S4jzwpzZdCZMMlbcWqvTzBgxKtJ8mbUQfRidsQ8PCNWDEwN/PoCfWJ8rdcQZ2q1W7SWAJI9TMW2gX23PU4gfJwQSYEiSfaflhxAiEm8yj/AAfLglG1L9mGpxPiJDMVIG+xmfTA3igPfseVgfRtX9Ri32ZpS+rkJj1Yz/8AFR88VOItqrPF+nnGg/kDbC2/9CmuEUwnf9nNMqt406iFYc1MG8eYO9/EfLHnHlppmqVRgQyMwIH4WUn6b/zHADszm2p1CaYLghSEBuTzI3vINsedp+IGtW1AxpANrwfw7CY/XcxiPD85KHFATR204gro3d/Cq6r7WUgC248tjt1IUOHkg1SAWeQg6yqjUSeXiMm+IM9xutVQGowIUCLDlAEn70GI6xJnSIr0My1ISWhjLG8QT5jnaccW+XCia7zYkxcEzlOg6q8aTqST5qB7W6+eKhqP+8UaM6lptqkDeABPuFmORJF9yGrZ8v4nEggdATHMD8zGC/ZrKAEux5c+h/v6Yh5wsJKlkl0as1p2hJeqKSxNRQs+t/yBw98PrBcurG32Sv0+5TJ9NvphCzdZTm1aYBOn5qVB9NRw6cUZ1ypIuRTKWE20qPnM88A77GgKR97ikHtBmBqDKZbwkn/FpJMf5sbpT0U1X70AfzP/AEuf5RitWTXVVLal1Fv4j4mv5eFfY4KJQ0szsZ0yfQnc/L9MDVcAAO9yt6HSLsR224aygOYUq1TSY0lo9Lg/Q/XHZuCBVymXRdgg+oA+uORVsrCBjuWZT/Mqn9Tjo/Y7Pa8rSvdQFPkVj+mM/wCqEmiCOHfT1TNFbhqEHj319Epdu+IKzLTUg6SSx6TsPWL/ACxT4CJFWg0w1MNHnzjodLfMDG3GeDBah1H/AIlSsxP4VSSfclgJ8sUOEVzrqVSbhR7kuv8ATFum1v8AjhrD/c/Khxf/AJOOpv6AX9I9VLwsRX0NutNknrckH5HFjgxd6ndsZWkxgHqSbT5eI4r8SzAp5jVz5CPLb8v9cFOH5VqdMlx46jAmOtRgI9hf59MTWPlxbQI4otHBx4BMNJnhaPb0TBSgVE5SZ/MYzFbM1orU/wCJB9R/X6Y9x5+uMitg+dxhOJwm8S4AtQ1aMQV+0pEbrq3C+42w4TywKzYjMoeqEHFfRajqbjh49FFVgeIKS+FdpWpE0sxcfDr5iPxDnyv0wIesaGYdlhhMkDZka4M9OU+QwW7Y5KMyumJqQIOxMxf9cCstwws80TAAOomT3RvaRZuo6jfHp6PhlviC2IXGr9LEcas+HnhNjr/er+srtCmiZbMuhlH2HNTEFSPKRcbyMDXRitPSJaouiBzM294n54u8WChaeVpbWJ8/M+ZN/YYqcc+zNNAboJPkTYfrhtHOdpnkBAQ6RZpGwAW2zJjgoszl9DBSRGkj9Z9zt5Yq/u4I29b4K0+EE3qsfQf3viZ+F0yLLHpM4eKrQs7CSh+UzBQCFBNiJJ5TH54gYuxLnxH4iekmNvW1o5YsVKZptpJ2uD1H9/rjzIVD41H4HP5H9MM3hcL2KlytJRSZmNzP5TPzK/5cQUKOpZc3ayifm39/96tc6oE73P8AfrgxwvIa/GZI5Dy2+X99MC7y3JXNMlTZetoUIGQCT4wd7RtyPv6RivXy6MCFu3L+z/dsFBwenOqPqca5vg6lSQSGAsSSYPn5YUKrdSNwJzQzh9NmNmgsYaQCCZ5g+cfMYnpZL7XuxudYJAiOZIGwgAwPTEXDCQSTvqAjzBj+nyxJn3IquFN5PW3XYjDHSbBCIgFa5ulpYgiAsNHQAQB57g4GU0NR53Jkgfqca5uqzE3LTuTz/s2wycK4GAviJH4iOvT0GBe4U2yVIOIoRWyXdkEtv13xbyzOPAHIW8gRuOUwY3/pi7xLgbWZWJI2Df16+v0wGqM29w67jqByPmBscA14eEURdecRoad5gzO9j1k3I9cGOI16nc98NJMFGYsfiWNl2Mi4P+K+Aletqpk8jjZs0TSCbhmBnpEA/TQPbDC2QEsHNZQeOszAjc6bkz5szH+UYNU1U07EwY3PTf8A19sCeH5FnDMsHQbj1ZrxzHl+e2LNKo5lfIgRJBEWjqyj7u5A2kXRXEmxyWlodXADIzVjO05yurm1Qt8yRg12OzPdV6lE/eAqD12Yfrgfn3TuqVFGDyUEgi0XO3M3J6YqjNlc9TIt4iPUECcU3NNWk5m2T7QrdWGva4H/AMjrMq5+0FSpVhsXrKf5tBwO4fkdFFQbGowZvJVvf++Z6YO8ezdIsUrEQdDj4bECNiwkEA7Hphb4nxtWaKakqOseKOoBgKPwjfmeWC0bG6k2mBvn2S6pp06rnuNzYD373rM7m9I72BqZ1KA/hS4+f6jBHh3FRVIdio0/CgN9REF28gLD1wu9w9RiWksRIEcjsAPMkAes4up2crsCRSYx0/pi2+lTLYcb92VRumPa+WiRs37et0x5CsKuZB3CG55argD2BYn2xmFzLUsxQaFDIejC1/WPnjMZ9fQi9wwuEK5R+oU2t84M8F1pzGAtfOL+8PUYhadFILH8RvHqBHzwv8R/aQIK0UM/iaPmF/rPocKOe4tUqiGMKJOm+5uSfxMTuTitov0uqb1Le6ZX09gEMuj/ABKuc3X1yQgEJygH758zyHPfYX2znFggFKkJOwVYt5mNvX+wrvxNyILmOgt/3Pmca5VajtppKST+G5xtDRQAJyGX7VAaaGzhFzmdfLvkj1MJlpq1mD1jMICDE9eQ/v0MFEd9LGfEQztEbGyqOY5YD5zIPScK9mIB3nf9cGl7LjT8bT0F/wBPT64IhjBiLrnX8blXdVc/ygQB3J3q8cxfxCJO8iPrsfXE1GSdot0wFr9m2TdmA63j/T0P1xtT4bpA+1qr6bb8r+mBhhFnJMlS8bjw9bj28jt/THmQRSHY/EQdoPxHpyiD8xitXybGA1VmAmJB/U8/0xJT4SVMioQdh4d/rywywbE+65pvcKLN8PMkqJCjxRyHP5T+WGmhp0qRGkixHTl9MBV4PUqAfai1pCnY9YM/PGUuCV6Q8NbT5EWk+RkYS97HiC4TzRQQZAR41QOcDmZsPU4qZnPCGEXiRPTqenpgcOF5kMGNRG9eXtYTjx6NaSWZI5koY9JDYBjac2IK4k7FpkagFxJM6rfMn2/vbGnE1KPOmJEgf9rf2Ma0KcSASTyamYjqIPK231xJXyVapBAJAEeMjf25YtkwZkQhtEKrwyiDUQnYXvzI/wBRh2oVlChjhNpirTsVptO8kn6Db2xsHqv4Qi+hYx8jf64VVpeJF1zXQmYcVVyQkGOR5+Y/vpgdxCkKt1EOtx589OK+TXMU7iihJiSXEmPWPlti+2Yq2LZYg2nTWpX+sj+98J8FzHSPcI8Ui6VSQfCPxHfkD/qTiXN1hpUAzBYzHXSP/rPv64uMj06juaB0sT8QDDz2kecjFZa0t8KtGy339Asn0xdN7pcalnD8/wB2SwO/hYetxbmJBH/fE+ZzOseF1vFmEERtDb/XEdOiwaalOsVJlilMgn0kQB/dsFP9o5JVg5eoOhen/Ukn54TUNwWgngmMcQMJQc50gnvEDH8QaGP8y2PqQcFuC5Ki571dTOp+Fqqkj2bTH/N+WK1bMcPI/wDEXzQN+TGPpgIK6hvCSRNmIE+4uI6icdgNRpABaece6JtbA4EwR3riU18V4a1SqtRlEAEMGbly2J2JO8YD1Mz4tFAJe0qsyf8ADO/rGNqXEMoaRDo4cA27xmUnqBNvQg+uLfB61FE1NUpqdInxS5t8IgQnQ8+VsIaHMbcExYCLe5TnVW1HZgTcxn7BXuAcKHeGST3cGowO9QzCyRfSNU+Z9MM1fLoSpGqVvzY/SSJ8owp9n+1VGhR0Mjli7OSukgkkRYsNgIi+DGW7WLX+/SoAf+Y3i9Qtk/5j6HFLSqVbHivC5lRhEI9lcjTBDhfEby1yP0HtjzEWV4rQAVRWpkAAT3inb3xmMWo15NwfVXQ5oGYXPW7J5s7lR/P/AExJluwdRjDVEA5mCf6YJZziNT8Z2/UYGPxOqCfF9Af0x60N0pws5o5LKmnNwVfpdi6aXdi1ztAH64M0wqAKNKAbhVAEe2+/PChV7RZgCO8MdIX+mKdbj1c71Wwp2haRU/6OB74IxVYPtCJdtqUVEYHqNuQgj8zi7kOIioEaYMQfI87dMKuZ4hUqWd2YbwTiFGxZ/wAX/WGONwkF/mJTy1f8J8XTl7cr9LemK1egXOzKfLa+wjb/AL4B8OoAm8/5mH5HBynwmmRMNz++/wD1Ypua2kc/T9oxJVarkHUyQYG1jO/v8sSKwZLMs3kExHt6+WJK3CKWljp2BN2Y/riXJ8Fol3BpgwREz1OCa9rsyen7UQQoqVO0ApPW0jyE/wB3ONa1Y096yj1VeXpffrgjV4NQUSKSfCD8IOIRlkEMEUHVuFA5Ha1thtiHRmfYLgqaZisws0A/eKx8pM/QeuN1y5aJl/Mxb0Gw9sSVLAHrM4J5YeENznnfn54WXRkEUKlmcmKYAtPnYflfflirVDPYktyCqCBHmTf6jBjiD8+ZufP22xYyWXVmUFREEwBFx6YE1GsE610ShP8AsbTSDsDe4GwPod/fyOKNKqQwIsV5dQeXrhsr0Rr25sPbTMfPFHM5dU8SgAlQZ+fy9sGKstkqMMKsWFQTaCbidj164hp0CPvGB0m/vt7Xxmd8JRhYtJP98vbEWbQGmW5hgPL5bYI6t65EKGdULpgE7z+nXHtbiseFUvz0gA389/kPngCG8LHp/fviXg47yvpe6gi0wLdY3254gUGmSpxkK/8A7QLMArM7n4USSbXu23r064upwuo//FsJ2kMfndQPK+N8hkUrVKmsWptoQKSulSoMDSRzP5dBjbiPB6anwmoP/Wq/9WAOAGBmiaC5R1OFID4UFuZvtzvtb0wtdromkoAm5sOsAfUHGcVrvTnRUqj/ANV/1bAF82+vWWYuCCGJk22uemLdCg8PxEygquAGGE25DIsi6e5y+YVbapVW9zcH1InBg9njmKUDL5ej/jliR6QqA/Nh5YRk7V5sX79/njcdrM3uazN5NDDfowI+mIOjVpkETxPtkoNVqeMl2Dyy8nrtFyW0JP8ALf6k9Rif/wDH+WMllN+SswA+ZJPvhOyvbrOnet/7dP8A6cF6Ha3NHeoP/wCdP/pxRq0NNn7x1PwmsrUMsJ9EZ/8Ax3lD/wCYP5/6rjMV6XH65UnWJgn4E/pjMVo0vLxPUojWof8An0C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7592" name="Picture 8" descr="https://encrypted-tbn2.gstatic.com/images?q=tbn:ANd9GcTpS14qr5dXqfmHx6Ja_eVgveFK95Ld_QVm9PjLI5ehQfkob1gjE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143000"/>
            <a:ext cx="3457575" cy="25908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67588" name="Picture 4" descr="http://1.bp.blogspot.com/-LzkWMUJcz58/Taudr9FtDSI/AAAAAAAAElg/DmcIi1R9KYY/s1600/Siqueiros+-+De+la+dictadura+de+Porfirio+D%25C3%25ADaz+a+la..+1957-6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3019817"/>
            <a:ext cx="5486400" cy="345718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Quick Facts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Estados</a:t>
            </a:r>
            <a:r>
              <a:rPr lang="en-US" b="1" dirty="0" smtClean="0"/>
              <a:t> </a:t>
            </a:r>
            <a:r>
              <a:rPr lang="en-US" b="1" dirty="0" err="1" smtClean="0"/>
              <a:t>Unidos</a:t>
            </a:r>
            <a:r>
              <a:rPr lang="en-US" b="1" dirty="0" smtClean="0"/>
              <a:t> </a:t>
            </a:r>
            <a:r>
              <a:rPr lang="en-US" b="1" dirty="0" err="1" smtClean="0"/>
              <a:t>Mexicanos</a:t>
            </a:r>
            <a:endParaRPr lang="en-US" b="1" dirty="0" smtClean="0"/>
          </a:p>
          <a:p>
            <a:r>
              <a:rPr lang="en-US" b="1" dirty="0" smtClean="0"/>
              <a:t>2,000 mile shared border</a:t>
            </a:r>
          </a:p>
          <a:p>
            <a:r>
              <a:rPr lang="en-US" b="1" dirty="0" smtClean="0"/>
              <a:t>6-year presidential term (no re-election)</a:t>
            </a:r>
          </a:p>
          <a:p>
            <a:r>
              <a:rPr lang="en-US" b="1" dirty="0" smtClean="0"/>
              <a:t>Over 110 million people</a:t>
            </a:r>
          </a:p>
          <a:p>
            <a:r>
              <a:rPr lang="en-US" b="1" dirty="0" smtClean="0"/>
              <a:t>Oil, remittances, tourism, agricultural exports, manufactured goods</a:t>
            </a:r>
          </a:p>
          <a:p>
            <a:r>
              <a:rPr lang="en-US" b="1" dirty="0" smtClean="0"/>
              <a:t>95% Spanish speakers</a:t>
            </a:r>
          </a:p>
          <a:p>
            <a:r>
              <a:rPr lang="en-US" b="1" dirty="0" err="1" smtClean="0"/>
              <a:t>Mestizo</a:t>
            </a:r>
            <a:r>
              <a:rPr lang="en-US" b="1" dirty="0" smtClean="0"/>
              <a:t> 60%, “Indian” 30%, “White” 9%, “Other” 1%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Early Political Instability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191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Independence in 1821</a:t>
            </a:r>
          </a:p>
          <a:p>
            <a:r>
              <a:rPr lang="en-US" b="1" dirty="0" smtClean="0"/>
              <a:t>75 presidents in first 55 years (1821 – 1876)</a:t>
            </a:r>
          </a:p>
          <a:p>
            <a:r>
              <a:rPr lang="en-US" b="1" dirty="0" smtClean="0"/>
              <a:t>Mid-1800s = Power of the church vs. “Liberalism”</a:t>
            </a:r>
          </a:p>
          <a:p>
            <a:r>
              <a:rPr lang="en-US" b="1" dirty="0" smtClean="0"/>
              <a:t>2 National Dictatorships: </a:t>
            </a:r>
            <a:r>
              <a:rPr lang="en-US" b="1" dirty="0" err="1" smtClean="0"/>
              <a:t>Porfiriato</a:t>
            </a:r>
            <a:r>
              <a:rPr lang="en-US" b="1" dirty="0" smtClean="0"/>
              <a:t> (1876 – 1911) &amp; P.R.I. </a:t>
            </a:r>
            <a:endParaRPr lang="en-US" b="1" dirty="0"/>
          </a:p>
        </p:txBody>
      </p:sp>
      <p:pic>
        <p:nvPicPr>
          <p:cNvPr id="63490" name="Picture 2" descr="https://encrypted-tbn1.gstatic.com/images?q=tbn:ANd9GcS4s8BOu_okrEGJfnPeLAq1ocJsSsYp9OH5_bEJzmcUqtwEDim_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1" y="1676400"/>
            <a:ext cx="3962400" cy="487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Mexico After Independence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181100"/>
            <a:ext cx="4191000" cy="54102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Political disorder &amp; physical decay</a:t>
            </a:r>
          </a:p>
          <a:p>
            <a:r>
              <a:rPr lang="en-US" b="1" dirty="0" smtClean="0"/>
              <a:t>Spaniards expelled from Mexico</a:t>
            </a:r>
          </a:p>
          <a:p>
            <a:r>
              <a:rPr lang="en-US" b="1" dirty="0" smtClean="0"/>
              <a:t>15 – 30% of adult men unemployed</a:t>
            </a:r>
          </a:p>
          <a:p>
            <a:r>
              <a:rPr lang="en-US" b="1" dirty="0" smtClean="0"/>
              <a:t>New members of the upper class</a:t>
            </a:r>
          </a:p>
          <a:p>
            <a:r>
              <a:rPr lang="en-US" b="1" dirty="0" smtClean="0"/>
              <a:t>1800 = 6 million people</a:t>
            </a:r>
          </a:p>
          <a:p>
            <a:r>
              <a:rPr lang="en-US" b="1" dirty="0" smtClean="0"/>
              <a:t>1850 = 7.6 million people</a:t>
            </a:r>
          </a:p>
          <a:p>
            <a:r>
              <a:rPr lang="en-US" b="1" dirty="0" smtClean="0"/>
              <a:t>1900 = 13.6 million people </a:t>
            </a:r>
          </a:p>
          <a:p>
            <a:endParaRPr lang="en-US" dirty="0"/>
          </a:p>
        </p:txBody>
      </p:sp>
      <p:pic>
        <p:nvPicPr>
          <p:cNvPr id="61442" name="Picture 2" descr="http://vagabonders-supreme.net/blog/2008/11/11-20-2008Mexico-1821_Copy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295400"/>
            <a:ext cx="4343400" cy="51816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Church and the Military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b="1" dirty="0" smtClean="0"/>
              <a:t>Church controlled ½ of Mexico’s land</a:t>
            </a:r>
          </a:p>
          <a:p>
            <a:r>
              <a:rPr lang="en-US" b="1" dirty="0" smtClean="0"/>
              <a:t>Military dominated national politics</a:t>
            </a:r>
          </a:p>
          <a:p>
            <a:r>
              <a:rPr lang="en-US" b="1" dirty="0" smtClean="0"/>
              <a:t>Antonio </a:t>
            </a:r>
            <a:r>
              <a:rPr lang="en-US" b="1" dirty="0" err="1" smtClean="0"/>
              <a:t>Lòpez</a:t>
            </a:r>
            <a:r>
              <a:rPr lang="en-US" b="1" dirty="0" smtClean="0"/>
              <a:t> de Santa Anna, president 6 times </a:t>
            </a:r>
          </a:p>
          <a:p>
            <a:r>
              <a:rPr lang="en-US" b="1" dirty="0" smtClean="0"/>
              <a:t>Caudillo</a:t>
            </a:r>
            <a:endParaRPr lang="en-US" b="1" dirty="0"/>
          </a:p>
        </p:txBody>
      </p:sp>
      <p:pic>
        <p:nvPicPr>
          <p:cNvPr id="59394" name="Picture 2" descr="http://farm5.staticflickr.com/4124/5013247299_67781cfdd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371600"/>
            <a:ext cx="3962400" cy="51054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U.S. &amp; Mexico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Southwest as periphery</a:t>
            </a:r>
          </a:p>
          <a:p>
            <a:r>
              <a:rPr lang="en-US" b="1" dirty="0" smtClean="0"/>
              <a:t>Manifest Destiny</a:t>
            </a:r>
          </a:p>
          <a:p>
            <a:r>
              <a:rPr lang="en-US" b="1" dirty="0" smtClean="0"/>
              <a:t>Missions</a:t>
            </a:r>
          </a:p>
        </p:txBody>
      </p:sp>
      <p:pic>
        <p:nvPicPr>
          <p:cNvPr id="57346" name="Picture 2" descr="http://questgarden.com/27/62/6/060613170130/images/OSMISMAP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870035"/>
            <a:ext cx="3219450" cy="36576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57348" name="Picture 4" descr="http://en.citizendium.org/images/thumb/0/0e/Reino_de_la_Nueva_Espa%C3%B1a_a_principios_del_Siglo_XIX.jpg/350px-Reino_de_la_Nueva_Espa%C3%B1a_a_principios_del_Siglo_XIX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214" y="3253581"/>
            <a:ext cx="3958986" cy="34290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57352" name="Picture 8" descr="http://www.fresno.k12.ca.us/divdept/sscience/images/camission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4550" y="1219200"/>
            <a:ext cx="2952750" cy="271462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4" y="0"/>
            <a:ext cx="9137176" cy="8382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Texas Conflict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6248400" cy="4525963"/>
          </a:xfrm>
        </p:spPr>
        <p:txBody>
          <a:bodyPr>
            <a:normAutofit/>
          </a:bodyPr>
          <a:lstStyle/>
          <a:p>
            <a:r>
              <a:rPr lang="en-US" sz="2600" b="1" dirty="0" smtClean="0"/>
              <a:t>Stephen Austin &amp; “Catholic” settlers, 1821</a:t>
            </a:r>
          </a:p>
          <a:p>
            <a:r>
              <a:rPr lang="en-US" sz="2600" b="1" dirty="0" smtClean="0"/>
              <a:t>Mexico’s Emancipation Proclamation, 1829</a:t>
            </a:r>
          </a:p>
          <a:p>
            <a:r>
              <a:rPr lang="en-US" sz="2600" b="1" dirty="0" smtClean="0"/>
              <a:t>Sam Houston &amp; The Alamo, 1836</a:t>
            </a:r>
          </a:p>
          <a:p>
            <a:r>
              <a:rPr lang="en-US" sz="2600" b="1" dirty="0" smtClean="0"/>
              <a:t>Lone Star Republic</a:t>
            </a:r>
          </a:p>
          <a:p>
            <a:r>
              <a:rPr lang="en-US" sz="2600" b="1" dirty="0" smtClean="0"/>
              <a:t>Delayed Annexation</a:t>
            </a:r>
            <a:endParaRPr lang="en-US" sz="2600" b="1" dirty="0"/>
          </a:p>
        </p:txBody>
      </p:sp>
      <p:sp>
        <p:nvSpPr>
          <p:cNvPr id="55298" name="AutoShape 2" descr="data:image/jpeg;base64,/9j/4AAQSkZJRgABAQAAAQABAAD/2wCEAAkGBhQSEBUSExQVFRUWFBwVFxYYFxcYFxUYHRoYFRgbGhwYHiYeFx0jGxcXHy8hJicpLC0sFR4xNTAqNSYrLCkBCQoKDgwOGg8PGikfHyQpLCwpLC0pLCksLCwsLCwsLCwsKSksLCkpLCwpLCwsLCwsLCwpLCwsLCwpLCwpKSwsKf/AABEIAIYAyAMBIgACEQEDEQH/xAAcAAABBQEBAQAAAAAAAAAAAAAAAQMEBQYHAgj/xABBEAACAQIEAwUGAwYEBQUAAAABAhEAAwQSITEFQVEGEyJhoQdScYGRsRcyNCNCYsHR8BQWJOEzU4KiskNEY3KS/8QAGQEAAwEBAQAAAAAAAAAAAAAAAAIEAwEF/8QAKhEAAgIBBAECBgIDAAAAAAAAAAECAxEEEiExIhNBFDJRYXGh4fAjUpH/2gAMAwEAAhEDEQA/AOaUUUUoBRRRQAUUUUAFIRS0TQAUUUTQAtJQ7QK0fDeysrNwrLLKieoMSKxssjXyzWFUp9GcorTYjsuO6zaJESxmBprMTzHrWavWsjFSQSDEiYPnrXa7Yz6CdUodiTRSRS1qZAaSlpIoAUUUCigAooooAKKKKAPoD2R8SL4C1b/5aZf+4n+dJUH2M/ph8/vRTAcOooopQCiiigAoNFBoABSGncPhncwis0b5RMctelPYbhlx3VSjKGcKSV0WSBOvxpXOK7Yyi2RSKcwuFe4/d20Z3InKup/2HnWxb2bN4Shd5uQQ0JCg5TI31IaIOwrQcI4Zbw+JNm01v/h3CUCePcBRmOsQZnX8tQT1taj4csthpJOXlwU3AOx2S05v2rbXcwyypbLoIDHpPTzrQXcGzRIUA9FjaQB5D+lW7WwDuYA5bzGlNm2wOsbSAYMdZ+NePO+Vjyz1YVRgsIpb2E8IOg01UM311Gvxqmx/ZNbmZss3GESCQM0QDE/3Fa/EnT8u/h3ggT0nrUO9owIXzA5Btl5/GmhdKDymcnVGXDOUY/htywctxY03GojYGeVRga61xS25Vsx/MMpA8Wg0iBtrWTxvZdYSFJJYAlRDGYAEHz69a9anWpryPLt0ji/EyVFWHFODPaulMrATAzwGMDxSB5zt0qHcw7AGREQCek7VdGyMumRyg49jdFIaJpxBaKSaBRkBaKKK5kDuPsZ/TD5/eij2M/ph8/vRTgcONGU9D9KSau8DaK4dbskAqUJ0IjMYEdT9KxnPasjwjuKRZOwJnbSkLfKta9uLY8RCm2pKjXMPzx5R+Wkw/CC99FUBT3uXxglS0zr116Vh8T9jV0P2ZmLWFuMYW25PQKZ+leCpG4I8iDW44R2nuXrttTYyK9wp32c5Q6hi3LxTB02pvHcKi+LSgOzN+YGFYQwkLEcutJ8TKLxJYNHp045i8nr2cWnAxGdWRLipluGYJVjsI8RBIPyq04X2cbPbvTnyOynMpUSuZVO/2rScKwAVEtzIRAQD4tGk/LblUqw+V0tzIgkbDY7b6mTXjXalylJxPTrojGKT5wR7lph+8YgEmRpy8ROgHT406uDOdWkMuVh+UEmYgAjlPOeVV3aLDF0t29XFzFqCOoVHcA9RoNDTvC7LWXFlcqq1xzlgnIMmYRroCRFYY8c55Nd2WyyMjxQIpi9ijlByswY/wgbiJnYVLuNIIO/pt9q5/wC0w/6fCmeb/EyF3oorVk1D6hbZsjuNgr5cwCbmc2dSTzOk7CvAsDcSIAPL84Ghrnns5QHHMBrNl49K6Q1kjkQZHxitdRV6M9otNnqR3FbicRkUzOoAgmBA1JPJRvqfKoWH4it38uUgPpruQCQpIgyKe7RYXOrqW37lSDzDXNR8P96j8N4YmHu3H37whttFA15eRI6U0duzPuck5bsewxibasykhdNTIJJlvqSfoIqsxHAhfF9M4SHTKzLqdczTH5iJjStfAuFQFJYEwRmUgiYk84maZTAjUuTJ0nczoCQOR+FPG5wWRZ0qTMDc7FsAWF+24AkBVaW30g7bGoT9nLgtliNjuBOYHKF+810Y8NUkBtB1EzpoBP3PWud9lrj3MSiXGd1hiVJMGAdY+VehTfZOMpZ6IbaIRkljsMFwAtBLDc6EEGVmRPnAp+52PcLmzyMgYQNCSJK68wAfpWxw1hIKmUXM0Nq0EapI/wDsdaZfBrcQMLgt3BByCTmYZpHkDPyAFJ8ZPPY3wsUjA4nh+S2rlpzRAykDUnn/ANNRa1XaCyBhGBaWQqygbg5o1Ma7mspNehRZvjlkN0FCWDuXsZ/TD5/eij2M/ph8/vRVJkcRvoAo011rQcPQ93bAVWCgsZEkcxC89TVFjhCrPOfpFarB2D3aypHhjRoMRowjzgx5VBfLxX5Kqo+TPaIEFlHJRe7OYROYaEz5SJ8s0VZYHAWmu2SQ094rLDBY8YGhkjYA8jvTGHwgAUswgqqMCDJOgJ/hmFkeVSkgIw31LyD4h5DcdYJGtedKRfGP1Mx2cuDvbBNti4xLEjujlKvnnNcmOYgAVvcdg1zrmNsQupjVQpJiRrzB057yNKijilpWTUaLlZVBOZSvhzZfzEEDX41Ht8VTvHCC7NwhvCMswSSJc7SNaW2crJZSxwPXFVrGTRWLZNvWVbuuSkEH90Rrm5CNNSa9WcXbOXW0DlBADCQZhwQdRrz61X3eMMEZcq+LckGRm1MEbRUXieEt3SrMx8LZSVmDbnaF1J0B1molDL8jdt9ouOOYm2j2WLj9QXI5gdy+4Gun86ssFeDgkc2032gaT6/OswcDZuMLQdTbt2w9oeIu5YHM93SR4pUa7a1G4ngBc7tGuXWUOoypnBULGcgkxlVf6UzhFtRz/WZptJtGxv2dH0OzR5aelZPtT2cvYrDYZLSyVksTECVWN/hU2/gLUvGItKA2UJ+2lEABAYFtXMkk+Y6VXX+DWw6zeUpJGucyNlEBxG1NWvTllPr7BLzjjBH7G9i8VhcaLtxQEKOujAnWAIE66ga1vblrxQYB+IG29Ym7wBJZxkVQCNVfMCdCDLDllIjpVbjeGW20IbvIP5hMrBJEz11+Qp7F68t0n+v5M4RdSwjS9qV7tLlxio8NooSygMVuzlzbAwQaTs7xYXHJdMgUG2Sxt5A4EwIYzmHOqZuw2G7iy1sMhdGz5lLNf8KsO6BlVAMzMb1VcV4IjKy5BIBA8KgCNIgQJHWnjXW47c/r+Tm+fZ0HDm2QDbZGzE3VyMhKyJJU7kH4c6Yt3CHu+7m1/KpWROqhQ0nrJqdwfsthbX7RMJ3QXQMRqxiMwEknnqetTbiBTn7sIW0mIMiQpPlFRSlFSaXJpC3PGCnw9jxDLbyqrQDrrIJnqYYTrWD4P2Nv4bFJfJVkDP8AlzTBzARp5j6V0U3ypIUaM06e9ufhpNQcTbVAwLGZmTBP0Pnv9RW9V0oJxXTHsrU2nL2K+6bgQHIAG8JafECYEabCqjFDu5JBG/iK5WM7678vWrsYpF0NwkkahjueZgbDT0qh4jijcJfPnYaZYgKRAB18hWtXfQlnXBQcVuhsPc138Q6nUHU89qzQrQ8axM22BfO2WIyxkGpgHpWer29NxE8i/wCY7n7Gf0w+f3oo9jP6YfP70VWYHGeKrC2/h/StCt4ZFUs2bTpoNKz3ECWW3HIa66jbetBiSDcBVgwhQD00Bjz1gV5tnyxz9yyvtltadMpdm0KkEcgSDqAeevzn4U/w8tcxEZp1yrEaqEVxvvqxGvSqdcylvM92ZIEMwYR57xTvCsd3eKAA0CsZIGgIgTrB23qR15yWKa4JvDu1mFDIEu3BcLC2Cbfhg7AlhpGutWHH1YXArXkKgKwQrl1Pn1iedc/4Lw66mIsNcsuqC8uYsjBee8iuj9osWmXKVDkxGseEARA50l9ca5pR54O1WSsi3LjB4W5lDQOe/I9PSvS4sxKnLEHw+U6xz3qpXizAyJ25ED4dakDGZ4JgnQcpI3rBwaKIzLvtRxM4Z3ZVQvdNq0AdFkWszM8akZYEeVR+F8Va8EYlQyXVByhipBIBgHbRjI50z2uugcQtBhIm2T0M2GGo+QpLTqMVZVNFdgWAkCRP8opZRWxccmVTeO+DcXraLcPhWcskQOTaGPlWL4zgmsziLjqBnzKWIVM3JZ3mDWo4nxBFxJR4AnLM9f79a4z2w4+2Lxbu35EZrdlP3URSQSPNiJJ+FGjolbJrPBnOz0op95N9Y43ZvoO6uq7ktK5vGFDeGVnQwNxzNM37m0zvBPQQa5cHIOYEgjUEHUHkRW94VxE3rFq4R4iMrH+JZE9B/vVV2k9Hyi8o7TqPUyn2atrrWeG3HzZxYuXCASdgnhWRykzWUsB75UXWBLCc2XKiyQCNBMeLnVvisWV4NiB711l0P5gVJ366VV94gsz/APGNflpHXlWMI+Oce4y7aZ07s1iScDZOp8GpO+hI/lTWJslzqNQQdSddJ/rUfs+QMHZXMZhtOvi126CacxfEVJMEEzsIJ00gzpNedL5mLXFqTaG8RZ1E+GGnl8Ij4E1z7tX2pu4YYe1aS2y3MMlws6EsGBKmNY6Vvl/e0E66EjU6DXpuBWA4/wBm1xNvDu9/uzbtd1l7tmJJOY85kbbcqs0jgp/5OjS1T24h2LwjiDX8OLpUd44JdgsCZYaeUVUXsId531idv7irbhJXDYcWjcDATumXds2oIOo6VCxan88KsiCTBLETqANtPKrY/O8dGUlmK3dlLxDAlVJ11U7EHzqlRfCD8K0V+6GEjoR6b1A4JhsO94f4t2t2gsyObAr4TE5QROvnV1VmE8kFkMyWDr3sZH+mHz+9FSPZULYR+5k2s7i3PuB2y+kUlXLlEz4OH2rhBzfvAgyNwBzrR8OkWWZk8RhlI3JnSRJjmaybseR56VrMPcX/AA6hcwFoALAzOLjGWA96TsDsJqHURwkUaf5sjgjKCZOYQWBnxEkCem00hws35ObxLHhMiF8InopjlrqdaYvYxEYEsQxIJGSJiJ6Rz0qZZxy94CGyqFBzGBqxYQemw+tStNFixkcNo5Q3Jbkas0gfM7/GvPEC8wV28OupAjQyd5nl0p04zKGJUnViSBoxGhHMTpVfxLiIeAiEMAJLHkBpWcU284NJySR7RyIgcuQqVh7/AIhprI30+P0FVVu4/P0B/rVhwa7Fxe8BKXAyeEwZGg9TTTjwxa5cpGm7b8NdsZbfOiyiXE3ObIptupPLVvnVZw25N1ASNLg1B5nT5VN7R51XA2Hz5Qb7lSdWyhVQmeXibTrUXCsisJBCu4UgPlIIOjE841086m7gvwa1rH/TfXMMhxR7xFzSHB1OhjLMiJ8JrgWL/wCJcEjS4/8A5GuycFu/6kqCO7QAAFixdnuMucsTrItjTlXI+I4Ui9dA/wCa4mRyYittB4zkn9ifUR8UQGG4q2wPFLiW7NlTFti5Y5SdcxG/wiqzuNY8wNPWtLwrGhcD3WaWLXCNDpqIJ+lehe/HrJPUvLvBqMNwk4jhV5cxJRwxUCSwCsojz8UkxHhrG3rQUBbTXCCusrr0AGm9afhnGbfd4nwqjDDKoYGCWbDvJPMjOCazlnG+G2CJAMZvIIrH+dQ1KSz+SmzDefqdG7NcRtthxazN3toEsrQG8RBOkyoEgQddRUjFOUlrZXNz6keUc/6VQcNxSLh2uLbW22cLIUSyll/NOp0qXiO0Xdz+VjuCUAEdPjXmyr820i6t7Y8jGP4rdBIzEQP+kg/fnVDjOIOZJclgfCdM2XmfT1p9+N3Ha5mIAzqAAsqJUHTpVdcIY6aH8olDJO+0z/Kra61HtGM556GDjWMQYO+sdInzqC96Scxn+9hU57wzqN5BBGUAgiCNzJ0moiOGCiWRo5rmBM7yPENOoNWRSI5ZYy40hf8Ab59KrkGh8x9jVhikyLmLAnXYEcwDIO3lVYzAExyn71TUiaZ232M/ph8/uaKPYz+mHz+5oqsnOQns8RfNh71u2wiSVcxIYjRQT+6PrV3h8KyqqEhxbLMSui3NNPzEHQnSQCJNUWHxjKzEdFESdInz13qWuPbz+tQWb5YTLIOC6LpbdwlDIi3+VWyldSCZkyRAg9QfKo3CUk3LSZfEWRiUcK4z3dSdsy5ljXYCo1ribdT8OVGG4m2UgtoXZo6Sx66Vhtlhm2+OS04vwk5bvdm0LcNc7vOYXwxBInNBkjzavKdlcRI1w4gbZ2jaPdiq69xnwMocHMCNB1r0naJ/PTbxH1pdtiWEddlWeS0HZ3EjfuhA2Us3oqk/KKe4FwC9nV7ihVRiQCjoxJMgjMsDbSaqv8ztvBkc5oHah5Jygz/EaRwsaxwMrak85Zr+KcEv3u6/aJNprhGeR4LmWVOXoVBB8zTvBuA3Ld0veexcUIVCAEwTGpzDy9axg7Uv0M7aP/c16XtY/QdCJ0+nWsnTbt2jevSnnk2vZ83BeuxbW1aH7O27NObJcuPoN/3yNY2rP4n2ZF3d/wDGJLOzkd2dJYsf3vOqmz2pdehGYtrPPU7edem7VE7hflP9mnVdsJNw4EdtMlh5JWK9l9xACt8XDIhQqJJ6y7gbCpmH9mL93l/xSqYOmTMVncSGj6VS/wCaGgbaebf1r03a540K/Qn7mnb1L9/0J6mnz0zc8G7NtZS4ly9buK6Lbb9mVOVVKRJYjZjtrJrOJ2AYOiviAqm7C6hyQEYidspISKpf83XRoH9B/OmrnaW4SDnIIMjQaGCJHyJpIV3rPPZ2V9XHDOk3OAhrZQ3EykclG4MqRJOxj40zd7OAuWF8LmChgEWDHQcj/Wuet2qun/1G9B9hXhu1F2dbr/WPtWa0ti9zR6yH0ZtrPZQ53z30FsgABRLQNBmLD+dK3ZW0P/cuD1hZ6aH+4rCHtC+v7R9f4jXk9obnvt/+jWj01zfZmtVX/qzU4rshh1KAYu5LORmIXwko5BO0mVHOltdi8LlAbE3njmuVFPTrWWbtLd08Z0MjbcSAduhNTLPbu8IzLacD3lg/Va0dN6XDBXUt8oseJ9k8KLVwrcv5gjNBdSCQDvpNRz2Jw5gi5egwZ8OkgHaNd/jXtu3SOrK1koWRk8Jkagx570/gO2FvKg3IVVImDoADuNdq4viIr3NM0Sfsbn2SWQlpkBJCsygkQSA7DX6Clr37K72ZHYfvXHb6uxor2Y5wjy5ds4ULm/yp1b9RKKTYmd3Eo47TTemTdJ3J56ctda8AUlCgkDlk956UXqbFKa7hCjhvGjvKao1rmEA8blJm86boowjuRzN50Z6boo2nD3noNymxSxRtQHuaQmvNIa7hAOTRNeKKMAeiaSaSkNGAPU0TXmigD1NIRQKK7gDuPsZ/TD5/c0Uexn9MPn96KcMFBxv2Z2hdItwiztLH7k1X/hqPeHrRRTYQB+Go94etH4aj3h60UVxpAJ+GY95fWk/DUe8PWiihJAH4aj3h616Hs1HvD1pKK5hAA9mo94etL+Go94etFFGEAfhqPeHrSH2aj3h60lFGEAo9mo94etL+Go94etFFGEAh9mo94etJ+Go94etFFGEAo9mo94etB9mo94etFFGEAD2aj3h60v4aj3h60UUYQHn8NR7w9aUezQe8PWiiupIBfw1HvD1pD7NR7w9aSiu4QHS/Z9wL/DWsoII25/H+dFFFKB/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5300" name="Picture 4" descr="http://www.p3designs.com/media/images/productimage-picture-texas-lone-star-state-219_jpg_400x400_q8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267200"/>
            <a:ext cx="3581400" cy="2372045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55302" name="Picture 6" descr="http://c3e308.medialib.glogster.com/media/eb/ebac0847947b38e8176a48d2d6615fe5d17471d07876aa25d4b39172536d2dde/austins-colony-in-mexican-texas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3236" y="3246757"/>
            <a:ext cx="3505200" cy="339248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55304" name="Picture 8" descr="http://www.cah.utexas.edu/texashistory/annex/images/texas_wow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00" y="1222375"/>
            <a:ext cx="2667000" cy="2571751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Mexican American War, 1846-1848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President Polk vs. Santa Anna</a:t>
            </a:r>
          </a:p>
          <a:p>
            <a:r>
              <a:rPr lang="en-US" b="1" dirty="0" smtClean="0"/>
              <a:t>Treaty of Guadalupe Hidalgo</a:t>
            </a:r>
          </a:p>
          <a:p>
            <a:r>
              <a:rPr lang="en-US" b="1" dirty="0" smtClean="0"/>
              <a:t>$15 million for ½ of Mexico</a:t>
            </a:r>
            <a:endParaRPr lang="en-US" b="1" dirty="0"/>
          </a:p>
        </p:txBody>
      </p:sp>
      <p:pic>
        <p:nvPicPr>
          <p:cNvPr id="53250" name="Picture 2" descr="http://teachers.henrico.k12.va.us/highlandsprings/fravel_d/fravel_site/us11/expanquest.mex-war-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971800"/>
            <a:ext cx="4953000" cy="365760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53252" name="Picture 4" descr="https://encrypted-tbn3.gstatic.com/images?q=tbn:ANd9GcSCHC4lZISfqHk3vsMHg9GuqaWJb9MAG3cMvK9Zthux5CajFJECY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104900"/>
            <a:ext cx="2819400" cy="20574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53254" name="Picture 6" descr="http://armyhistoryjournal.com/wp-content/uploads/2011/01/american-soldier-18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3505201"/>
            <a:ext cx="3048000" cy="31242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1" y="0"/>
            <a:ext cx="9136039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“La </a:t>
            </a:r>
            <a:r>
              <a:rPr lang="en-US" b="1" dirty="0" err="1" smtClean="0">
                <a:solidFill>
                  <a:schemeClr val="bg1"/>
                </a:solidFill>
              </a:rPr>
              <a:t>Reforma</a:t>
            </a:r>
            <a:r>
              <a:rPr lang="en-US" b="1" dirty="0" smtClean="0">
                <a:solidFill>
                  <a:schemeClr val="bg1"/>
                </a:solidFill>
              </a:rPr>
              <a:t>”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r>
              <a:rPr lang="en-US" b="1" dirty="0" smtClean="0"/>
              <a:t>“Conservatives” vs. “Liberals” in Mexico City</a:t>
            </a:r>
          </a:p>
          <a:p>
            <a:r>
              <a:rPr lang="en-US" b="1" dirty="0" smtClean="0"/>
              <a:t>Colonial traditions vs. Modernity</a:t>
            </a:r>
          </a:p>
          <a:p>
            <a:r>
              <a:rPr lang="en-US" b="1" dirty="0" smtClean="0"/>
              <a:t>Decreasing the power of the Church</a:t>
            </a:r>
            <a:endParaRPr lang="en-US" b="1" dirty="0"/>
          </a:p>
        </p:txBody>
      </p:sp>
      <p:pic>
        <p:nvPicPr>
          <p:cNvPr id="51202" name="Picture 2" descr="https://encrypted-tbn2.gstatic.com/images?q=tbn:ANd9GcT87E9UorSDsafUf3VjpeuslwD-R7LLNY0XOYxaDBW02FBVALF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276600"/>
            <a:ext cx="3581400" cy="32004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51204" name="Picture 4" descr="https://encrypted-tbn0.gstatic.com/images?q=tbn:ANd9GcRfMSneZn0ouSUXjMBDtwW1LQPDyADz93mnZs-zzJH4Z3pdv49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276600"/>
            <a:ext cx="4419600" cy="32004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War of the Reform, 1858-1861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/>
          <a:lstStyle/>
          <a:p>
            <a:r>
              <a:rPr lang="en-US" b="1" dirty="0" smtClean="0"/>
              <a:t>Benito </a:t>
            </a:r>
            <a:r>
              <a:rPr lang="en-US" b="1" dirty="0" err="1" smtClean="0"/>
              <a:t>Juàrez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Leader of La </a:t>
            </a:r>
            <a:r>
              <a:rPr lang="en-US" b="1" dirty="0" err="1" smtClean="0"/>
              <a:t>Reforma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9154" name="Picture 2" descr="http://t2.gstatic.com/images?q=tbn:ANd9GcTxyINcldcSvxF0eavreoZ7EQYnxmj0lpgdEFPLVJnmClED1MkgVHHn16i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1550" y="1142977"/>
            <a:ext cx="4133850" cy="17526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sp>
        <p:nvSpPr>
          <p:cNvPr id="49156" name="AutoShape 4" descr="data:image/jpeg;base64,/9j/4AAQSkZJRgABAQAAAQABAAD/2wCEAAkGBhQSERUUExQWFRQWGRgaGBgYGB4aIBocGhoYGhgVGx0bHCYfGBwkHhodHy8gJCcpLCwsFx4xNTAqNSYrLCkBCQoKDgwOGg8PGi8kHyQvLDAwLCwsLC0sLywsKSwsLCwqKSwsLCwqLCwsLCwsLCwsLCwsLCwsLCwsLCwsLCwsLP/AABEIALUBFwMBIgACEQEDEQH/xAAcAAACAgMBAQAAAAAAAAAAAAAFBgMEAAIHAQj/xAA8EAACAQIEAwYDBwQCAwADAQABAhEAAwQSITEFQVEGEyJhcZEygaEHI0KxwdHwFFJi4RXxFnKCU5LiM//EABsBAAMBAQEBAQAAAAAAAAAAAAIDBAUBAAYH/8QAMBEAAgIBAwMCBQMEAwEAAAAAAQIAAxESITEEE0EiUTJhcYHwI6GxBZHR4RTB8VL/2gAMAwEAAhEDEQA/ABRNEez/ABAWcRaut8KsCfTY/Q0NG9a4m8EWTtI/f9Kin6NeR2mzxgw1gPtHuniJvOX7j7xTbEkBcrZCVHPMBrvqeVWey/albZxf9U5z3rWZJJlviBXyIkR0APKaAWeENhsI2JYkXMUCEXYLbJHjPmQGMdDQ7C2FW3mdbgZgZZpi4s6lCdwNtOorpQbhfp/mfIIqt8s/9QpwXtVirE694pGV00h1KkECBo0TB8oqLDYgFAw57VnZdMMweyqm1iRIS4zlrdxTP3bcrZM6NyIHmDTw6sHuIQQVfUEagk6j1DTVFGFYqJD16ixA/kQlglKgdNZPrNMmKxSXVs21BAS1cWD/AOr+KfMxQDCMZjkaLcGuAXlX+/MvurAfnR9SAUJkfRWMlo+ogjBYiJGwO9MGCxdy9cRAegpZVYIpo4Bh2HiA1I0J8zEDz51l2AfFP0G8gIT5jlwSyQCSZ1IHTSihNVOG2iqRXvEMetq21xzCoCxPkKFPSoE+VtOuwxJ+1TtWbNoYe0fvbo1j8Kc/fb3rj+GtFvCqlmP09aJ8UxlzH4t7g/EdP8V5D2pnwXBrdi3p8XPzMdarLLQuPJlPS9I15ydlEX8N2YkzdaT0Gw8qKYThlq2dLanoTWuJva+VZbvdaA6mG5m3X01SbAQ93Wa0iSNWJgDYUVsdmhlkmZ12oFwvFidN/M9elNeDxvKaz7SyHAhW6kHoizxHs+UJIEr5idKW+IcORQbgUrlMsFMZlnX510jF3gR50ocTsAm4AN1IpvT3sTgwGUXVnUN4C/5s3R3dhcitplGrN6tufTr61V4fgYUtnK5SDI3UEwH8wGgEcpU7Gq3D7EIWDBWRo18wSPZgP/2r29iw/i6/ENt/91qEe0+fQ+86t2E7Z98O4vEd8uin+6PzOm/Om7Eqf3r56wmOa0yupIZDIP5exrufZztEuLwy3BAbZx0Yfvv86ktr07+ITc6hAHbPHd0kAxcuaKByHNvl+ZFJNvh+YrbH4j4j/iNSTRjtTju8xtwHdIUDoB+5JNecCvsjO5tB5XKoDww66FedBkouZqVA6M8n8zPMTZ8IGzdPIbVQe3p6/wAijeGx1q83dupRxsGHijoDs49NfKh2MwxQnQkSdZ36EVyskbGaldofYSmrzG81p2l4nlt27AMZhmfyGoC/m3tVnDyxpV49cJv3CCJELvMwACB5aTVdShn38TP/AKo5rpwPJlE3p+ESSZMieegg/rTBwziN9btu+Xz90c2TwxBUIZynNGUATroKXv6PTM5knlmg+3P2qXDcOBdV0VmdV+MaSRMjeNd6pYqRPnlrfkzqPDe1RxAlreUCBIOZWncCQDI096OWsOGUHrtPT+0+VA14XEZd1+nSjuCxvgKkbRqevUVlHTyJvumhAFOT5lXH4JZC7DkTy/xP6GsrXFcUVZN0gAaHz6GvK8AfadBcDETrqlWIOhBIPyOtRXLAcQwkb+1MHbLh/d4piPhuDMPXY/UfWgoqkHaa1TLbUG8ER64Lwb/kADef7q2iKqqq8gBEkGNjqNuVNvGuy9jE2O5e2uVQckeHIY3Ujbz6ih/YC0Fwx11zkH1UAfnJ+dMgHnTE2UT4Xqm/WbGwBilwjsBa7kpiLSZ8xh0JDRylhBPMwZ3pA7QcFGExVy2GLLIILATqBuef+q7b865p9otgf1QP91tfoWFNrPqEkuclDE5XAO+5OnpRHgmJzYiyYHxj6rA+ooRdBmByYfwUX4Vgirl8wBtAXI3nKdB5SaZcQFJMV06szgLzI2sHORGoYiPnTlwDBMAPf20FLL3VuXVdNC7EkeZJ1Hzp14Jem3K7agfLQVjOc4zPtersPbGIWsHSOYrn/wBrPGTkTCodX8T+SjYfM6/KnS5fyAsToBrXF+J418Ribtw7s3so0A9hPzptJyfpMuugu2ZNwrDiyvh3O5q+2L8J6/yap27fnVbE4ll03ppXUZvb1IBjae3Xn0rXvgKrm/H82qW3hcx3pmPeTqzsdpYw+NE6GimH4h51QsYNVPKjWD4VmWVKtU9pXzKwGUeoy9h+I5186pcQsSrOTGn6Vo9k2n02I2/MVU7QYvLbIB3FTInrGnzOOQqExUwqA5gTrI0+dWsLw9c4WYDAj6TH6+1CuH3AtwFuo/PerOGvZmUsdtD5TIB/Ktggz5YNmW+I8OVEBVpOoPy5+x+lH/s14r3eI7pm0uDLH+QmD+Y+dB8ailFc6bzPn4T7H8qDtiyl0FdCCD86Fl1qVhKdO5nae0/BEuWzcYQ4EhxuPI9R5Vzpr9yy86kDmDJ9QDrTF/5VduW8jQQRQLGXc2mk1HVq3VhtN+rpCqZY7+Me03vY9cQkMRmGq3NirDbNzHrQxeL3i5VnOedmMg+RHOeo1rZ1DDK2o9P4RUl3s7cNpLtmbgyhiv4lg5Wj+4AjXn4hVKIqjHiS9TlCrE/cbfYy9wzEm85XIEdVkgTBA3YHlHnSv2ggYh2A8OYgRtI3+ROvzpk7I97/AFltlUgah8wOqkEMpHnVLt3woYbEsip925zW42jmh8wfzFGihWzJep6g2Dttvjg/5gP/AJKRlVQSefpsPSrnA8Xa/qR30KAZOkiREbcp1oTZwjFgqqSWIAXqeQrpnZL7Pktfe4jxXBr5Lptrp8/ajfSBJhdZqyYSa4XK5dFJDE9fpVXiOPKqzs2VF6/zU1Dxn7R7KnJatFwNC4bKNNCRIM+sVz3tDx18S55WwdB1P9xqRKCT8ppHrQiZI38CR9ou0b4loBOQbTufM1lCAYrKvACjAmBZY1ra3O87n20XPaS4NcpIPo231H1oDwzA96hZNXtEFk/uQ/iXzGxHp1pfwPaV7LFLsOh3JbcbgwSRWuC441jE9+s5APhmcysQCOnmD1UVKK/E3V6l6qe0OR+YnW/s0xGezdB3Dzr/AJD/AFTgpXy964N2xa5aZcRZdu5vRmyMQJIkNodAw19QetAcLxS47AByCcxzEkzzjU70RrIAImRYFvuONs8T6Xa6g5j3rnv2l4y1mssHTTOGgyRsRp71zq5xYMqpcWLg0JnRx1Hn5fvVTg/DWxmI7u1CrzduQ/Xyry7eonj894pumPw4hF8eXfLh0LOf5JPIUbxeBGGwzKz/AH1wS5G5/wAY/Co1HrVjG4qxgrJtYUzHx3TqbjcgD+2gFKD4x7hJJkkyT+g8v90kubjtx/M0+l6RacE8mNlnBmziSiMcqquUmN7igjlHM+1PeAw2S0FHT6zSV2XxXf3AWGyJPnlQKB9CadcTfCxBMR/JqOwnO8faSwVYt/aFxJrdgKpguYmkKyVRQP56U3faNL2Eu8lYCPU6fWufHEawxk8wOX6TVHTrlIxbO2AOP/YTucVCg6LHrUeLxiOkr5aTVK86sIj+fImqCaNA8vrzqoIJ1r3HnIMIva8M1esYtFUS2p61HeIyw1AkhmMt4R/P4fOvBdQ3h23dnAXkxmsdoUUmRpyMaentW2D7SFWMx5Moj050Ctd3A8JgzBI6b+dXLnC1UwyOCRIBBGnWN484oWrTyIgXWZzrEa04st4Dmf1/eg/HkJtnT+CquHYoAJ8P12Ma86KBw67gzUwQVtkcTUQ9ysq3MQp1GsVOlwzJGhA/3UnGcH3b6bHUfrVbPrr6+taGcjM+WINblT4lrH4hm0nbSevU/Ma0Oa2QevKiUFgGOkAaitXwrESqtB6wPpNcBxGNSz7iMeDuHIo01QflUDXZJB9QfOq+Au+BQSZUaj8vl51LccHWk4wZ9GLP01+kja7EU79gLge1ctn4rb51nkHEH5dflSJkk0ydkuJW7Vw5jkJIyvGg0Mq2slSN9OU8q63Eh6kGxPpGizxHJeKSJUHcyQekHWkn7QONi9eS1A+6LSfM5dPkB7mnXiZW3ftXDEFyj84BU5fkCZ+c1zzFYMXca6mFHeFnJ2C6GhTBOZnAQ52G7MwwxF2ZbRARrr+Ly0q52+7UFVGFtHVx4yD8K9Pn/N6jxHaC3at3LtozklF13YEEQOpMeirSl/Q/C7EtcYyxPMmiHq3MdX05dsDxzKnEkC2wPlQpn0olxh5ZUGp/mlDSwA132j0qlRtEda6i0ge2JUZ6ytbhBNe0cyCYwYO2bsLBzBsqk8wT8M9RpFXOL8Bv2cT3YX43GVAdNfhH136zQ9eGXReFvI4uDdIk6DcDnp+VFsVxi73iNdzZ7QARToZ5eY11k60k7HaaQJsGW5hrs5jlxNm7g7gIIByg7jXUeqtqPXypOOCe1ea2/hNptTyH+XoZkfKvXx9y1ie9mbgaTGx6jTlGlNfa3hyYm3axdo6MAr6cjoCfMHwn/VFnaJCHXjyDAly2t8kIpEcy2ugHjbXwr5geVW8NiFw1siZzbci/+R6DoKq4YKtsvtZUwZOt1hqF/wDWpEwa3rYvu8M0wvXXQKP5yqY788TWrITcfF7yscW9066LsB0HlRPA4bMPCrEDoJMnb61awXAlbDNcmLq/h6DzHnVHhfEmAfKIUATImWBIGnPfbzrhbIIXxCyVOSd4+9mMJ3TEFMugJPU899o2086K8WvSRB0P6UD7KYwM1wicqwoEDSAdsojnNEBczCDuZg9ANazrAdZzHVLnDRf7fcZy4Zba/E59lUgk+8D3pHwjkWyBAYsDmO4j3mi/aW+rY1lOoRFX5kS35/ShGOwttfgUnyk1fQulAPfeKsqDkuNxxLPB+JCwlxWW3cDgSWBOXL0JIg61S4Xa727mjQaL6mq16ySNeWgUdf1pk4JgxbSegn5nnTWOkEznTU67AMYA3lbi5hwimPCf570NslUAnQ5t426T1opcw/iYnUz7DpWtzh2cGhBwI66lrGLSoOGsxzghp10II89I2NMeOxl/EqFvPIUggAAFfQgSPlQfhPBgryzEjpqPeme0ikRSrrMR3TdKCMusGvhAATJJjXz8/P1rxdNNqJPaqljYAmlK+dpea1UbQbxayLlsCPENQf5yoCvCWJ3Xfryoljcbrz1rSxc0qtcgTKsprufLcibBANgDl0APMmtHwshmYyQR/v0qni3O+sTH6ipcHxEswU89D50WDAFqF9BkwXKesCR+q+kVJcfnyO1VM0kR0afyq7eHh0/nKvR1ZzmRWjP1qO3jArENtmJB0lZ1kTy5+9bW1jQn+c68wIt3GY3FkEplI5ANBMDeZ2ruNpN1FmhRjmFD2lbJkJtuoAAkkMI28jG3ppVYcXXvS5QnMVO4I8IIAJnXce1MWK7JYK6hZUa0wgHLOhOokDT5j6bUlYrgpRiLdwGORI19DsfnFCmk8SVrf/pf7GWL4um2LaqMpfMTpvPkdtNqmv4rKddlH1ofh8PezQEef8NfoCZq7hOHNduhGW5A8TyhnTyj6UzHvH19QiKSnPzlfh6+LO0l3nKAJIA+Ijzjb0o7gu8uAootKs5gGgtlB0bMoiSCJMwcw9Q08Ow/eW1Sxe/pwihyygEuc2isw1CwCYG5apuDcHtv3lrvVFx82bIxUOksykASGXI23kRrGizaJCVbOTBg4JZci3iERlyhkuBY0bxDWBPMGfWso/b4XbsqthyWGURmM6DZQfrvtWUov7GMCKRuJz3jHF1v2c7EriLUANOp1iPPel+3icwzMCzEwSdRrGo6GifHeAut7ukBLEttsVU6N9a0tcHy3QrmAfIjUDamppUbRxrsd8gfKZjMABaUGe9BkgKPhOwkHWd4IkUY4ViiuFdUl3JkoV8NsHw//RJjTb11qxdyKck5iy/ER6ae0e1VOC8QNtroWcpygkctSI102J9qWXJU4lTdKqjeBTw+69xVYEK05Z567xXRuzeCsWbQVAGb8bkbeS8xShiuJKbdy/ZlUDBQDvsCWPmSB7US4BxsOq5hqwM8teooL9bJtJ6UQtzvN+IOLOLAXS3dEA9CN/l5VpglFv8AprUeK9cLmY0EGPPnVPjam41m3+JnAWOQ2P0q5Zu5+KWRyRso+SmgwcD6H9uI60nUflj/AHDvZHCMq3M3/wCQ/QQfrNGMDZ++g/CFMevSqS3ouXljRrhPygEmiGExWW3niTqfQEgVM7ZYmPVWWvbztOTduUKY9yJgwR7AfpWYHxiTTF9pXDIKXANNQT9Z/OlXh+JyL860KzqrEkrPbvI8HeWmQG6iDmSfamC3a+7I6xS1bDC4LuWQOQ3j+a0Rbj6ZYAYt/bFcdS2MTQpvVdRfb2+kjxLNmyWoLakyOWwqXhHESWNq6MrDbzqjbwWIE3IAJ3G5+mora9Ye44cAgqu55t086IgEYzJ1axW1gHOePBEN4jBkGRUmFun51DwziYuqJ+IaMKkc5Wqc5+FprqysNa8GXRd60K4ldlSKs3HmhHEDAJr1a4MC6zCxc4nfObfar+BBZZmh2OsmZ60W4Wyrbk/zWrW4nz9DE3MTxIMS5juwJkySPoKjsW+78R1c7DkJ5k8/QUdv4S13ZYMVM7cqEFCXhTMczqB50KtmMen1ZB3kli3HyEn9Pc1ML8iq164FBUH1PU17gkJ5eldxHq4X0D7yS6NMv4m3MSdeQjrHKjNjsvmUqlu4xJtx3gyGPFJWTtp7KelEMDxHB4JCxcXMSd2UZsvkJ0FWL3Hc9tr3ekLKQ3OAlzOo05FopbOeBILG7jljI+McUt4UC2znNucviKkbCTuNNa59jsWL94RpMZpJ3577Co+J41rzNcPwDQT9B5k1SwOIykk09Kwu/mQ2XaiF8S9j8P3RDWmgxMj6iiPDe3Fw+C+7tbMZisBokGJIg+h/1QS9fMjXkZqlk1pmkcGKa0hsptOpJxVwS+HxIfMrLlYZSAVMM3dmJEaSBrVO7ismJtumYZ8rowJLDVQc89WViAdYJ5HREW4ywysQw5gwdOYq/Z7R3A03YvaR49eXUa/WliuP76n4hidE7U9pB39h7bZyA4yKTsZOYEbHQDzFZSb2Y43a/qG7wd2rDwlZ0IHmToRPzispDLo9OnMsqIsGoNiQXOMHvg1wZlAykHlOsz60cucZYW1gBip8JcToQfAf0NLJtrIPKdZ6HYfn71LwnGC05DDNbOhB6dPL1pr1g+OJ3p+pKnDHY+faMFjGJfAaRbFsguCfhGxjqNdPlUeXLg7jz8ZzAc9ZVJ88uZj/AOy1XscBDXoUnuyJMc1kHXp/qrPaLECbdlREwSOk/wD8gCkHBYKPrLyXK5f6fU8QfwbBd4xQ/CqZyu2YptPzb6Vf4Di8wUFdQTlI567etacPUq+pCgpcX6E6+XKoOBpB9CSD5dac24kenRZGC0yjEKz/ABKrZefiO3poDW1riFqzfV3XM6ywgxr5n1qvfxCtiQ4LZVgjSNd8um8evP5UqYu+0meZJpa1AmBZfhcidG7O403pZtSS5HzPKrWOxRtkIp0I19z+1BuwU90h5ZiPzNMN3hxa7r8OUkE7bnQVFYALD7Ta6dgEXV7CQdqQLvCi5EsFn0M6+lcmw18zlI3MfvXYuJ3A2AxCKDlFto84BP61yDDMFJJ16AVT03B+syeoX9UeNz/aGbd4xRjh6DwkiaUsT3p1gx0kVvhc50yuY5Tp+dOZMiXJ1W+NJj07j08qE4q9lJB+lUreKvCPu2gct/bWosfjdJKsp8109+VJSrBlNnUjTuCPtPLd0pezDZ/zG9Gbl6aXbF8Pty1o1axErRusHpnypxxJVaBvQrFnM28j9qs4jEQtUsPcBBO+mteUY3nLHHEoY0CQPX/VZgWBu213UGT589faoca2s1Lwew2bN0p+Npkt6rgoHOM/SGMZgkJJAIB5A6e1QXcOVEKMoFWBdJ9Br9NapYgsfER4Y8IP1PrQKJo9Q1dQyo3MjsYAsdwQN4M/lXt9jJVTHXT6Ch9yCcySrabemuvrW2F4nctEned/fnTMTJfqQVKgY+cy3blsskfz3q7xTLpYsiObnmfU/pWlviuZhlVS7bE7L5xzNVb2BJZmuPzOvWPIV36yQ8bSLiOGAyW1PUt08vn+9UmtAGR12PLpVvDWs05YknSdBodjVPEBgYI2ohFONtWJrb1Mmo77ayKltxl21qq4oognaTh9B6VqWn0rW2s15cbpXZzM1zVleHava7BjPxfh2S4VUaidBrAGunXTn5UOAkwDqTA+elEsa+S4SsyO7OpndQW96G2km54dBMjyE6UtPhmh1AxYRDeF4icO20gCMp19tRmXy+ta96124152C5yTmYjbkAAa3uW7rpopaAfEBrpuCI8Q9NRQBsSWKzEjSI/begCqTkcxpvsQAHjxC1+7MXQCUUgFyIzE7qo5CJ2p57N8GXK95xktvbYKc076NA01jlSrdt5hZW/Gactu1OUCSBmaPhH1NHuM3B/ThrSi2mqIyaEkAjNHJW2HlSrVLDAhVNpJLbyq9oK0qfNASSDEgyDrMEfKlbHmSzek/M7VueLEMjMzNkMaknTTrtpNe8cw+S6wGoaGU+R1o0XTzAucNnE6L9l+D+5BOxkj5Ej9KbeJ2fDajkeXprS99m12cIon4QR9Sf1pna1LjnEwPkRWZafWZoqxUqT4A/iBeD4Q3bN1ToGBHvJ/KuR4nh7Wbt2048Sae2x9oNdp4PYa3m6Sfz09OlK/2p9ntFxlsbALdA6bK/y29qbQ+Gx7z3UODZnxOb3MSVAipLHFTO1eYDDrcnNy5VNb4QhcrJGmmtXbeYSLe2HQ7GWRxmR0jlWHiWbc6etVsTwl7eqnMv1FVblkrrQ4XxCay9T6xxJUbu7wYbN+tEM/T+TQVrsgdRWyYkmiIzFp1ATPsd/8y/xLFaQKp2LuUVBdulv59Kls4drnhQFute04k5v1vkfaR20LuFG5+nnR5LXdqAu8xMb1bwHZ/urWdviOk/oB0qXBJJWYgbCYknTfltQFweJo0UdpDZZyf2gbid3KtwDeNfSdh/NhQAYtlJ6Ef9GmXtR2euWouE57byQwHwxuNJkRy3HTqo3lI0pqYxtMPq7S9mZbs3yGnnW926SSRrO9ULN3r6f6qzbaTA5UcnVsjExGgyPWvcTjS0A7ides1l5YCnnEexNYuFLjw7jWvTxzwJXR4Mz/ADrVx2zqQfi/eqn9M2kg6/yat3MG9sjMMsjn08/KvHE9XqHjaU1tmYn5RNb92vMk/KpnQq07xB6gj9elGOI8LBLMghWKZYIIUuAcvORvBB0jUaGO5nu3zFhz0qNEk1ZvYZgSKw2iNNgdZOk0URiQvoIrK2vNsKyuwTDHEMQGYkbFUHsIqDDWmu30RTJOVQdvSnXG8bw2NSThQrKjB3t2wDmP/wDmFiIOjHXSFNA7PCltOLqJd+5IN3PGgaArQNQJPnypIOBiXspsYMTHH/jLQMkuShUI1tvDmYQBB05EnXdyOlL3anBLaurfOUOWk5dQUYeEjTUjaefyq/wntXhrOdWZjmXTUsJM+HoOtKfavji3iAk5R1AHMmBHrPqTUtaOH3l/UWVds4Of8zTjvFUuYkFNEGUD5fiPzNFcDxY3cM1tiZQHc8x/1EUmpsSau2L2UE7g8tqsK5Eya7iGJMt5S0qBMkR89f1q8ZvgLbj7pfiJ1KjcgREA+1B7WLyEMDAIg/KpsHh7ou2u5PiMZCD13B5cyCD1rxnVbJjV2U7QPYurbzHKxiDHtXWMHxdWGYGdYkfzpXNR2QyAXbjJ1ISRBnYTqY9R+VR4/i17C2SyMpUuApIMgjMCD1IKkawazLFW45QzaB014t8fx7Tq+BxSywmZnTyreEu2ijANbcEfI6EGvn49o8RcYsb1wGfwsV9gNqL8J7fYrDwM/eLzW5r7N8Qov+K4GxkhvrY5GZU7Q8IfAYl7WuWZRuqnb58j6UNGP8QNP+K7a4THWSMSgUoJgmDOxykaz5c+lKuK4LYKl7f9QlreWVGAHoGDVQjnGHG8YDYo9BBE8/5qUg1RxuOzaRRXB9kLd3Wzi0ZfNGUj1E6VcwvYS3M3b8j/ABEfKT+1e7lYj2fqblxpijnJIA1PQUW4f2Txd0StlwvVhAp9s3cFgElUXXUFiCT+tA+I/apcueEKQk7KQs+uhoRa7/Av3MnPTqhHebH5957g/s9CAHEN/wDK7enWiWKu4bCpGXLyCj4mPmeQ9ao8J7Ud4BpDeMEuc2yFgomBmMaT0qzw3h+HFtbrLnuXvEYAlQzMqW7YOzGDLcgKU2rPrlQsrrH6I+80w1q7jnARUtqNASWMa+WlEh2dv4e/aTvbRYklVmCy5TmMMDEAneoMX2/C5beHsAeSwzGNyWKwNOgPqKG8a4jbu3c6vbQwQTqjEcw3iy+xjeiw3AG0Ub2bZjtLON4jNkICut45gdhPhVhJ0U7HfqaR+M8DIdu6BKakRrEQSPTUR5Ucx3aVCcoVRaFo24GszvB9QI1qhhLjvltICXWYEgEAHmT5mmoCu8SwrtOGO0Vxb963t3IiJDDY/pTLxXDAOFv2+6umIYEEP5mNJ5fnQTG8NK/zT/Rp4bMjfpyuSu+Pzf2nne518WhE7fWrGDwxOgYCeZMDnqT9PnQ9bkHz8/yNWsLe1gHKda7Fq2TvzHbgdkXMRbUd26OSXFpixXTNDBkGQSBPWN+dWcR2rCd/90t577EgtAyqPDbGWD4onTfWgVntNdRbahjbsITIWJZmUqznruSATAOx2iH/AM2Nt5s2UgKqrIIhQI2B1zHUzOtIKkniUhgo9RxL3afhqILRe13LsJdUgwI1JHKdwJ9qFJjx3NzMAfhCkELrIBJWfFCzqBoTNCnxV3E3PEdzJA+ESZ0HIVvctlWUZQQCRBjUTOumm+9OUYGDAbL+tRtxC+H4VbvLcuBikONAB4UJADmeW8mapYvhRUSpF0dQ22seJdx7xrRfs7ibXeXDczqO6eAWGjqspPURI1EVfuYJBYFrOuj+IycwKgxnVvhAggZRH+WtDkgxmlTtiKuH4OvxOR6chWVJiH0BrKZLP0a/SEEu4F3s3mRgqWroUEOuYHWUYxGoP4h+tFOJXs18tiFYm6sBLfw5V8KhusRmpXxfF2uwrwApADR4gBMLPMDz6Ci+C4mMy5mi5bYlGGnnP+vOkupzmK6c1MCo/f8Aia8Y7KLYUujm4ABMgAgnykyKBPwRwguOVUEkAE+KQYIyjURvryI6imnhmJXEYkK5i1mGaBqSdh89v+6O4u33WLsAGRbZlB0PhZGNrN/dENbI5hK4HZRhuYq7p6mb9PiIeB4Fh3Ql8YlthsrIxnz8O1af+M3Da7xbloqSAF7wZ2nQAJvJ3jeu231wty1avm3bjN4pRTsclxDpqVkn/wCar8V7A4E3lHd921zMo7tikMoLZlA02BkRG1D3xJzQPacVx3Z/EWl+9sXEG8lDHvFSdmOKf0+IRjttJ1yzpnjqPymnHjGIxGEt902MLIHZSkkEwd5EtEET0k9KGL2eV4e8ji0wzLcwyi6InxMxJkxzEAimagy7+YATQwK8idD4XcW/Zt52RuZXmCCZ5nnpOx8ppR7e4Iot0DVMytPXPEfMQwnnmNadncC1mXsXrjlpVV/py3MhQzSApPONpo5xbDWSAmJu4g6CcyC0gI2PwzAJ2EmoEpNVuQdppvd3ayDzOVYS5kYHlVziF0O2ZY215V0BOzHC7dsF3Z1OgeTmuHb7tBsAdMxB1q/jOwOB7tbhVrCxpb7yXJ6tJIWNyOXOrDesgWpgMTkKWWbQbzpRWzgmVgmIzBcsrmJA3EfSfpThf+zZ/jspdjUoCyFiigAtlMQSWELO1UMNwK5iM6279s92BAveBpMgoASdojXYmulwfMOpFXduf2i3dsPZIZDAYESDPkR6a786zAdo7tj4CD5MMwnqJ2NFLnZrGoDNuFOUkiCBm0DaaxuNt5G9UP8AxS74hmtAqYIa4FPk0GNPP3ijyMbwWZgc1ZEFYnGPcYs5LNzJqbBESZ6VetdkMU2YrYZwpg5IaOY+EmZGo60ewP2ZXsguX71qxbOurSTPLoD5E11nUDmJUMWyRmLF2yUYgGeYNH+Fr/Uvas23ysyENJIAIDM59AFERRO/9lN1rfeYa+mIXmvwt6DUqT8xSlcwt6y4IS4jrr8JBEaE7fKuZDjYxmoodhL2L4pbtZrdgQpAzO2rkjcSI8M7Cgl240EyQPqaxbDk6o3yU/tUl23A1Db6SCKIACLZy30le1imHr/OdWRjIIOzdQTO/rVO4pE+u9EsHY75QqoxZdSwGgHVugHWumcQnjMq3MS1xvESzbAkkn01pz/pv6XArdu5XuX0ZLajxQPhbNpo6yCOkEb1HhOH2uH/AHrOt3E92r2wviUEtGQ/3SuoYRzpn4R2ZZe9x18hsrPeSwfwz4tf7WgD2E1O7j7fmwlVeobnk/m8C4XsTaXC27+LMSyrcTUMgYGGMag7GI2NIuMwSh2CMSoPhP8Auug4Ts/dxq3MXinZEumVtqxAA2DGf5z50pca4UMPeK2XzhTB5gmJiuV2AsQTv+0Y9RZQxH38/wBoIRriiBBE84NaCw7mDoKIX4MZeY1HQ8xUdtddf+6pzOGhc4JOPrtLGGtC2IG3M9axreZgRyjb1ohw7EWi4W8SlvceHQmBEkbRrv5Vrxk2+/IRgUULJB+IkTyOsTyrygl9JEbb1Fa1+ngcSxhLdnNF5NOTIwDr8j4XXyMHz5V5jcSbqi3cUQpGRsoz5AICF5mPIgxETpQlsTaA+L31/wCqqYrGhoCSTOkdeVUdpF3JmW/VvYThQMwtjbCoN1HLqf2isrQdjr5TPc8PPxHrpECvaX36/GI4UdU2+8CoqtJ0ltR5fzSseVhSRln2nnTHjeykW89ki4h10A2H60Cv4BQE01OYkekAClBlPE81TjxN8BjDhrwY+JcytI/xMj9qM8T7R2795GVzZWCGPPSSp05+I0AxNoAAqCORG8abjyipcVhk7qy6xJDhvUTH0/KvaQd57U9eVhBOPotixaa45C3DccL5kSDO7QPTxVvjO1V6/fuXFJTvM2Ulj4AxGYL8hl+Z60EwGFUhnfZQSPM8hUmLvAMoB/CBp7n617trnMEWsRvsIzdm+zbYp2ysciQbt07kk/CpPOJ3p24aq4RhltmxacyGZiwD7BnGyBgYPKNPS1wXDpZwWGVFjOguuN5OUHfnJIPyqv2l7bLaC2kUZiPvC4zBZEwBPiPkeoqBne23QvAlqoqV6z52ki8UxVq5C4cFCxJybMp2OVo8WhHKRHQVYxXb+wJtmRo2jahHQ/BryPLpPspYDjOKs2ndlJQqSsCMgHlso1nTYA6Ul4viju5cmWO503608Uq2f+ol3K4yJ1Xi+NwgCXms24DPbYqACjSr2nJXWMuk+YoDjuL4Tvc6SwDhwrOSGEiQZ3kEgg7FByakbCtdv3EtIfFcIXeB8+Uc6b27DWlXM9y5lAglVLEkDVgI2O/pQNoqIDExtQa0EoJ0Dh3aW3eQKCAw1UHdlZTH0BB5gqDrzUe0HHLKLilKAsdFIUES4ZgT0Jl1kf4/20n8R4aq+KxfNwD8JlHHoNiP/U/Ktez1jvL6JcYi3MkHYxr86Ja1GWzOHVq0Y3jt2K40f6YLiDcSCe7usjEeLeTEMhPxKdNiNaY8JirWJUqyW2KkIw0eAfhKtubRPPdSR8iLY21bs+IyDpHry9qSeI4Cyju9v4PhddQyFtQeRZTSQ4ffiMFXiWcd2etYS67qzpZcZboS4VZNdLqifGAd1O0GPNg4d2fsW3UEC6xBZRcbvFuLuXtlycrayR5jkZrjFxAt0hySJ6yfemrD8PxDWrb2r/draOZAzTlP+P8AboYIqgoccyck+0f+IcHtAu9j7olGZTa8BzJqyECA0j8J2INb8Ow2IZLk3LZfRrblIzKR4XkEanYiD5zNc8/85uLiASmpe3cdUbQuhyu6z8OdCVYHQmDTNb45jMPZsuMMpW0CJN4EshnwkcoGXrqgpLDTsx5hgMw9IhuzwnEsUdcSq5Qyle61UGPAfH4gNCPluDVfF9mMXldP6q21u9vntaBjzUBvDOmxOuu+67d+1cJcLGwy51hxyDD4bg66GCOeVaXMV2/vvaa2bgK5pUyQdyVEQdtOfIUQrc8AQNQBwxjvf7FYsW7VkX8OTbLMjNbJLkhpnNI0BIiDtPKsHB8fasErcwwGebpSz41mM3hGjATMDltSHxD7TcW7W2NxAbZDBQukgRJO+uunnVrh/bfG3O9bMoF2M0KPwyBE7aaV01v5xPK6k4BjtwbsdYwlxr9xu+cQxYiAoYnxKo5SefyoN9qeNKXrT2nhL1shoOjA6H3Eew6VRwnabERdzBbveJkYERA12K6A69KTeN4+44t2mBBtBgJPIsW0968tblstGllRSRzOn8J7X4e/bW2BAIAjppERyqhwvsYClw3rYBDMQwYhjqYG8HSNSK5nbU5c6kqw38/90VwHaW4gGZ399/egPTFc9s8ylOoQ4Fgx/H+pWxzxfbKGyqSMrQT0hiInXnU/CTbe7qSCPhUEHX16VPheHX77vdQSbmbM5UBYPxBRzqte4LcsGSwUxMEQfQedWIwBx5kViuckcc/KMFvBi4rlwAxmNCNBzEbf7pK4jhwjlQZHzpntdppEwWbpFAcZh7l5yxVUkzVGvbeR/wDHZz6BmCy4nbX3q3wu9F1GLZdd+nnW7cG0Pi19Kr4dYYA6aiffeg2MJq7aWUsMR9xfHLd1Atu9nYbhkbXXkQsVlVcEtoM72oVhAzjUa7jKdeW4ka8qyo/h2A/P7T6Css4yzD7QjwVbNtfujHo0g+smvcWtk3kbKslMoUD4mzHXTYwfpXMjeIOhIq/w3GuXUFiYMjyI6UfYwS2Znp16vhAgEaP+GtXLzWVhyTErmIUnUmRpoBt+1LfGuF3cM5tONBqvodZHkf3pq/5koQ6pBjxZYCmCYIXk0MZPkD1qp2q4s2MYMyhBbQqo5nnJjTcmvIWB+UZ1NOscbxaxl+EVRpI1iqQvazWt01qrVTiYjOWM7B2K7Rd/hktZfHYXWDunwkjoQDyr3jdgtj1CWu+yBWYabsIUkb5dASY6DpS/9mtwl3RMguQWBaZiPFGhHIb9T8rGP7Rf0nFC7R4QAcp0BK6qeo1j5VAyEWkr7Galbg1gN8p0njPBFuWwQp+Eg8pBGqkdDXEuKcFNq40TkkgTyOsKfkJro3DO21zE4gWhdW0kgkkBpDCconYDafOlztXjg6X9BrfVRHPulfO/zzCudMGV9Jh9Rjt77kcQB2S7tbue4yqVByywHi5GuqcG4gbiMYSRsc0jQCGMH4ZPKuJDCNOgmiPAuMPhbo1KqSMw6dHjaRv5iQd671PT9zfzB6bqDWmkrsfM6+2EQB2Co7gklYAHOSJHxbHWuYcWxTLiHuA6Z4EbSoBgeUH6U6cGxwdstwrEnxZRuAPCDPhGvL+3zpI7S2lsotrMGud47sQdAPhVfMwJ+dI6RNLFSZX1ZIQOI48OvXcXZVrJJZPiHn1NC+N9/htbqMS4ZXG65TqoBGxBk67aRQTst2mu4d1yk5ZLMJ3BABJE+KBrFdOxsYlM9xSuGK5gzQuYcjlJn+aU9ga2xjaT93uDOZxq/iPFNE8TxYrZyhjHITt1NG+1vY9cjYjDxk0IVTMjmR0Max0B6Uj96SsVWpVhtIHLIxzOh/ZtibKqy3FUtcGbMQCYkiCT6TTLjOz5uKcreGfAp28hBrlnZ+6sMrNkfTI3LSZU+RmnXhV9MQ9hHxHdXLZUgGYfXMMp2naoL6yH1ZmlRYO2MSfF9mi8qym27QuYDTNuJB5Hbeue9prHd3YgKw0dQIh10MeR0b511zH8SutiBbCIsuB4jJJGoiNIjWkT7WMGFxKsFKl1GboSOYrnTWnXpPmD1i6q9XkROwGDNxwKeLXDFtoC0tAhUFCOD2RYQM4MsNOvoKixfFrrmAcgHTetAjMgTCLkwucUyAzltkjqJFK+IxWdjmLONYO0Tz/1RDgfBkv37dprkM7CeZjcnyMCuldouy1v+n7qyEtqiyxI/CNyT9ZpT2rWQPeORDdztOU28UFGpJHvHmKgHDzcuhQwg65iYEfoaYMX2RAtrcsk3V+G4InKTsdNY86AXrVzDuVidJGm460wMDxCZSMC0eke0bMDhRZtwrupBHhBYEg7mdvpWuI4Zb0uOe8LA73GJXffU9KTLvE7rCC7ROwMD2ry1xO6hBDsPnP0O9D2jzmUn+o0cdvb7ToNrAWwsgSACQygQBuJG4PKPWheJsKdtKDYDtdczr3jEDYsADAPkdP+qv4jEAljbuZgMsdTpqfKu11Nncyo/wBToCbAmRNhmnT+e9QY/grFS2gI+vlW+YEy0k+Z/PrXt/ihAysZB89vIftVnZ08zGu6/ugqF2+cE8Ox5RpgNuCCJ/OsqFMMYDATPX5x+VZSdIMSt1lYwJXZdas4RdVI3Bn61lZXDAr+KN96z4B71St2c9zKec/lWVlTifTWeIs4zDwxE1XFusrKonzNgAciFLGNuWGzWnKNlOo3jTSq6k3GYuSxOpJ69aysoT7zq848TzD3WtscrEctNNN4q/hcUX7tDoFDDTmWMsT57D0Ar2so15gEniXTYCgEciR7Cao8SWdfI17WUNnxTSqJPTkH3h3gfFmCiYOrROsTl5Ea0H7R3gbhUKog6sNzp9B0Fe1lJVQGzC6h2NABPtBlq4QZGh/femri+PuEoHcsgC+CYXwqAIA23rKymkAneR1EgGdG4DiDewoFw5nKtLmJ8LECYGu2++tcYxFsKzgdSPlWVlIp+Jo3qOBIrdrfyBPtVrCcSNs6qHBEQ36Ec9KysqgjOxiAxXBEZez/ABxlu22iSG0JMmGBXKTz2FZ2+x4vXLFzJBOaRJIJUgbcqysqQIO6DNO45oJgHGcRZ3AaNNBGn0qnj7pUED+edZWVYJmMSVlHh2NZLyOphgwiuqJxd7wLN+PD3FYTp8MzWVlTXqDvLv6furQtwLhy4fhzXbRIc2i5LeKYUtHLSfzrmdjEF1uXXlnksD0IgxHQztWVlKo3LE+8Ik5A+RgDFMDcOUZRJIEzHMCecVoNQfKvKyrhMk8zzufCTXlnEshke3L2rKyuiCYew17OgMRQzGnM6rWVlU2H0RSD1Q7YABtrGmpPnoQPavaysqLOJuXKNZ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9160" name="Picture 8" descr="https://encrypted-tbn0.gstatic.com/images?q=tbn:ANd9GcQi_c5MU7LN1hH8yqKRlREeyXsrxtz_TCl4-hmzbMXK0mqJx3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124176"/>
            <a:ext cx="7924800" cy="3352823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2" y="0"/>
            <a:ext cx="9132627" cy="9144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French Occupation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229600" cy="4525963"/>
          </a:xfrm>
        </p:spPr>
        <p:txBody>
          <a:bodyPr/>
          <a:lstStyle/>
          <a:p>
            <a:r>
              <a:rPr lang="en-US" b="1" dirty="0" smtClean="0"/>
              <a:t>1861 = </a:t>
            </a:r>
            <a:r>
              <a:rPr lang="en-US" b="1" dirty="0" err="1" smtClean="0"/>
              <a:t>Juàrez</a:t>
            </a:r>
            <a:r>
              <a:rPr lang="en-US" b="1" dirty="0" smtClean="0"/>
              <a:t> issues 2-year moratorium on European debt</a:t>
            </a:r>
          </a:p>
          <a:p>
            <a:r>
              <a:rPr lang="en-US" b="1" dirty="0" smtClean="0"/>
              <a:t>Louis Napoleon III</a:t>
            </a:r>
          </a:p>
          <a:p>
            <a:r>
              <a:rPr lang="en-US" b="1" dirty="0" smtClean="0"/>
              <a:t>Battle of Puebla, May 5</a:t>
            </a:r>
            <a:r>
              <a:rPr lang="en-US" b="1" baseline="30000" dirty="0" smtClean="0"/>
              <a:t>th</a:t>
            </a:r>
            <a:r>
              <a:rPr lang="en-US" b="1" dirty="0" smtClean="0"/>
              <a:t>, 1862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7106" name="Picture 2" descr="https://encrypted-tbn0.gstatic.com/images?q=tbn:ANd9GcQCxaniXtNIoLpvRZwKNoZa4j961SWo43_DFgsiGdP_e59jk_IL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752600"/>
            <a:ext cx="2743200" cy="46482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47108" name="Picture 4" descr="https://encrypted-tbn2.gstatic.com/images?q=tbn:ANd9GcRv3gP2YqIWh5g_63eLOWO_qrmWKMZnWeCnIaJLF6Qam_RdN4sV_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581400"/>
            <a:ext cx="5334000" cy="28194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Maximilian Hapsburg &amp; Empress Carlota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b="1" dirty="0" smtClean="0"/>
              <a:t>Defeated by </a:t>
            </a:r>
            <a:r>
              <a:rPr lang="en-US" b="1" dirty="0" err="1" smtClean="0"/>
              <a:t>Juàrez</a:t>
            </a:r>
            <a:endParaRPr lang="en-US" b="1" dirty="0" smtClean="0"/>
          </a:p>
          <a:p>
            <a:r>
              <a:rPr lang="en-US" b="1" dirty="0" smtClean="0"/>
              <a:t>Executed in 1867</a:t>
            </a:r>
            <a:endParaRPr lang="en-US" b="1" dirty="0"/>
          </a:p>
        </p:txBody>
      </p:sp>
      <p:pic>
        <p:nvPicPr>
          <p:cNvPr id="45058" name="Picture 2" descr="http://farm4.staticflickr.com/3252/2675374627_47f93608d3_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438400"/>
            <a:ext cx="3733800" cy="4048125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sp>
        <p:nvSpPr>
          <p:cNvPr id="45060" name="AutoShape 4" descr="data:image/jpeg;base64,/9j/4AAQSkZJRgABAQAAAQABAAD/2wCEAAkGBxQSEhUUEhQVFBUXGBcUFxQXFxQYFxgYFxcWHBcXGBcYHCggGBwlHBUUITEhJSkrLi4uFx8zODMsNygtLisBCgoKBQUFDgUFDisZExkrKysrKysrKysrKysrKysrKysrKysrKysrKysrKysrKysrKysrKysrKysrKysrKysrK//AABEIAQ4AuwMBIgACEQEDEQH/xAAbAAABBQEBAAAAAAAAAAAAAAACAQMEBQYHAP/EAD8QAAEDAgMFBgMHAwIGAwAAAAEAAhEDIQQSMQUGQVFhEyJxgZGhMrHBBxRCUmLR8BXh8SNyJEOCkrLCM1Nj/8QAFAEBAAAAAAAAAAAAAAAAAAAAAP/EABQRAQAAAAAAAAAAAAAAAAAAAAD/2gAMAwEAAhEDEQA/ANCUhREICg9mTedJovZUBBy88oIXjog8E41MtKIGUD0oi1CxRcdtAMcGNBc9wkC8AaSY68OKCVlTVOo0zlc0xrBBjxhFW3bqVqffeZN8ug8CBb5qRsvdw0qbgbk6DqggN2hRzZe0bm0AJgn1UuFUVdzalR0u0PNBjtm18GM1IktH4HOLmHpf4fJBeZV6FF2NtNmIp522I7rmnVruR/fipcIBARgJIRNCA2hGAm04woCCKF4IgEHmhKUhCRBAJQly8khALnIS5E4IC1AJqaTx0SlyRzQm8iBQ9PsURtCDKlNCAwVD3bPaY3EOOlMMpt8hPzKmDgqP7PsSS6uSDLqriTeCZIQdGaU4mmu8kbSgVzlExbQQQbg2UkvHRVG18ZkItZBzY4kYPaLgLUnnK4cLmx8j8ytzK5hvrXLq0kR4rb7sYw1cNScdYyn/AKbfsguQilAEoQECnGBNlO0zZA4CjDk2AiQFKUoUoKCvSEptzkiAy5A4pUhQDmStSOXmoPVBa2vCdETSklICgNpVNuhUcKNdzNTXfBjrM+itX/CQDBggHkeBRbr0wzPTcczsxc4niXASfNBTbSc6vBZ94cZsbhvUxI+S1OyadVmHd2hOYAkT4W8Fa4ei1ughNV35qdThw9EGDo7OrOBrVu2LtSGucPAC4QYXarzUy9/KLFrpkdZPJbzZrxUpD0/dNVcPSZJDRKDk2/8ARy1Wnm35LRbgN/4UX1c6PZVG9bO1qNgixP8AZaLdRzuxIfBIcZcAAHEgF1hyNp6ILtETxQBGNEBFOUyghK110DwKMJsFEgUFKAgleCCsJSFyV5TZcgcBSymg5LmQKSiCbz3Ryg9CEBKkcgj7Sqwwqq2BtANrgH8Vj4jQlTNs1Yp8tD/ZZKmXZw5oDjMwNedgg7LTdLYWE3hw2Ic6sKVdxa5xgNFmho0kamUO2963UqbOz+MjQ6jTUeKi4bG47szBoib3cJvrN7a8EGv3PzDDN7R2Z34vGf2RbdrhrCufYLefEUnFjy03sW3HUaK12njX122kNjWPle6CkNUOeZInRbLZbwWNAEACw4BYEwwkNku5m5t8lsd2qziyHDqCeIQXScaU0lQPyEiEFESgIIpQArxQEClzoAlCCvKByNxQSg9C8kREIAARgIAbogUBheebcl5N4p0MJ6IMvt3GBzobNrSdPJUf3nLfNfpa/wBE7tJ8OJgx/Oqqa9fiYtx4/wB0FvgMMarwcpdeCf4ZKt9sMYx1NgJmeB+LoVlcJtp9IEAm/K3yTVPaD3VA6DI4yT5knig1uO2Y3OHsHD4TwdxCZrVAxneeQfa/6eIUSpt5zmg5e9xcBY+McVn8bi3PMkkdP7aILd7pE8NMxgeg4LTbrYgTAOvBYKhjeBEj0Wq2NiC1zXNhwkehtKDeQhIRMNl5yAgnGpqU602QJKKLJJRIASyvEL0IIBCaA6/4TrigQJMJJXoQkHmgUowgY21yjagNpR5bIWpvF46nRbmqODRw5nwHFBUY3dek8lxLmiDN7DrfQLnO167HVC2iP9Ntg46u/UfotJvLvK7EA02DJT43u4fq6dFnNlUxUqClABc743GABzNtLIJ2x67WACvRFZk2vleBya4cOhWtoY7ZMDuVROrcr5H86ErGVM7jkDGwLSZ9QFNwtHENIbTYyq46BoOb05dSgnbyuwz2j7nRdT/NVdmkjkGgn1KyzsC7nK0+zqD2PyOo1mvFnN+IaTz5KwOBGuVw43a4fRBgyclnAfVSdm7TfSfmZY8RFj4hbetsWlWZcZh01BWSxuy+yJbr1QaKhv1UtNNhHG7h/hbLZuPbXptqM0dwOoPEHwK5I2ipuz8XVoOmm8t5jgfFpsUHWpStcqYbXFLBMr1+9UeRlayNHGwidYBJ8E5h9u0HgHtGt6OIafMFBb5l4lMsfIkceIRSgeahLkjSlQQHOQEpHCb8kiAs69N0CIBAUrzEgCyu9+0SHNpNJAEOdHEnQeCC/wBsYwjD1H0nCWkNkRYkiT5Sue4iu593Oc48ySfmvDEOILcxDZmJtPOPIIZQO4RtKf8AUI8DMeJOisaNGm27S1o52g+YVaxq6J9nO7FJuGbWqMa99TviQDlE92Pn5oKLBbBq4hzTSbDDrVeIb4gau+S2LNhDB0CaBGcA53uiXmDlGsDvEADS607WworMex4cWlxa0kFwFiRrBOoHE6CDexQBsnZop0xmvUN6jzBJcRe/t5KTUwbTqB6IsFi2VAS0yBbQ+o5jqE/VFkHFvtGxDm12CmXMc4vecpjuy1lOQLGRScfNZ9zq1QjtHggcAAPWBdT96ccK+MqPb8OfI3/azuiPQnzTTGoGgYGgKYrbSc02pg+akVxZV76RF0B0dp5jBblE6SSJ5wpZEkEKprG0xCmNr5WZieFgg3W6m2qRospueQ8T8dgbmADpHBaafFcbw20n6NDT5Lc7p7bmKFSx/Af/AF/b0Qa4BOAplhTgQQF4i+tuSDMlCBwoEkr0oDC5ttrECrXqOFxNuUC0+y3+06+ShVdyaY8TYfNc0e4AZQASevugUFHRahpibcwpYpxbkgMthhPQwuy7sADC0ANOzZ/4hcbxBhh6wPVdh3SvhKB//NvyQXQCqRhnufUFUU3MzNNNgJsy+YlsfFcDre91ZBpBngfY/snH0mnUAoDpMAFll/tA2992w+Vp/wBSpLG8wI7zvIH1IWlq1Q0EmwAkngANVxHezbRxddz5hg7lMcmjj4k3QUHEeKsWlV7wpjHoFxDhCg1MXHBScUZEDVQBSPFAziXgtJCbpVGmBUBjhCdxTAG/zkmcG8ZboLehVpASwIaeI72bRVlWuD8LYHzXmtcUHTtgbxNqDLVIDtM3AnryK0ULiVKq4FabCb24hjGtgOgRJEn1QbeEkpUjmoFaiCbypxqCo3sq5cORzIH1+i5/TdxOq2O/dWGU28yXegA+pWQabRCB/BmCTyFvEqXTPNRsFpPNSGBAmOfoOq7FuVVBwdCODI9CQVxbF1JI8foV0f7LdpSypQJu12do/S7WPA/NBv0JYQdbIXVA0E3sCYAk2HAcSqXau9FOlhPvAnvSKbXAtLnSQBBuBYnwQZ/7S94MrfutM3cJqkcG8Geep6eK5wdE5iMQ6q9z3mXOJLj1KZcUApaD7eFvRR61TL48EmEf8XigmVHoHsa4XsUDXoatMlBCxzC0C/FQKD4MKdjWERKtds7JzYShimC+VtOqBzb3Wv8AYA+SCsohp1UkdFVsepTK0RKCwoUVKAUOjignu06oOlyvSlKUBAmVeKVxXiUGJ35qzWY38rPmT+wVANFZb1Vc2KqdIb6AKtJ7qB7AyWCDGs+pUnJl5+ajbMPcHRPYupZBDL5eJ6lWGyNruwtdlVl8puPzNPxN/nRUTy4v7nDVTGsMd5oPgfoUHfsFtKnUpCs1w7Mtz5tABF55RefBcj3s28cZXLhPZMltNvTi49THyVYza9Wlhn0gXig9wk5XRIuWB2gmxI6dVWtxoPwNJ66BBPaouIxIFm953sPH9kjab3fEY6D6ninqeGA4IIlDDFxlxS4iq0OyjldO4/FCm22p0VUygYNR2qCwa5PC4sYUGm6U9SqXQN7QYco4wVttwajamFfTcMwDnNIOha8A/UrJYozTPQT6K8+zWt36zObWu9CQfmEGV2hhDRrVKZ/A4t8uB9IKFrVrftG2bDm4hos6GP6EfCfMW8gsj3jAAQOAgJfvAXqeBJ1T42eORQdZDkZKbhelAoJRyglJUMAnkCfQIOZ7VfmrVDzc4+5UesYavF+ZxPMz7pnHVOCCTs90NA6e6TFOPP5fsmKDoDfAe6TEuQN4J47Q2lWduAE+wVNg6rg4homVZtLxq0eIKBxvwlpJyk5i2TlJ5lunAIgQNLKRtDZRZTpPFZj+0EljdWWmDe/I6XUPs0Dna3QVqxA1QwomNMnKEDNCmar5Oik7RbMMbwupFJgpMnjCrqdRz3E8EDDKicZVhRqgh2qIIJrsT3XDmCFb/Z7VjFR+am4ehafoVm5jVXW53dxlE8CXNnxY7+yDp20cE2vSfSdo4RPI6g+Rg+S5BiadTD1HU3S1zTBHDoR0XZ2nQLm++mOZXrAMYO5LTU4v/sLwgoKeLrO0J8lJyV/zEeYRUXOaLN9EZqsN3UzPFB1MlezJEhCAsyibYr5aFU/od7iPqpDW9VTb349lOiWON38OgMoMVSAa0ud5BVGIrSZS4zFl/QKLCC22c5py5tNDHnH0QVnJvAjunx+iGoUB4A3JH88lc4CkalRrDeZjWAQ0kWHUBUuz6TpkAq0pZ2OaTlsQQONj7oAp144ePD1TnbKZtrZ9MPaaOaHNzuBIgFxPw2FunBVpoOCBx1QJrAszVIjvH4W2vAJJBJjgih3JStnM7xe4CGiOJtdzuB/Ax/DigqtpVXF5YbEEtLYuCNRZGGlrIgt62TVJzgZawSZJPUm+iDFZhBqQCbAfVBErNGqRpVrS3ar1GZ6OWtFy1p7wB/SdfJVL6ZaS1wLSDBBBBB5EHRATzZWGwq7m1qWXXOyB1kKsOitN2agbiaLnaB4k8pBE+pCDsOaBPKVyn7w2oXFndMkhvGJsr7ebbldtVzGl9NjYbmDbEloPxHx0WXdhIcC11zcHQIHe3dpAJHReGLfyHulFQOMEZagtHB37IPvY4hB1VI4JSvOQCAubbwl1es97jYGGjgANF0poXJ8ZSLnvOgzGSdNUDTcMOBBPJer0gNbIe3DbU58f5ogfWcdRIQT8BhS8NawSTmdFtBJPsFCc3ipg7rQRbu/MKA9A5gn+KkfegNBfmmMA6pPdhWdCg/M0vDHQ4HKRZ0GYPQxCBRtE1KGvepajnTJ1HgYnxUL7+TzVztnEmrXNZtNlIwG5BdpGhzQBM6eACA4Njxmo5Bzpua4lptaWgkjUzGnFBX0q8/iKl46vkp5PxfCf9zoL+Ed1oY2x1eUpohlwII1qlj206dzduYB1R+kADiqbG4kOd3ZDQIaDrGpc7m4kkkoHnYsgcByEJjCbOrVzLKVSpfVrXEeExCjOqgrZbqbT2g6j2WEph1NlpOUEZiTckiTcoI2xti7QoPDqNCqOBsB7EpN5tjVqmauWO7QGKrSINh8UDlC1WC/rIN2Uz41Kf0KtcB98D8mKpteH6uYWuieBhByfYOxKuLf2dEAkXc4kBrRzPH0ldW3e+zTDUodXJrv5G1OejRr5krObZwR2diW1aDS1kkgHQ/mZ4EH+Quo7JxzK1NtVl2uEjpzHjwQU+8GzKbQG5QKFb/SeOFOoRFKq3leGnyXHsdQdTrOp1NWyw+IPDou+7Qw4q03MeJa9paeY6+PHyXHt8cOSW1Xf/IwmhW6uaO5U/wCpkeiCiZWI5GNCRJhNlwOoEon8+ir3OMoOxhiVwShCXIFhcrx7gXlsEkEiOAvquqF8arm+LawVHxfM5x8ZNh4IIjKIi39kzTqXuOMKbUpuYYc0tMTlIIMcDBUOowh4gTN46oPYt9iAoVUWUrFOiyi1nSgChhydDCmB9VgEOnobp7Z7bKQ8CPNBX/1GtzHoE06tUN5g8wIPqFOdSCVtIRqgr6naPMve5x6kn5pPuhKshRTraFrlBV08HzVlg8XVoz2NRzJ1A0MaWKV2UIBUQaLYuD2hiGdpTxbGkkjK90O7pjQNMK1obI2k0h9XE0rEf8x3P/asLXDrFpLXc2kieWir6uJqjV7yORcUHYt58I2tSyOeHVC3uRfvgEj1gjzVL9nO3i0nDvNjLmTwP4m/X1WM2Nt51MtJJMTAJsJ5BM4raEVzUp272cDkTcjwmUHdKmMAFzZc/wB7arXVHG2Wq3sieGdnepu8+8PRM1t5czASbEaaahZ/H7SfiB2bGkyRAAkyNPogq31gGxx0hLR2bVeA5tN7gdCGkg+a1WwtzLh+J8RSH/ufoFtmQ0ANEAWAFgB4IG3NQOCK50Vi7ZQZTz1XZOJHIIKHaGbsn5QS7KQ0DUkiBCi7A3R7Bhr4gAviQ0wQ3y4lStqB1RoOBxEuEk0+61zo/I7WeiqtnbzuqzQxJOf4WviDP5KnjwKCm3nBd3rhsnIOR/EOgI9x1VJgwXk3iBqtBtzGuczsQ2b65TIMzqs9VBYMrWn9ToPoghYmziJmDEpoGU5VBk6ptoQTG1rQEoB1lMtOXUhIa8oJElKCozaq92yCwDgNSgNedFBzIwbawglSgNVNQTonBSjVANSqUzVbMqWWhMPMkwgr3tgpWFP1WXCbqUiNUBivAAV9uRiMuKA/O1zfk4f+KoGsU7Yr8lek7k9vuYPzQdYL7W1S9omc6GUFW7aNTg/KYsREg8woFWvVrH/iMQ+qPyEw0xzAsVFq4Wo094saYBgm8HQ2Xv6fUMfCZuA2XR45QYPRBYUccGfDDbmwgcOi8dpXN/E/uov9IqW1dmvDadR0RztYonbGqZQSXEuMFopVCW8iZFkD39TniZSu2hfio9XZTmNBl2aYyGlVz+JtokpbNOVznF8ggZBTeT1dJtZBLGNHE3Su2g2fmmG7MDg4lzwRo3snku9PmU1S2aTqXDoabwb+P88UEx+KaeX/AGg+SamkdadM+LGfsmKmzYJGcjX8B1jSZjzTVfAlhymq2YHAxfr/ACEEp2Gw/wD9NMz+gfRNVdi4V3/LLT+l7h7EkJirhC0gdpTcYBhrwddPOeCd+7VmkEtcJGYTGnA2PRBFrbpsJ7lRzejgHD1bB9lBxW7NWnJDe1A/IZP/AG6+yuqeIIbLpmCT5QFMw2IPdvMgOtyKDCisWkgCDoQRcfsj7Qxdb6r2dW1Rgf8AqjvDwdqqLae67j3sO7OPyOgPHQHR3sgzrnpqlYL1VhaS1wIIsQQQQeRB0QygN90/tOkA2mfzA+yiEwpWOeS2mDwBj1CBii2ycIgg8r+iLDNsnnMQdFp1ZaDzAPsiULZNSaNM/pHsI+il5kANrGGOAk/ijlxkQvU615Y4tdcwQdeHmhYwxGYwBAFtOSF78wcHfELhw+vognUdqughxJcDxn36ar2I2s6p3bNAu5wGkm0BVtQ91j+NwUnZyGN/MZdb2lBIGJJnKHOOWM5JsJi3RJXfDWDhMHS59bpt1yRo0aNHX6JyhhgXCBBjX1QSsMx7yMon5eZVpiJqNMsLS0wSItpOnxWuh2LQ7pcHESYi0W43XsGxzJl5dmI1vEnXWx9kA7SxLGsyhrZNhF4E/wCPVUtOvLS0uDe/aTdscY5furzalNppk3lul+qrMbhOzIvM+qBjEVJEvaHi0kaweEcbJttGlN2NIcO65sscDqAXNi+iFroqAC1ri3t1iV5jZD2Dh3weXRAeMw5qHuvc9wA7tQhzYHJ1i03PNQsQGsIOTswAGAh4ewmBqRdo016qW0lrAPzu7x5i9vZSTiQXZAIbHAC/j6IKnE0TTMEgnUEEEEG4II11HVPYCp3cxP8AlTW7NDTNMNHEtI7pPO2mg0TWOoBsgQLgQJgF/eESZi4QN43C0sSIq6xAqCz28p5joVjds7CqYe571M/DUGh6EfhPQ+617WfCOcH2KmUHy2CA4Ed5pEgjkQg5c+6fxFw0eIWj3n3cbRa2vSMU3GMh1aTex4ttxuOqocaLjwlAmEUktTGGUsINPu46aDehcPf+6tVSbsu7jx+r5gK5z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5062" name="Picture 6" descr="http://upload.wikimedia.org/wikipedia/commons/0/00/Archduke_maximilian_of_habsbur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371600"/>
            <a:ext cx="3495675" cy="51054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549"/>
            <a:ext cx="9144000" cy="918949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“Restored Republic”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495800" cy="4830763"/>
          </a:xfrm>
        </p:spPr>
        <p:txBody>
          <a:bodyPr/>
          <a:lstStyle/>
          <a:p>
            <a:r>
              <a:rPr lang="en-US" b="1" dirty="0" err="1" smtClean="0"/>
              <a:t>Juàrez</a:t>
            </a:r>
            <a:r>
              <a:rPr lang="en-US" b="1" dirty="0" smtClean="0"/>
              <a:t> wins multiple re-elections</a:t>
            </a:r>
          </a:p>
          <a:p>
            <a:r>
              <a:rPr lang="en-US" b="1" dirty="0" smtClean="0"/>
              <a:t>Election of 1871</a:t>
            </a:r>
          </a:p>
          <a:p>
            <a:r>
              <a:rPr lang="en-US" b="1" dirty="0" err="1" smtClean="0"/>
              <a:t>Porfirio</a:t>
            </a:r>
            <a:r>
              <a:rPr lang="en-US" b="1" dirty="0" smtClean="0"/>
              <a:t> </a:t>
            </a:r>
            <a:r>
              <a:rPr lang="en-US" b="1" dirty="0" err="1" smtClean="0"/>
              <a:t>Dìaz</a:t>
            </a:r>
            <a:endParaRPr lang="en-US" b="1" dirty="0" smtClean="0"/>
          </a:p>
          <a:p>
            <a:r>
              <a:rPr lang="en-US" b="1" dirty="0" smtClean="0"/>
              <a:t>Coup against </a:t>
            </a:r>
            <a:r>
              <a:rPr lang="en-US" b="1" dirty="0" err="1" smtClean="0"/>
              <a:t>Sebastiàn</a:t>
            </a:r>
            <a:r>
              <a:rPr lang="en-US" b="1" dirty="0" smtClean="0"/>
              <a:t> </a:t>
            </a:r>
            <a:r>
              <a:rPr lang="en-US" b="1" dirty="0" err="1" smtClean="0"/>
              <a:t>Lerdo</a:t>
            </a:r>
            <a:endParaRPr lang="en-US" b="1" dirty="0"/>
          </a:p>
        </p:txBody>
      </p:sp>
      <p:pic>
        <p:nvPicPr>
          <p:cNvPr id="43012" name="Picture 4" descr="https://encrypted-tbn1.gstatic.com/images?q=tbn:ANd9GcTAiXrVcS2nk9RtNecuCknXidW8xb-V-OicuU7LPriv-E5gvT1tmrf9Tp5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59006"/>
            <a:ext cx="3486150" cy="51816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7438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</a:t>
            </a:r>
            <a:r>
              <a:rPr lang="en-US" b="1" dirty="0" err="1" smtClean="0">
                <a:solidFill>
                  <a:schemeClr val="bg1"/>
                </a:solidFill>
              </a:rPr>
              <a:t>Porfiriato</a:t>
            </a:r>
            <a:r>
              <a:rPr lang="en-US" b="1" dirty="0" smtClean="0">
                <a:solidFill>
                  <a:schemeClr val="bg1"/>
                </a:solidFill>
              </a:rPr>
              <a:t>, 1876 - 1911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3657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Strengthened the federal government</a:t>
            </a:r>
          </a:p>
          <a:p>
            <a:r>
              <a:rPr lang="en-US" b="1" dirty="0" smtClean="0"/>
              <a:t>35-year dictatorship</a:t>
            </a:r>
          </a:p>
          <a:p>
            <a:r>
              <a:rPr lang="en-US" b="1" dirty="0" err="1" smtClean="0"/>
              <a:t>Rurales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Foreign investment, banking, railroads</a:t>
            </a:r>
            <a:endParaRPr lang="en-US" b="1" dirty="0"/>
          </a:p>
        </p:txBody>
      </p:sp>
      <p:pic>
        <p:nvPicPr>
          <p:cNvPr id="40962" name="Picture 2" descr="http://uploads1.wikipaintings.org/images/david-alfaro-siqueiros/from-the-dictatorship-of-porfirio-diaz-to-the-revolution-the-people-in-arms-19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343818"/>
            <a:ext cx="4781550" cy="50387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Geography &amp; the Economy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b="1" dirty="0" smtClean="0"/>
              <a:t>North = Cattle ranches, laborers, cowboys, loss of land to railroads</a:t>
            </a:r>
          </a:p>
          <a:p>
            <a:r>
              <a:rPr lang="en-US" b="1" dirty="0" smtClean="0"/>
              <a:t>Mexico City = Political center</a:t>
            </a:r>
          </a:p>
          <a:p>
            <a:r>
              <a:rPr lang="en-US" b="1" dirty="0" smtClean="0"/>
              <a:t>South &amp; Morelos = Peasants, land seized for sugar plantations</a:t>
            </a:r>
          </a:p>
          <a:p>
            <a:endParaRPr lang="en-US" dirty="0"/>
          </a:p>
        </p:txBody>
      </p:sp>
      <p:pic>
        <p:nvPicPr>
          <p:cNvPr id="38914" name="Picture 2" descr="https://encrypted-tbn1.gstatic.com/images?q=tbn:ANd9GcSAzZIx6OJTqurCYxR5SwS07gC5F1xRZA59LVJvv3SVPpAGWPQI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0"/>
            <a:ext cx="4114800" cy="26670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38916" name="Picture 4" descr="https://encrypted-tbn3.gstatic.com/images?q=tbn:ANd9GcSq8mUepWo7hSm-XcXJ1cNtMZgZ4AAwC-YTFkkCZT9QR6c7JZK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276600"/>
            <a:ext cx="3733800" cy="304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Revolution: Phase 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953000" cy="4906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Young elite left out of political gains</a:t>
            </a:r>
          </a:p>
          <a:p>
            <a:r>
              <a:rPr lang="en-US" b="1" dirty="0" smtClean="0"/>
              <a:t>Re-election in 1910</a:t>
            </a:r>
          </a:p>
          <a:p>
            <a:r>
              <a:rPr lang="en-US" b="1" dirty="0" smtClean="0"/>
              <a:t>Francisco Madero &amp; Anti-Re-election Party</a:t>
            </a:r>
          </a:p>
          <a:p>
            <a:r>
              <a:rPr lang="en-US" b="1" dirty="0" smtClean="0"/>
              <a:t>Plan de San </a:t>
            </a:r>
            <a:r>
              <a:rPr lang="en-US" b="1" dirty="0" err="1" smtClean="0"/>
              <a:t>Luìs</a:t>
            </a:r>
            <a:r>
              <a:rPr lang="en-US" b="1" dirty="0" smtClean="0"/>
              <a:t> </a:t>
            </a:r>
            <a:r>
              <a:rPr lang="en-US" b="1" dirty="0" err="1" smtClean="0"/>
              <a:t>Potosì</a:t>
            </a:r>
            <a:endParaRPr lang="en-US" b="1" dirty="0" smtClean="0"/>
          </a:p>
          <a:p>
            <a:r>
              <a:rPr lang="en-US" b="1" dirty="0" err="1" smtClean="0"/>
              <a:t>Dìaz</a:t>
            </a:r>
            <a:r>
              <a:rPr lang="en-US" b="1" dirty="0" smtClean="0"/>
              <a:t> flees Mexico in 1911</a:t>
            </a:r>
          </a:p>
          <a:p>
            <a:r>
              <a:rPr lang="en-US" b="1" dirty="0" smtClean="0"/>
              <a:t>Madero elected President in 1912</a:t>
            </a:r>
            <a:endParaRPr lang="en-US" b="1" dirty="0"/>
          </a:p>
        </p:txBody>
      </p:sp>
      <p:pic>
        <p:nvPicPr>
          <p:cNvPr id="36866" name="Picture 2" descr="https://encrypted-tbn3.gstatic.com/images?q=tbn:ANd9GcRGrx3uQj48C9gLqRgAcSPZTXGpNHvoA0b-rMqsJERUXneDDRu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371600"/>
            <a:ext cx="3124200" cy="51054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Emiliano</a:t>
            </a:r>
            <a:r>
              <a:rPr lang="en-US" b="1" dirty="0" smtClean="0">
                <a:solidFill>
                  <a:schemeClr val="bg1"/>
                </a:solidFill>
              </a:rPr>
              <a:t> Zapata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172570"/>
            <a:ext cx="4800600" cy="4525963"/>
          </a:xfrm>
        </p:spPr>
        <p:txBody>
          <a:bodyPr/>
          <a:lstStyle/>
          <a:p>
            <a:r>
              <a:rPr lang="en-US" b="1" dirty="0" smtClean="0"/>
              <a:t>Based in Morelos</a:t>
            </a:r>
          </a:p>
          <a:p>
            <a:r>
              <a:rPr lang="en-US" b="1" dirty="0" smtClean="0"/>
              <a:t>Interested in democracy and land reform</a:t>
            </a:r>
          </a:p>
          <a:p>
            <a:r>
              <a:rPr lang="en-US" b="1" dirty="0" smtClean="0"/>
              <a:t>Leader of the landless southern peasants</a:t>
            </a:r>
          </a:p>
          <a:p>
            <a:r>
              <a:rPr lang="en-US" b="1" dirty="0" smtClean="0"/>
              <a:t>Plan de Ayala</a:t>
            </a:r>
            <a:endParaRPr lang="en-US" b="1" dirty="0"/>
          </a:p>
        </p:txBody>
      </p:sp>
      <p:pic>
        <p:nvPicPr>
          <p:cNvPr id="34818" name="Picture 2" descr="http://laprensa-sandiego.org/archieve/november19-04/mur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95400"/>
            <a:ext cx="3390900" cy="4572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34820" name="Picture 4" descr="https://encrypted-tbn0.gstatic.com/images?q=tbn:ANd9GcQmkP5g17iGM_E_g-p_Mgfs5r97cPWWGT3YY70l5zM-t8cRpUHB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9550" y="3600734"/>
            <a:ext cx="2514600" cy="28956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Phase 2:  Rise of Huerta, 1913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r>
              <a:rPr lang="en-US" b="1" dirty="0" smtClean="0"/>
              <a:t>Madero’s death, 1913</a:t>
            </a:r>
          </a:p>
          <a:p>
            <a:r>
              <a:rPr lang="en-US" b="1" dirty="0" smtClean="0"/>
              <a:t>General </a:t>
            </a:r>
            <a:r>
              <a:rPr lang="en-US" b="1" dirty="0" err="1" smtClean="0"/>
              <a:t>Victoriano</a:t>
            </a:r>
            <a:r>
              <a:rPr lang="en-US" b="1" dirty="0" smtClean="0"/>
              <a:t> Huerta</a:t>
            </a:r>
          </a:p>
          <a:p>
            <a:r>
              <a:rPr lang="en-US" b="1" dirty="0" smtClean="0"/>
              <a:t>Huerta vs. Zapata, </a:t>
            </a:r>
            <a:r>
              <a:rPr lang="en-US" b="1" dirty="0" err="1" smtClean="0"/>
              <a:t>Pancho</a:t>
            </a:r>
            <a:r>
              <a:rPr lang="en-US" b="1" dirty="0" smtClean="0"/>
              <a:t> Villa, Carranza</a:t>
            </a:r>
            <a:endParaRPr lang="en-US" b="1" dirty="0"/>
          </a:p>
        </p:txBody>
      </p:sp>
      <p:sp>
        <p:nvSpPr>
          <p:cNvPr id="32770" name="AutoShape 2" descr="data:image/jpeg;base64,/9j/4AAQSkZJRgABAQAAAQABAAD/2wCEAAkGBhQSEBUSExQVFRQVGBYUFBUVFRYXFhgXFRYVFBUYFRQYHCYeFxojHBQUHy8gIycpLCwsFR4yNTAqNSYrLCkBCQoKBQUFDQUFDSkYEhgpKSkpKSkpKSkpKSkpKSkpKSkpKSkpKSkpKSkpKSkpKSkpKSkpKSkpKSkpKSkpKSkpKf/AABEIAPAA0gMBIgACEQEDEQH/xAAcAAAABwEBAAAAAAAAAAAAAAABAgMEBQYHAAj/xABDEAACAQMCBAQEAwUECQQDAAABAgMABBESIQUGMUETIlFhBzJxkSOBoRRCUrHBFXKC8CQzU2KSorLR4XOT0/EWJUP/xAAUAQEAAAAAAAAAAAAAAAAAAAAA/8QAFBEBAAAAAAAAAAAAAAAAAAAAAP/aAAwDAQACEQMRAD8A0UgVH3zgDY0tPIe1MbqHKk+1BHNxClIrnK9f1qJuoCGokYI9aB+8npRZBkHr9aWsYsnpT2a3wM0EI9pvmoji1oCdgasEue+9RzJqJzQQD2OPWo9rZtXerY0PYjrSX7ANXTNAy4RZnUDVnEY0064XwYsAQuB2JqYXga92NBXRHtimcqe5qzzcBOPKwz7j+tRFzw5k2Zce/b70Ef8ASkWJp9+yke9NWj96BAQkjO9JufXNO3yFpjOc7/nQFD7+1OwmR3Hf/wCqi3Y5oy3GnpvQKXW2+f1pjI3f/vRrq7ydxSDSDH1oCPLnbJ3pmyH1NLyetJtIKBtdZx1qMVd//JqWlao923xigco+w611EVth/wB66g3K6jIzimIDf+KnZEzSDQ0EKeHajSqcKA7U+SPFOlHegYxWYWjTw5XFO2Wk2TNBCXFnk0gOHdzU48NJtBQQv9n7e9POG8EGQz4P8K+uO59qfGGoax5hD3bwnOoeUAdAAKC2odqNTL+0I1zqkQafmyw2+vpQwcWidwiurMVLgKQcqpwTt7kUDsmgKgjcZ9jUDdc82kagtJnLFMKCWyDg+Ub9dqmLS81oG0sgO41DB9tu1BD8V4eEbK/K3T2PcVCzRHOMVbuIJqTHcHI+neoea2zg0EFcRf57U0dcVYZUAG4qJuU9BigjZIwaahNqlvC2/nSPg4zigj3s6bzWm1TDgYxTCaPqPWghyDRRDvUjMhHao93O+1AWfpUPfPT27kyKiLhSe1Askuwrqbo2wrqD08yUm0dPHSiaKBh4WKVUU4dKTCb0CenNcUpXTiiMKBrIlFZacOlEK0CUab1hUF7Kk8xR2VjK8RfuqtKULfkATWz8ycaFnbNcshcKUXSDgnW6oN/zqn8BmsFllfdluZHbEig6d/Op9PPq+9BVZHkkHhpbqUB0PO7MWJBwWIJGgEgkABjgirL8N+APDclt1IVw7B9SlcppjCEDckai3XYDvtf7WOMr+GFAIwCoGcdBg9em1Vb/APNrO3uvD8Q4BKEhSVBz8zP65BHsN6Bbj/w7inlEgYoSfPpA39CAdgae8vcpG2C6bmdsE61kKlHU9FK/u465XFS0PF0eVokDllUMSUYR4bBAEhGCcdhT1AMZFAlOm2O+4+9R5QY6g/T22qRkzkU3vlGB2zk0EVMmaazW4O3anp9qJLjG9BEvEOlNXhwCDT+Zc9B+dNnBzg0EPcpjpScTE9alJgMHAqJkyuaBWRwT0pvPAvWkQ5OTvScsp6UDC9tR1H1+lMLiMafenV1c6c1CzXZNBy9BXUmrHArqD1W60TRSxNFIoEmSk6WakmoEmFAVpTFcy0CLLtSZFLsu1IMaBKe2WRSjgMrdQem24/Wst524ZGkoMZP4jOzrpIxnAwT0PQ/ka1YGobmDlSK7yXLBwrLGQ5Cqx6No6Mdh17ZoKjybcyKDAW8rdGY4Crjc59hTXjPF+FyShCsKhfIs2NwqYK4b11f1pPh3CHKSQu/hzANF7owwdwexx17gig5X5XuYG8kUQbOGmdFYkbf6vVnSBQXLlri6LbhXnjZhqJZTkEFjpOR12x96n7K+SQakZWHqpz9/SiWSuqjU+o99gB+QHanBAG+Bv1oOPrTe6h1b0lfztoKxkeIQNOdwN+pHp1pZbpTkBgSPK2OxxnHttQNfBAprPDT6R6ZXElA0lT02ptJGPqa65usGk4bnNA2n27bd6iLzGcdjU7cuN6rF6TqOPWgdppwRt0qOeDP0o0ByKXkkGn2oIHiUQ3qBnjxVh4iKg56BFF2FdSidB16eldQeqB0riaNmuxQIsKTIpZ6SIoAoGNdQGgTakiKVZqRL0AYoDQk0he3qRRtJIyoijLMxAA+9Bn3xYkEJtpk8srF0Zh0ZEUEBh3ILbH3NV60+J8yIEZVYDvnBpx8RuM/t3hyWxMkEOsMMEOHYgFip3ZMBRqG3XPWqZw+zMzFV+bSzj3CLqP8ASgv0XxbdQMxAjuScbe1WW05xaRFkkQW8JIGuVsE6h5AqDzHJ74xvWecCidAJIlUvgMzeGsraHTUulCrMCSBggHOGz0FWrgnD38VpWOH0K3iTSkPGgAHnM8bTKuBsNgTnpk4CfTiUs6aoF8CNgC1xKvnY5wQkfoVOzZ2PY074fpijC4KaQZGLnzsTnLyE5wGyMFjk9MVAXPOEVuqtIzySlSqySKUDacDVFAOiErsSR1B6GqRx3nmecnDlF7aPJg92AU7MfUsxHrQa7Y3iTJrjOoZwcEHB7g4OxpK4P9f061hVjxGWBy8MjxMcaihxqxuNQ6N+Yq0cP+LF4mBIIp1G3mXQ/wDxrt/y0F4uiDSEAx0qLtfihZyHE0EsJOxdcOo+uk6sf4TUzb3lq6GWO4DxqNwo1Pk4wqoPMWyQMY6nvQJz71D3EIzvUzLA0g1eDPHp7SRacj1BVmz/AJ6U2l4VLIhKo23rt/M0ETDDv2ptdDfp+VPbiymTdkYbdQMj7jamMtxnGaCOuBqNRdzaHNT2Cc/pTKeE9xQQwjoadiKgoPTIFDQ0BNAR6SJpRjSTCgAmiM1c5pJ2oAY03mfSMkgD1O1NeI8WSFGdjnSC2lcFjj0yRWI82c6TX0mSTHEoISNWbcEjeTBwzbfQb+tBoXM3xXggzHbgXEoyCQcRKR/E/Vj7D7ist47zHcXbariQvjdUHljX+6g2/M5NR+NsUUigk+BTAv4Jfwi7aoZv9lKBgZ6eVwNB3/h96unJ3K73AeRkjDq5iaRcxl85D6zHlZCDnJXTk96pvLvLb3kuhciMbSSY8qg4wN9ixyNv8nebO3W2tdK7iNCTkgsTjLFj69TvQUawnht3uI7iQ6bMo0kcUarAVZXVFSNDrYksjMHLdMd6qfHedXmBSFPBj1+IzEq8krjAWSU6dOrYYAHlwADtWi2PKltdOt0yRymdVacAyLG2nYARg6SVK7lt8+maoHO3AYLeVfAfWJQ0mF0CNBnAREHmUjH7x+lBV5Z2YlnZmJ6lmLE/fpRNVLPHSQWgMEzRWSlohtRHFAhig0jOe/Y9D96O1J5oLRwe4uGgDftUiIA+kZJwEDsevX/VP9qsEVhcAgftkpyWX93GQ+g7EeoxUDy4gEGT0Ifb/wB0Zxnp+LVjW9AOdsAl87jbxrqT+Uf6UDqCW7XAW7LA4xrRD1VW7KD0dO/eumkmKlJfCdW/eVAGB7dOlNTJowh6+X9I1jPXf5rY/elJL3OB1yw6jtuT/KgGLh4Xbqab3dnkHbangk2waaX822OlBAeEK6hyaCg9FaqKWpMvXBqAHO9FxXNRSaBvxFCYnCsUYq2HGMqcbEA9aoXCOCh4kknupbhmxnJ0RjVgDyrWhH3+n5VkDcb/ALNuJLWf5VZmjOfmiYkoVH3+1BUObrcLdsB8pWN1B7BkBPX/AHg1RANSfMvFEuLjxEUqgUIATk7MzZ/5sY9qjEFBxrgKE0U0Fq5Y5nWK3ltpdWgh3UgbdnGyjOsOoYHpgn0FSPL3LqRwEyXb2XjRaJQRGgBfI0yEgFehOMauuDUByjIiTeK5XC5UqXUMRIjKGVWwHCtgkZHTPapvne7kciRreSKBlSJWPnUiNi6EuPmbJbG5ABOCc0ETFzpdiF7dfCEZCIuiMjwxEfK0DZyCSNWTnscDJzH3N68sjyynVI+C7YGWIAUE426AUMUJbYK5+isf6U5Tg8v+yk/4CP50DAqSKJpqVHBZ8Z8B8HOMlADj0LMBRP7BnbSFjBY58vjQA7DJ2MnoCaCOiFBKKdpZnu0Kket1a/8Ay0S+s2RdZaNlLBMxypIQzBmXIQnAIUkH2oI9zSZNKPSZoFIrhkOpSQe2D7g/0FOzx2YqVZtQIKnIHdZEO/0mlH+M0xBouKC58u3DXKSFpWWRGAwqr5lbU4Y53yXZ6sFnw3SQxZnPvgAA+gHtn71ROVLsR3SZOFk/Cb/Fsv8AzY+9ahbWhXbrQMXhAJqL4pJhasF5bkdqqvHJN8fegYLOMUNIq4wNhQUHogChzSZeu10ClFIoA1AXoBKVF8wwxmBjKkbBQT50VwMA9jUl4lRPMkavbShzhdLFj6ADJoPOdy2WY+pJ6Ad9thsKIlDI+dx0O4oqHegFjSZalWpM4oAQ+YH0IP2II/lVr4VzDLNJ/pM48MaZSXecqPDb5BDG3n1az5e4UDsKrFtCHdVLBATgu3RR3Jz6DNTXMXK4gljS3nFx4ilgFwXTG+WC9UI3zjt3oLrfzwyweLZmBmV1jkU2zwnTMdBPncE4XUd89KsYFpGMm8hjAOCUW0TfGepjbfAPftVGuOQpJ7tIxpSFgrupAQQgqNWI99ZPmKt/eGRjFX+Lk60S1NsIVMRYOQx3LfxGTrnfbsOlBRZLhPFl8S4iWJZpDC8cVtKTHJ52bPhkB2IXVt+XeluL3scUcyR3cguE04EkdqgG3mG0QJYoxAH+8B3p7w3lO1jup4pCZvBTWIhHnykggqVOXcD5lwPm6eszzZyzbS20lwsZR9pWkjgZpW0rjHh7YzgZyNqCM5flElvB4b3EuoiBzF+Gsc2CfxE28JSuCD02261AfEAr4dvmSYO6mXwJizNgkrHK2onw9teFO/mPTFNeS7iZLuOSJZmVWUzLFnGg5A8TtpBJO/ptUDxAOx8V2lcSFtEkurLqpKj5j2GNu1BHSik6O9EzQCKEiig0YGgDJG46jBH1ByP1FbXwi+WeBJh++uo/Xow/IgisUq//AA14lmOWAnZCJF+khIYf8Qz+dBb7thpqh8VbLtV14lMBGTVCupssTQIqNq6jKdhvQUHoAmgFC5omragFpcUXxKQk60aNKBVHzVU+J12U4dKAcFtCn+6zgN+lWldqq/xDCtw65Zv3UGn+8GGnH1NBhbmiCjvRKB3GgIpCWLFHtp9Jp1KNQzQR61Kcu8Y/ZrlZgdsFGJXWQp0n5SfMAVGwIOM490OESIkyySx+JGpyUxkMewYd19qlObru2uJUktYRCNP4oVdKM2Rp0oQMYGQTgZ2oLLzJzekv7Otk7NNsq+GDmMhskeYZYsdGM7AKc5zV2tLa5ktlVjBBcZySA0qgnrhCVCuD7sBjp2rJOT5/BuXcAGRYZPBzjAc6RqwdiQCdvrWyWlzqDYY+Iyp5HYLokCjUmgZKsCGYnG+rvQZdxfhdzYXQk1lXJ1iQEkSjUGcE++Nwemx9KLxPnK4lMvnZFkbUqq7ZRdDI0YI2KHUT+VWn4szDw7aLIMgZpG6fJpK/9RH2rPlcdDjP13+1BcPhjx23i8VZWt4pNaoh8yzSB8aV9GUMcbDb9amvidw6JrUPLMqOsjG31LjP4Z1wZXbfcgnvjrWYzIVZZI2KuvRl2I9wexosvFbh10STSOgUJoJ8uEOpcjucn5j5t+tAwnFNxTiY0jQBihrs12aDqsHItzpvApO0iOn+LAYf9LVXqcWMumaNuwkQn6agG37bE0GocckKwN1B6VSi3erdzeMRADPXGM+21U0CgXXp0oKOqjHQ11BvTyUg01KTJTdloFFcGnsYGKjlNOYpKA9z0rOviywjso0yfxJwceoRWb7ZxV+vJPLmsi+LfEdd3FF2jhDexaVmzt7BB96CiPRcUJoM0ACl4JsHNIVwNBN8C4XPcGTwInk0DLlcDT6Dc7k9cDJpEMM9sjYggggjY5BGx9qd8rc3T2RPhBCGOWDEgE7YJwN8Y/TFR11MZJWlchndi7kAAFmOTgdhQcSysHViHXoRt7HNWHg/OzW8cjLAnj4jETku0exw2I84XCgYxiq4ck0E+dJx6benSg0zk/lZr0m+vCJHk6AYxhc6flOMDYgZyNwRvV3HDLYkw+CmygkeH5cHWMBiMZwzbA7aqrE96k3BSYnlGF//AIuFkABy2+t9tPVWOcdlO1N7TnNDJFdC/jis0jCy2rj8QuivsBjJZvK2xz5fegbc/clpEhuIFOnPnjAJxkklh1wN/ZQBWazvvW6czSqvDZCTqVkypcDo3mBI0MBgEbkfmOtYVLFQJzqMAjrTalZKRJoBrqAUYCgGgZcgiuIoRQaHxWbxbC3lPVgjHfuVww++ftVeWPNSXDbnxOEgd4ZjGfzOtf8AlYVGH60DxVGK6kkfYV1BvUy0yuiQKfyEU2kANBFGck43qTgeiG3FG04oGvFpjoIHXoKw/nW+8W9ds50hY/8AgzkfcmtN5u4g9vFLPnooRAempzpFYux3369Sf1/rQFNFFGIoMUHGi4o4oKC0cs8gXF5A00bRqBkRq+rVIRnO4HkGRgE5zVbUbkEEEEgj0IOCD9CDTzhnHp4M+FIUypXIAJwxycEjrknB7Zpuk2Ou/cnqSTvkk7nNAqhA+bAA9Tgfen0nD3C5MTgdMlGAzqCYzj+JlH1YetaX8OOUY1gS5kUGV8MM4IXB2xgnHU+hIYhl2q6RlTtoIUHA1LgHTjBB/wAK4+goMG4BzA9odgJImBBRslcMRqwucEEattt2znbBnbDnWzjcsLSNQ6KjRhcqMeGSMEYIy0gG2/h9tQq0fETkxHga4gTEqDzAA4ZVHQKoIyAAATpA3z1rHmk21dsZoLHzTzrLd/NhI1A0p0XIGMnr31b9dLYOcVaOPcgCOwQ+Ignt4neVgmFnyGcKG2JYaSATtUd/Z9lw8Wv7VH4stxH40jlPESKNgCESBv3zlRqYZAzir5Z3cl7ZzzR5CyJKkMbIqkpuFLHJJJGSCCBv0zuQwmU53pAipDiNtpPp7UwYUAClI3omKHTQKyIKSo6ttg0JjoLFypJm2vIv/RlH1yVP8hRQPam/K1wFeZT+9Ecf4WU/1/SnbsKAUTYbdq6jqdu9dQbvItIaKfBM0nLFigRSucDHWg0knApZuGAg5J+9BnXxVk/0FV9Zlz76cn+YFZG1XD4l3P8AphhDkpCAoXOwZgGYkeuCKpxoOoUQkhR1YhR9WIA/Uigo8Eml1bGrDKdP8WGB0/n0/OgC6haNijgqynBDbEGiKM1rXCeAWdyPFt7uYZJzFMI20sDhlZZEDHB23Jp83I0XiYeK0lTGSwgjjkz3zpIB+1BnfJHK8N5KyzzNEB5UVNIZ2IzsWBH5VF8w8I/Zrqa3EgkEbaQ+wJyARkAnBGcH6Vrk3w0syQYxc2r/AMdvIwH2ywH6VXeLfB2VRqtp1m9VmGhz6/iDyk/UD60DzlbjN/PCothGYVwC8uoHb5lXzuSc+p29thVq4beB5pR4p/aAiRSRDeNXA+ZSe2N8bEYNZRDc3fC5MHXbs22mVcxnY40uvlO5zpB3wM9KPw/mqSKRpRhpW3LZG5w+MjvuU2PXBHeg1nm+/SCycyEE6cfU9OmlsDJAzpPUdKxWCKKRlX+Iqpz7kCjcw8xz3jap3yAchFzoB82CF6ZAcrkbkAZzjNRduQGXOcalLEdQARnGO+P5UFy+LVgUv9ZIw0UYQeirqXH5EH71dvhTdarIL00afz3cfl8pqv8AxdhSRbS4j83jL4anfzAgPHgd2Oo7d6cfBu6yZkPXQhA6Y8Nip/6xQU3n2xEN7cIOgkLD/GA4/wCqqsa1L4r8uSeObpULpIqg6FZmVkXcuANlwB5um1ZshBTwwmXLalYfMdsafdcDOPXegbBaEJXKaGgFUoWNH0ZG1FKUDrhMmJfqrj7ipVlzUbwS3LSn/dRmP3AGanHxvQIKNhQUso2rqD0Ego/h5pHxwKOlxQdJbY6YqK4lfGNWdjhVBLemAN6mWnBXOQPWsr+IvNYe2ECbGRwrnO4Vd8fntQZvx25MtxLKesjlvyOw/QD7VGGl7hMHrmkKAKPFEWYKM59s9tz036DNEq7cucCMPD579sF3gl8JSPlQqTqz6tt+VASz5vklIIFq76QP9JQ+Jtk4E6MpYYJwWydt6Rn54uU6xAe4luSOg76yKqAXAA9NvtSiXbr0Y/TO32NBoPCvjBMGxKkCr/ETN2z1xnHpnHepeH41RDT4luxyoYmGQOq/xDzBc4749aymO9IkWQgMVYNpbocb4OO1TEvO8xz5IhkEYIYjB3IGCNj39aDbeG8ct7+DKozxOMFZISV9wwIIqq8wfCOFzrtJRb7+ZJCzR4J/cycoRnYdPpWRpeMJC6ExMf8AZMyfybP3NX7kLnGWWdYLiY4+cO0zrnQVITGCGJGo742U70EzdfBKMn8O6kVdtnjVj/vYII/LY496dW3weto93aacAk6dYjyuNlOnG+d8gjtV7t7oSAshVlzgFSGz9ulKMelBWpLib9iZYLciaIALFdsC/hqMB8oW1HAwPN+dU34S28rXLz4AQao5BjScuBJsnUYOk79MitF4xzDHamMysqoxOp2YKAB3yx33KjFE4LeC4b9pSXMbhlWJfBKDQ4UyeIgyxOwxqwNtvQITmuQR3oke6ghhaArJHM2C7IT4ZjQnz7u2fQfUVVOE8mGNbu+ikjKKkgtXOCi6x+JIPZVLIv1NatecPimUpLGkiMNJVlDbHPrvWa/E27jtrRLOABEmPilUBACqFwGJOwxpGkAZ3+lBlSLsMA4x/nNHT3pRXoGkoDad/Sgd9qDw8964R9aCa5UIxdE9olx/ifH9Kd6q7k+1Bhu3P8MKj82Y0eePGwzQJBh6UNIAV1BvQGTvSxTFS09vqx7UR7bIoIe84Y7LlQOxwf8AtUZxPh9vHbstzB4sY6mOIyMCR10qNY77irRcIwTCkBiNiRkD8qrPEuZxbEG4DKrFU8VR5BsSWY9VAxk5oMv49ybayEtYXsTEHSYJn0MpHUKxGfuDVMvuHyQuY5UKOOx7+hUjYj6VrHOnArOUHWIkBy6Sw5Lktvl0XIkB3Pb2rMr9DEBGHEsJGUzjYdyFDHwzt0zQNbC0Mj4ClgMFgoz1O2frjH3rQeNcNng4bI0rbSpo0DogZcAAdsDanfw5tp4LQnwD+O+oM22VAwpx1x6fWg5/iultnaZ1KPlQij5c7igyg0WjGky1AOaHXRM1woDA1zHNATQZoHNrfyR48OSRNJ1AK7AA5znTnHb03qdsfiFfxlity7atyJAHGfVQfl+g29qrNGBoLha823d2yxtcyLIoGhkOkOq5MgaMDS8mnLA430427upOb7+ykdf2gSacAZjR4pFYBg8RVVJOCMjPfvtVG1EbgkEYKsMggjcEEbgg71stpatxOwjkZIXjCnSuNLo2NEukj5dLK+4wSpGM4wQecJ+KEbTC3uE8GRghQoQ8L6ow40NhSBg5yQRkkZqu/EDlG4mufFjfx8lY3jyqGLyloyuTgoV21dcoc57M+BTR2bXlnLpInRJIpGHmdYxJ+GSNgwIJyNtiw6ip27sE4okckrunhxxlnjCMS2kEoy75Oosy438/0FBQL3k69jPmtpMD+HS36KxNRDMA2lvI3QhhpYfUHcGtYsLe5RoxbXlw2WOpLhI3UKFbdkAzsQPLrGO+9PLniU6xst7aQ3IWLWxg2Zzv4giR8q2gA5AIYjfTvQY+yEUkWrUJOUOHXTtHaymCZTgwuGVgdIf/AFD74weq+hxVL5l5Ums2/ETyf7RcmM/Vv3D7Ng/WgccoRaopuuCyD2yoJ/qPvT65i2x3pTlhv/14UKQRLIWJBGoHGCCfm9NumMUWeImgjxGPehpcZ9P5UNB6QAriKEUOKCscW4yyuSoDKNsH+dRi8627eV3EepggV8EFmG2PYnb6kVZZeAoVK+bfOCTnGfr29qyvnnkqeINIqM6DfXHvpxv5lG649dxQR/OHAIkne4hleJtn0pAWi1nOk6ywVR822OpPrVc5Q5We/u9LjESHXOwAwQTkID0yxJ+gzUYDM5WJS7liFRMk7k4A+m/5b1rNjbLwmySAkGWRmeRsHdyN9wOi4Cj2FBakvYy2hdI0gAAdsbYA+mKqvPt2slrLEpGtMHGN9jvt9DUVZcYxNrbvgfkTk/yqW4zcosjnRktESMDrgHP6Ggw7VSJo+Pr9qLj6/agCuowH1+xrtP1+1BzGiUfT9fsa7T/nFAAFHxRdP+cUIX6/ag7O9ab8K+IweA8U7FCHaFG1MF0zhZGBA2zlGwT6sO5rMwv1+1SfBeJ+CzZLLq0EOq6ijxklW0H5lIZ1I64agsfGLyOQvJocrbB40DAedJS0ccirjEgIXIxgDc9qmeEcv3C20LmcrHLolAWKKYIUUururkFgoVchQT19Biu8Q5lkaB401MCqL4wYsNKsGI06R4edIG4Bpfl/mq70+AqRzJ8yqVKMrDfWskekq/XzDfegtrft6ySTyPbzxjSpfxNC6cAqVOPIh1hyRnVg56Uwj47+zSsZrVbdosf6tXYNI+AusghZMKGYMeugAEYpaz56i0MJY2Ut5GBQMug7kPoK+Ic57D5vrT2DmGykCKrONyYfGLsw3GpCCrsB5vIDnbIXFBJJHb3cZ/EglEhBBV98qQQEI8wGQTpJOMkA4ppdTyW5KLJ+1xM2gRyKPEjBxkeKSRKqqDhWUf3s034vytDKz3ERkjuFQhvDDAtnGGGpV1Npyv5jOdIprwqW4EyQTRoU0s0TIoQBVbDkxgfMdZJLEjfYHc0A3sqeDEiRiJApIjGwGok7A7j6VE3GMf0qwcct/OVx8oCg/QAVXLi3I+tAQQn0oKESH0Nd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2772" name="Picture 4" descr="http://upload.wikimedia.org/wikipedia/commons/9/97/V_Huer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600200"/>
            <a:ext cx="3448050" cy="4495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2338"/>
          </a:xfrm>
          <a:solidFill>
            <a:schemeClr val="tx1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Pancho</a:t>
            </a:r>
            <a:r>
              <a:rPr lang="en-US" b="1" dirty="0" smtClean="0">
                <a:solidFill>
                  <a:schemeClr val="bg1"/>
                </a:solidFill>
              </a:rPr>
              <a:t> Villa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/>
          <a:lstStyle/>
          <a:p>
            <a:r>
              <a:rPr lang="en-US" b="1" dirty="0" smtClean="0"/>
              <a:t>Horse thief, rancher, cowboy, bandit</a:t>
            </a:r>
          </a:p>
          <a:p>
            <a:r>
              <a:rPr lang="en-US" b="1" dirty="0" smtClean="0"/>
              <a:t>Led army in Northern Mexico</a:t>
            </a:r>
          </a:p>
          <a:p>
            <a:endParaRPr lang="en-US" dirty="0"/>
          </a:p>
        </p:txBody>
      </p:sp>
      <p:pic>
        <p:nvPicPr>
          <p:cNvPr id="30722" name="Picture 2" descr="http://upload.wikimedia.org/wikipedia/commons/5/57/Villa_y_zapa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514600"/>
            <a:ext cx="4648200" cy="3971925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sp>
        <p:nvSpPr>
          <p:cNvPr id="30724" name="AutoShape 4" descr="data:image/jpeg;base64,/9j/4AAQSkZJRgABAQAAAQABAAD/2wCEAAkGBxQTEhUUExQWFhUXGBoYGBYYGB0dFxoZHhwYHRkgHRwaHCggHBslGxcYITEhJSkrLi4uGCAzODMsNygtLisBCgoKBQUFDgUFDisZExkrKysrKysrKysrKysrKysrKysrKysrKysrKysrKysrKysrKysrKysrKysrKysrKysrK//AABEIAPkAygMBIgACEQEDEQH/xAAcAAACAwEBAQEAAAAAAAAAAAAEBQMGBwIBAAj/xABCEAACAQMDAgMGAwYFAgQHAAABAhEAAyEEEjEFQSJRYQYTMnGBkaGx8CNCUsHR4QcUYnLxFTM0gpKyFkNjc5Oio//EABQBAQAAAAAAAAAAAAAAAAAAAAD/xAAUEQEAAAAAAAAAAAAAAAAAAAAA/9oADAMBAAIRAxEAPwAPpvtuTsZRKlQDH8QPYnjwmPnFWnR9eW4u9G4LDbKlyCYXntuPHP2rP+lez0aYuviaWLqDDwAJ2gfFwCI/i+VE6CyTtuW/EhMP5pt8Shv4TtPbGfkKDUul3nKMQCYPA8hBkAfTHqfKj1vhyAvH7x7j9cT86pOmdWdfjI3jbdOGLdiYPElACJ+I0/s64DwEbAWKhliDk4M5DYJkedA60jsG8Q5Pb6UVqHMeUd5j9YpBpdW6Sh/aXEg4xIaYzmAI5z6+dEam2tyA1x1LLI4hfMSRhgARNAPrevqnxT88elLz7TL/ABDMQBk5OKr/AFpbloO7WA6W2Cm5vmM4wTkkMgiPOqnp9be1DC3aSSJbwkLjHc4xig0pvaIAgSZYxAj6ZmuF62SSM+f/ADFUjpvRdUzkIAxmCQ0BZ5zxgZMT8QrTugezyWEG4+8flmPE+g8vnNBFo3a4JBODmAfw86lu2oOQ4zyQSI8+0fr508a6q8kCuF1ang0Fev8AVlVTy0cxzQOo1zN8KXE7wwwfljyFWy/pLbndtAb+MAbh9f61QPaToWpBhr4KtgDK74zxkbsUAWq63dmDPMBdsmZiOeDQw9obqGSJBkFfrzjmINKtXob6p/2rp28iIMd8cx5/813p+pL4EZyYktbYEJ/FyeI7n/SfSga2OrNcWLsGVLfGigDsBOSZIpLrupEAhVKvxEjjOQxyRgfepNV1qzgXLdkJmdo3GYwfxOZPyzXOuOxQVUbNshxAxAgAgYaSAST3oFNm3cuRvbaI+I/CPn5VFqkuW7o2sTEEOOAcsM+YonV6u+rSmnIV1xuyCCAGzvKyYBkR3NTdMTWJZNhUTaG3m20BicbYMR6c5BoBNGbzEsCpJBMuQMkxj79vOg394m8MYZSsqTJg8HyjI+9cda1LgqjJsdcXFiJYHERXuj0QulrmouOMTAy7eUTwMRNAJdvEsCYAnif1jn7U80eq05XxhimdqeRP4iY5mpNN0jTXfCt8W/Bv3ah7dsEg5UZBkHEgetR6bpFuWVn2MSVBPiEjy2mCI9e9Av67asvYZ7COgUglS04mJ5nuKq1XbX9IK7wtwMhBBzyKrw9nNUcrZdgeCIgjsRng0Gn9P1A1TKoUKlvMqwVjtPaMmFPJH7oyK9bT7LjiyFMyr+I+FNrMN20FhclNsxyG8wQutv7lvdXHhDL22gl1YjJxBwxgcnBnBqx6UWtWEusyvc93DLIWSChJ2TkDBmRIP+rwhL0vqwtXDaICOxuIbMH4yeFPCsQs4ABIPJK06Rfd7UPcFgpgpEifUt4vrnvSvT9N34ulr2ybaMDDbSVIkgAwrIGAHYEyZFc6ZnsgWWf3mxR4zIuAmNuZ8SmGzyNsZPAWnSQbo8+DzmJIx9fxo7V202ENIXMx5HkfKq70TUHcFX4mLHceB8RGBE4gfSZmrELpCzchSBmD4fnJ7UGYe2jpeEWmue7t42uCEGPDtQgMZAwe4k45NJtWLlohp8LCSd0QDwCBPcboyYq++1vUv8w0Ee7VdwUNO5jBBJAB8sRMYOMVVdT0jKozEbgT4jMMIkSARuAIJGDQaP7IajbZTfG8qJPEY4+kx8wae6vWxgHHnVI6JeLIG7A7SRkE88/jRnV+ohVyfWKBxqOs2rQm4wE4yck+UefpXmm6/p7p2pcUt/DkN9iJqs+xvVELG7cUs5mD4ZVAeF3ET6gZ9KtHtDbsai06sDuC7kfbDA7dylTyD+HagYWtSV749an1Si9bZeCRg+R7H71Weiaw3LaE8lRPzgTTTTawJuZsKoLEk4AAk0Ga3vaW5bJW5s94DDKCMZIM5JLc81Ba62191X/LJcMQioIaCcksYI+8fyVdX6h70AOwZN111EeK2bh3fEMtnsT27Ur0nXblgj3TYU4gRJyPFHOCRFA5PQn95F1WB8UKhBLD0K7j4RHI7jiaAt+0T2iNmy2V8O1Rk/xB1OCf5ih9F1q7atwCxBLeLcQ24gGec5AP09BTZ+pNqFX3n+X3ZHvGAJOYUMpB3KIBHf7xQB3Pax2gOf3doAEBT54/XNF6XrF0qYuKcRMdgeROfp60Hq+jKQwCKjyYgnI5BjKi2ZgGRH5R9I6OQ7Bry2yPMSCf4SZgGfpMUHV3qA3zf8ZDbhu7f29K76l1VLqvtXxACGHnjIHaABxUHX9PpwUZL29mn3hiFUYjHbk+E+VTf9P0/ui1q/bLBd2wnxGJMD/VA4oI7/XyvuimDaum6LbRc04YooYhLmQSysSCSPFiIrjU3TcJunaATuYJhYJkhQfKYHOK96dp2GxrVwhmIfnKlG8LE9iG/P7yXemPc8Y8SEksY2nzbAERk8du1A+6faRxeBS4r+7NyxKlfeKoBO9SxlipDArg5gZC0t/yiHOc5xx9M8VcvZhNT7gPZ3O1rcRddGuPugLdRbivi37sIdrKM8GVFPbVxdozpGwPE2k8Tepg8nk0FR0OotHTwhceAqyNBO47Vhd3fCncOABxkFvpulKfAASskG2Mm26zxJJ3fCJxMGCRS+5o7ZOy5lkZLYYCQWZj4V2iZjxTkxnvRb6r3LtqLILvbBAVw5DrEglhAuDcVYHnDehoH14gQdwww3MCYgjbuIET2kdginEUPf6oHtjwLG4zEk7TwQTkGQMGZDE96Wf/ABGXuPu+HUOABbztCll/eMgsI3CAPFzND6I3QyBm3Ep8JGQqoBOQTt3qCe3j+RIWf2d1AN5AJiG8vL71Z9baDrtMgSDj0M1VugWVTUKA5Y7WJ3KA2SY4AxHb8TmrOzUFZ9p9BaE3rr3CFTaiA5JyeRnJn9Csk691K6GKMCm1g3eZzmT6R9q2X2l6omnsNduAMF4BxLT4R6Z7+lYr7QO9y8XvAhmhhKwciY9F8ge0UBnsr7RNaC2GZhZBJVZ8O48mKsPUtSHEYMdpwR9Kz/SrvcEHCmNoWTxJ/Knlgm2YVt8Ak4kCB9P50Fm6L11rVm4lq1vJkKTtUJM5LExieKtHTusn3TWtSnj2kJdhSjLAGGt4BE5HMVTvZnR3bltrliHvWjNyyQPEhOGTsQOCvOB51a3vXb6pKKrwSLamFIWPiIEAyQAP0A76Yvu17xwPQdqR+1HU2uA2LJktO84gAZ25gbiBx5Y70F1fq2ShvosGIUMcyQQT2GD2pJYtwWVH2kiWIgofMHfmSPTsccUCnqFvYhOxxPEgjyxkQszihEtZiI8MwYKjv96e27lm1vXfIfB2KkvMCCxB2iCT8/wI0XR5ldyWiDADnBUxkDIYzPDYM0FcsPDtsVzKlWgcA5wCDPnR1vqqqtsCxb222kn3YLvxIZnBB+WI9Kt/UumLZALI/uwqhihCtic+eWHHP50vv39EAiKzvJO8bWBHDLuJwRODHnQQ6TqmluSqJdtsVZiQw2AxwAIgZiPNvnUCJasoRcW6SpIfY6MuSRG4AkTA5HPegeqezzl1azZO0qjDbkTngDjAyIwQR84tL0YszC6+wwG/aDY2W8QG75zxk4oGae0C2yFs2lsg7gNyTPkbgHcjk8ZY4qK3dDeB7Ce85IYZIAPDRPBwQMwOacXOglBusm1cKqyyzK3iPBUAHxA+vlzxSy6Gtgtcs3CyjxS08nO6Mr5giPxoCOvmyl1HsswZ1AxaZbbDYssrs3jMmDA5BJqz+x3RWawzWl9627YqiF91kyxZmAbkiMnA85CLo3UHa+EvEobhK3d9kuTa8BFsWwu4u2zDCMnPMm19A61/l7124lh7Fm8rsqMkqzLOyIC7Fg5ALQSRPEA60iW+lspl2W8hLLtG0XhtgT+6CDEGYgGq5f1VssxU3VUklV2jwicDnsMUX1Q39ddXfAYAgWUJIAgENMlWLAnP+kUQHs/wD/8AGtBTOl9Ut2ran418bbQhyyKwDKdvhALeIzMLkRFG2Ou2bunKe/cXbT3HUFPjsgK/yUjZhZnwxGcRdE6Tq7i+5DBkdrO+3B94qFoZpZcqvuyrLPbjOfdV7JeK++nvWHbTBJs7D4tiqCwBndvuI/h7sI70CfU9ZRRcvIFAcBjb8WWFwBiADxLTntPBzVk6CdPKGzdJa0zctLQ4QsoJwQSdpx+4e5FLNAumT3lq6LN3fcBC+MPbKv3Dg7t4ZDsxItt8QAlPruh3LLvdRG2jxwkhckAoCBkFSc+vlQaH7xzc2kooUSGX4jADMMjA3EGDkgCecS3etsoc22UshgWw24EAgETMBsjkYzxIqtdD6qWG7Ybjq20BjG/c1sOCSQN6ghIJIYnkACqprerXN1xWZQCCrLG1VhlbIUcgoAe8iO2QunX+uFbvjRtwyPegNbiSAVXhOOxJ4mazz2g1zX7hdoAaOP4QB2gRgcZ7UyPtH7xSt25vklpgqZJY5IPG4nGcACl9y2p+CSOJbJx5GZFBNpbo244jEcfhR9m8Vh0dkLLEr3B5B9DSO+CiyMKeQSMN6fPyz9O5/Rw7KAFJiTIEgD18hQWToOvOnvW7ttgD8LYwQxgyJk/KeRWo9V1A9+czGI8gMtH17+Yisj09q2hBb9q84tgygYZlmHJHeJ8jniwaTqz25d2/a3cKvp5x2Udu5j5mgfe0/s/auI2oVUF7AYtwwJAzH744DeWPKKbe9nkZS1027ZBHhjcQS2OGAI7j+dWDrHUotLamWaGefL936nn5AedULq+puOCy4iQ3iiFnw4kE8n8POgY6n2V04V/GUNuS5I/2xEYAg7uDjAmDVau6i67Fbfjt28BwANyqYUkjEcfYeQqPUu92Q1wnhiC2Tggd+IqHp964gIUKyNt+Ljknj+LnzNBY7XUL9xXNzV7DiVjGEiSfUJEAfnQh6rct2zChbhg72BLPAZN0nk5wc5FC6iyjssKqAhi4GFJzBU5PeI9O1Te4FwhtQ1xlQKJHxbfQnufWgm0PtJqdqpv3qI+LExwCeT8586DPVtRPjb3gA4ZQVnMHHfPMzThNDphbd0+BDlgSXhSJEMNpPigecc131fRsB+wTcmwkiCDgnJ/pPagQ6PqrIVO22e8lfwMcjj7Va+na0XGKWlcqyguCwhWOJTd23N3M57Uq09hblsOFj3eWkSsepnAJ7R9s0x0zOhW7bKbfiXaAAGiSrL2yCJ4OM0Fq0KNd1a3iT7zYF94Nobcsq5GQzcQZ8yJzhzo+ji2bi3Ll1tPcRlmd+0CCNyGSoVtzBlPJz61e1pGcWrN8utvcSWtld8kE4JkSS3MiQTV+0L2wLSXF2lLSKLz2z7pwQCUaQRMcw0HMGCRQF+z3TbaJ7qF95akBxyVJLAz9T6URc6HaJJKoSTJO1eard6+631KPtAY21cmEKDIUsfsuOIyeakHtVOZj6f2oD+kbLVy67XMOZXcNsBjub90Y3E8z3M5NVHRaCwp1mlF20vv3t7r8oSGZy2xAeYSGE/Cz98Uzt9Y1KgftPugHb+4pH1Pq2oS/cdGtq133a7ihMbZBJERlQFxkwPKgV9ZZLly0kC3cNr9ntADbNzCyx7wptmYPENJ3gBTeukgIVYuIH7OQrEzmfofKr1e6o+sBtNattKytxVKspE7YZj2P0zVdvK9tir45G1WUHHGZ+fFAhazeBcKEUEFT3OZO7JkGVyeYjmq91PUvfuO5MlmLE8ZxP5Ac9u1XjRXrgd00yt7xkIZwd7W1JBaIGGMD7D0pP7Q9Cu6YBdqCEVnC5ABbaDuJmdxjuczxQVjS2VHxAseY7enH501FoKMME+n5CMCuLvSWsht+4EHa0LgHlZPkRB+1Taa45EGGXHBKsI9VP6igGCHekXIlsNmRg+Wabe4TIu6l7u3ABeQTMcMxYgciB37UlFpRd8e4g7iCMz5DxHt3+lMdHbtDAtsfUn8ojOflQOLF5Y26dJwJduyjgxyZPyBPII5I3CxLv475MheQuMG56xnYO2DANKW6vDm3bX3QnBBzIHY/uxkefOcmYmIJMGR+XI/IfhQTdU1rFJYyWlmbuT3peEAts24rAK+Encd0eYA/dE5ojXf9phyBj5eRH2ioNOi3gLe8AEZncpHrJAVo5icjFBBr+uFgkqnO4naDz8Rg8nnnyFd3dP8Ashf2Brd0MI3ZBkhSV7eZiRxmjNBo2UMwCuu4SQAzbAYkAkGO3qTXV7pKkrcSSkg7A/hILHdtlcAkkd80CTp7MWWAXZB4fJZOSfWY5q49I6OSZJJMQ8DwzIhc+E/U9qAs9NW5cIUbWhl3LlQcQB5xxMeVeXv8zaU22MKvhYssdox38QMz3oAOqqbRe0Cdhbj+E8xye/kaktdUuj3Z3BdqFAI8JUgzI4J9aFuahmuzBaYw2ZJwfv5040HSXYMpY7V8W0TtBzAmPJjn1oOOiAqw3Em2SZAjazYwZx5Zq96XQ++RpKw2dpXeo4+ESCpiOPsaS+yXQhdOosMDvVZs7idocEYPocCY70w0NvUIDbNoo5IXZEMTJP5QPWKB/wCzuouWNORctkooCot1QuQzGFYwQCrYLzmMU00HVlbcby3URpCgtvtqpVfiBOHBDQBzugU0vobS2jegkKQzASCYwCTzk484NIesadVhwLqLuBuImEeROIwD5jjGI5oHWs0Nm6XdUW4NsMBiGiQR2BgjIoYaNu50wPcbBg9+9JLftEbYNtLH+XXxftGO548jAxEyCTxQdhJVSWUkgEnzMZ70BfRNJqLLrc96GxDLsGRjAMwDAiYpGej6pQih1ZZOHDbVyTJIaCcntWg2dNgVKdMDQULS9M1ibiqWWI4OVJHoY4/rSTUaPUsd/uAZGdrmB857z+Na8iYxQj6IfnigpnsFpnU3HuIE3AAeuTJxT/qnTFvbPeH9mp3bBjc+RLHuADgUyGmAECuH/KgpXXvZVb957lxyQU2IsfAQPCQR5eXeTNZlsNq41u5uR1O2Rwf7evrW36lsmsv9u9KRdVwMMI9ZH9jQLdXpiwmdxQY2kGZ5kAfl5VLbEDPYfXHFQdPvbXHY9xUvWNKQ6ESEdSyntzBycESfxoA1LBIzBIYjsWEwfxrvjtkbcj1kZ+9fXtQDstjhYE+Z/lXRtHeEAMsB958I/E0B2isC5uQSxdGAUCSTGOPWoehdOW6dhtv7wcAmACBJEFSVOPwrXPY/oqaO2Fge9YA3LkZJ8geyjy+tL/azQRrbNy2CWugyFGd1uMwBJlWj/wAtBS+naUhbwBZIJmTmdxK57Ad4Hc1XjutXWT3kIZG05UNkZGRAP25q0e0unuDUXgpdUuFNy5Byo7HI4iKUf9CJ3ckhgBiMef40DD2Xa37zJMJi3/DPcn6/nTvWNYe4QrBnPjZmjI2+Eegz27g170P2UujbutvDEEPnvH2+vNXPT+yNq2AFt7iBBdn2gzE4AJPHpQZe/Slt3tqSD2EzM5gGJHJzFNtHovdOqtIeZVc7TByIHcmr8/sXZdgzlgQIwcx/uiaYaHoFiy25VLN2LncR8p4oFnQvZY2/G1zx+IYGIMEAk/EQyzPmTVkvaNLpR2HiQhge8jsfMVNbTMn6Cug8TQfazTC5bZCY3DnyPY/Q1Stdrja97YUu1yV2LtglfCCAQTk524HnV6tjzoHrGgS8pDgboO1hhgfn5elBmXXzqlv7rN1PdsPEl1xIY/ECHM/UeRpnbvCBOk0RMDi4I/8AbQnWPZB7oFwH9qT8JPxKJzJ78UFa6V4R4rfA55oNJ08GOK7I7VzaXFSOg8h9qDwCuStdpaHkPtUy2wOAKAT3JPAri7pGjC/iKY1FcvAUFb1trbyD9v5VkXtzqC+pKgmLYCgepy35gfSt4usGwxBHlEn6etYF1y/N5gF23Gckz8SSSSCDkED8qDn2Z03vdVaS6sqZJ8zAJz5DGftWx9Z6RZ1On93eGxVHgYAA2zgAr5AdxxWaexOrtjUuUgm3bz6oqu7Eefit2wf91WVuuMTomZgUbTr79MEN7yfeSvYiJj6d6CidU6K+nLW3AYISCY49fl6ij/Zj2Yv3mS6g2BWG134aO6jlgPPjgTRvVLK3ryoXLM7rbViDvKyFBLCMhB3k4zNaP09B751SBatKtpFA42zu/kP/AC0Hv+X1KbQi23yJY3Cp9ZBU4+RmiupdPyt62N11DESYKMV94APkJHfEd6NLRmvhdHhHduBQKuo9K/zW4MoRkuQr8yvf186L0Xs5ZTmWPqYH2FNGHevSIz3oOtigzAnzr0vHNQl+1eIskmgmmpVWo7SVOBQdTQp+Mz2gj8v5URupfqLkXB5RQMlfyqO5mhNQ7rlBu9CYg/Y1LYvllDEbTGQe1AH1PqVqyCbjAGCQO5+VZ7dUsxYCNxJieJzHFXP2u04a2h58XbyP6FVZtOJPgH3FBfLQxXrN/WuLZxS3rguMhS0Pi+IyBjyE0Hqe1GmkqWIIxlTH0imOm6lafK3FP1g/Y5rMNfp7iPJtuWB7EGfsK5DX2Qqli7nvJBE4kYwaDV792Bjk4H9f16Uu1LjjdERwYk9qznXa/XkAkOoXsLjT8oBFM+km77mbikneRvLMSyxyC0k8kR6UFp15c22EhWIwwE7fI8jNZz7Z9Bm1K2492o/akhmuEtkYzPiZsjsfU1ZWubfCzlLZxCkAwfn8PPIzXd+4rAnwgIrtgyBMKJkCCRMD86DGX03u2XzMHnjmAfpNWz2d4iFPqO3p69qh9tzYW8iW7S71Ub3XAeQCJA7gd/X0oXpeo2cIN34R6+VA61GpcX7BVQCl0ELjcR3+gAq56H2jS6hC3VVoMQZdeeFbMgFDx/FVd6J0rfeLuYJViP8ASphcf+r8auC9PS0dypLERugACcT84P40BGkuNfYSCLJEeTNI8uwjH1PpDO7cAurJ9I+eKC01z9vHko/nXOvbxz/qXvwMf3NA+z/zXzDt2r4GuiKDxbYqRVqJefWppoOgYrx3qNnrh2oOlaoblmZ8z+hSbV+0VuzfS05jcMnsPKaci8DEZFBJpnJUTz3+dSgVBbw3z/OpkEY/nP50AfWkJsPHl+AM/wB/pVMZbs4iO3yrQLiSCDwRFZ7f1+xmQ8qSpx5GP5UDL/rz7ZhP/UKN6TrTdktEgxjOIBH5mqS9xjIAgyQBP9qsXsncyynBEHknz/tQWn3A8q6a35V0ldPQU21qLLagK67XEtDAesEHyO6fpXT37RtKwQqWLYBK7gMfukGSRzzApN1/po98G94EuKACGnaVBmZGRgnOaXD/ADL3kUEkbpDgyoUGZ4mMgZjmgsDdHKWne9faRkyEYA9gCV3HPrVRdbhMbveB/EyoQqsNsrIIg7TB857zVw1/SbupIsG+CYLGLe0BQY7HJMx6Car59ktQ9y4FMmwRblSMllViRujsR/egqV/Rk31VAZ2oIfBBAA88jAiJpz1boeq08MRKkSTbXcB5yVH1ry7o1t3tO252c7g+8iQ63CpGO0Rzmr71/WsirsDSSFBAmSwICwfMnntQKP8ADZFYu+ApGxAe8ZePQSmfM1ctsXXzjYuDkSZ9e0A/Wq3d6cum0rtG57VsJax4d8wTHm11z34Apfc6/dtG2Daa4zowcIDMzggGZECgsKaW415yG2qVCyDJDT274HM+dO7HTFGSWcnkuZ/Dj8Kr1vVOonY0ZyQZOee4gz3pp0/qJaPiBPYr/PIoHlsVJUVkEDPNes9B49eq81HNeN9jQTE0l9petpprRdiNxwq/xN/TzqbqfV7dm0bjmFA+pngAHuayv2ivtrna4hO9RHueSF5lMZxyOaBVq9e112d3lmJJOfw8hVn9kfac27ypccsjDbnMHgfSqZptMXbb+8Jn+kVZfY7QWhdutqAGW3aZhPAYRnH1oNZ1N/wgjkZFTaTVB1B7/wA6zT2F9rJY6e80gibZJ45JH9KZ+yvXCbhVyfFLxHhEx8J7jmg0ENSq/wBHtszMUUkkkmB3NfL1VBcVCfE4JA9BRpegpVrTDZ+7yIPJ58zTPpJUOFETDk/Vh/Sl2itk52qAO5n+tHaFwbgiJg7o+Y/rQWJDXbNUCHHEUr9oNUipBIDH4ZMDHP4UFX9vOv6STZJZ7uR4ACEYggbiSB34zQnQunFm3ae6rJEKTJxjuDPIiDVY6z07beLCCreMQZAk5GPX8xTToOmu6dg1vE/EvYj+tBpfRemNa3M7b3aAT2AHAFTaC1tuag/x3Q3/APO2v8qg6d1dLizMMOV7g0RZEFjPLT+QH5UFK9s+nKussMigNckmO7bhJ+ZmrCunm+hPw2gWj/WRA+yn/wDb0pP7aE/5vSfJ4+e5P7VbremEQRP9aBL13Tl7QtpBa4yohnEiXYnnjaT9KX+z+i1Fp91wFvdqQ5PPiPK+eBxjj6U96jaKWldAJRtwHbMj6fFH1pXZ9pN9021tsHYKCCICxO4sT2AIyOaC1e6AHpXdsCMRXtr4VPoOeftUVi2FXaogDgUEjPXgaa8YVyCKDuaE6nqfd23cidqlo84FEM1IvaO8xtMgMF8D5d/160Gb9Q9ob1y7vYqRmEOU2+UHn51AbIdjdtOtlh4ihwAc5VpkDHEd6aXvZ4scsAPSprHsduM+8JB8ooOFf3u17iEXQsG4p+PtLDzGKM9n9CAuqDt4XsspO07lnvnH/FG6P2Tsr/3LzD0LhYqTqug0a6a8lnVWUuuoy+oXMdj4uDxxQZ3relrbi5udkwNyodoYdt/E0w0vWEG0W/CFZmH1Ax+FXboXWNFb0lyzev6RTc3braXVZMrHn6T9ayLQuBO9hINBrHSurWWZLl5lVreFbdysScfSmre07EkiIPHy7Vj1jWgQJxTVeqr/ABfnQaaOmL5T9f6UR0PRKlx9oAwo+8mg7PWlP8fp6/jR3RjBJiNzFo/X3oHF9wgLGAKSXbO5iW/LtXXVtYGcW8EYLD54ANLtV1dVztZpx9f1+VB11HpKPswO4mO3/Irq7odvMDuKm6bqvesDt2hcesxP5R96K6q4VSTwBP070CrSaMAT3JJn9ekVOutZO+6OROaEt3X2qXChm4AnHkCZ5iPvS3rWr93aYswZtyeEDBXeNwkn+GaC1CxbvG3eKk3LQleQBvA+jYAPpTUXPSqUevk2w24jd+6BEVY9N1GEIkYEyeJAkz5ZoDNSCVKxIYEVV9HqdqMhnGOO2ZE+XpVJs/4o6jlrSHy2kiPLmZpbq/apLlwuFNvdlliRu7wR2J9KDebd6UB4xxXtp8VTfZ/210962oN1FuAZWY+onn5VadHdDAFSCD3HFAYTUQGalFKeua1bSlm4GT96Ay/dABZjAUEn5DvWK+0Ptzce4TbaBOI4ijfbb25/zFs2bJZFJ8RP7w8pHArO2P8Ac0B9/wBo9VP/AIh4Pr/ahH6hdbDXbhHkXaPtMUPcIqPdQShR5D7VKKGVvnUooJd1eq1QgVIi0Bdo0QTQ1ujxpvl96DW02p4gOSBAOJ86sD2AAXntj8KU6m4oVQB4twAJ+vNTX9UxXaMEjjy/tQB6dzJYjLH6+lA9QuuruAIGIxOZHlTUgjt3zECPX+X1qO6VfAPeD/T50BXQbLbQx7kt/IfhUftZb3WdnIuNtK+Y7/gK+6SxVysnIJGZgY/vRHU33Mq58J++B9+efnQJf801t/8AQoVQO+cfeaUdV1Fp7pQJvJnwkwoB5JEZ4HfH1FP77EowAzuzI7R+dUz2gdbV0wPEw5nygZ+0UCTWXL9q820jkwd3btz6U2TW3v8AKlWZUR5HxyxE+L5TnnJpWVZpJoV7flQK9VaAZtqQIxJM/P6+VBH1xT5rU+vzoHXWRyBQA23gyOZxW4/4adR99pjiIaCOwMZj0rCZzWs/4M3f2d8f/UH4qKDUN1Zn/il1RifcWyIwWzknsP5/UVoyNWIe1Gs36u56XX/A/wBqCt3unmRLZPIA/vXFzQEY5PAmmzagqdw5OMc0PMyxnHA+f6igQbSDkQfWoy1PdSAQB3Hc/r9RSu9ZIBoBw1SI1QBamRaCVakWoxXaigNsjNMhbb0+1LdP2om9pizFvessknaIgTmBjgUGxuu73Yjv/wA11q7i7iB8vrNRdJViVZwVIBEfn2FAdQ6g+5yqAATDMR4ogA4MgfPNAwa5tQBpjzBJFe2tKpPl35yJqo6n2h1CYDoy9j5YmOecGvdP7Q3XKIq7mwZ7gYwe3fmgudhNtxCJwCpPnxH5Uw6imVPzFV7pnVHLlbykQQVwCBnuRn9CrDrc2jHKH8v7GgTX2hH7/r+1VLq2iDMrgeY9PT681bxuZWgDI7+VDJoSwHbv50FKuaXEAcml2rsspHl8oirxrNAloAkzJz6euMmhtZbtjwjIYSScYP5UFLt2u54/OobyBvkDNMNXpjJEgAfrtQir9vzoEOrsftI861D/AAqsG3aLH99iR8sD+VUPU2IM1pXsvaCpbWci2PoYE/jQXS5chWJPH5RNYBd1E3rjHzP45zW8WlPuyCZkGT9K/Puoxduj/WfzNAVZvjJP0qb3gwPPnHalVlzMmjtoOe9B5ctzx3P4UDfHNMGuRJ7Clt5poBUWJmo1fPFEtZkV69qBighFdrXNerQH2BRu+ldp6bIhgY7UGpdOum43JVLT9vTnPf5etA31s+IbY3NkZIOefL7UZ0vqKBoBHjYncDI8Jz9aHfpxVyBtK7iYIB9Vjy5FBDY01oRCABswMxyPvntU2n6JZBlNytEHa5n0+IGi00cTBPbED71KLbAGWkeoEj6igMd4GAJjmM/WKn6Ve3ySQZgfXg0vJUDgn5czQNnqwtXCS37InAIjafUntzQNbzlGIjg9vzoJ2IQg4U8R5TQ3/WUu3mCsInEcHz+s13q3wBPI/X4GgBZJ+LgceZ9IoC7tEzEniIo4oSSvpMfaaCeFJYj5CKBbdtqDBzP2/X9KB1O0QRkT5cny+VFahRE8T68jyoVRkFu3C+VAu1aEmPOPua0Ozb2HcJ4j6VSktbtRaAz4gzfQ/wDNXa0SVyPnQWBLoW2Tzg96wrWmLtz/AHn8yK2bV3tumB8gT9gaxO++4s3mS33zQTWOZo9yIEUu0xotDxQRXQTk1A4xRD55rlmnjigFVe5qTaJEyROQOfpXz11YzQQtZiowM0S9cWhmgms24oxr8EjdUAGfx/X2r3V6cK7qwXcrEH5gkHt50F+6AjWl2ONsZntTNtZbZwy3DOAf4QATmP50Gb6K5m6FkCAYgfOPP1qa3eQcNuHc8wfI0DEauJAYT6V7vJEgz6f80nukMFCgtBkbfLympRcCFpJ7Y3DBoC2yY3HHEYNKOvaN7u0EEoGBMc9/Lmni2ic7foa9fSyJBM/MxQJ+mdGVLgcA4HDdj50yTTBgxkyTjuJHkaJQFVGYn6moeq2iFwSDEeh/D+VAI1szHcflQt5wCVI3ATUWj1RLAQS0R5fPnt/OprrqMn88fhQKL9tXIAGfl/L6fhQN7b8I8RB8TdvkPP5/an99lgyuNvnkj6ZFV/U2jlym1SfCIgUHPTrirqNxJ+GY79h+Rn6GrY2vV7Q2A+RaPWqGdU1tzcABJECc+Wfwq4dM6ihtq/7uPDPE0DrqBnRuvf3Zzx2NYqe1brqYuWG2iZUxHyrDdQm0kHsaCS0aPtLilqEnjtR1q9gCg8Zea+7RUl1CR6126QJoF+o/Gu7PHrXr1EDnFBNuAFeIRFQuprm21AzsCZ+VGasO7uwtNDMWHw8Ez/FQGkOZ9astnVJtHHA7UD3UaZ7aSWDbR8Ozkdsc1P0m67JJTaTz4do2/Kmr8/eo9R8K/MUHemUBSoSBM4Py4xNeWNPZJ3G2C3MkTkTH1oj/AOWv+4fyqa1wfkPyFB5776f+WvDBHP4f2rvTcmu7/wAVALeKAevakfVbzkYlY8sT8+5p1epT1nm39aATSdHuEBg2wkef9q7u2nUhR4p7kR/LH9qfpx+vKl3UOV+TUABttuMxPcjj/ilHWbiz4pJAhcQonufM/wBKejhflVa6x8R/3L/7aBRqbJYgAwPM/n8qZ+zt9UPu+Se3f7Hn6UJQvUPgt/73/K3Qa70c+Hb2NZv/AIndDFm8txfgugzHZxz9wR9jWgez/wD2k+Q/Kkf+LH/hbf8A90f+16DLdGOflUoiKhs8/Suzz96Ahb0RUty8NtCLz9DXVzgUHLNJrzivbXf61GKCScGhzzAqROPrUa/FQH2ngVIL/wDqoccUP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TEhUUExQWFhUXGBoYGBYYGB0dFxoZHhwYHRkgHRwaHCggHBslGxcYITEhJSkrLi4uGCAzODMsNygtLisBCgoKBQUFDgUFDisZExkrKysrKysrKysrKysrKysrKysrKysrKysrKysrKysrKysrKysrKysrKysrKysrKysrK//AABEIAPkAygMBIgACEQEDEQH/xAAcAAACAwEBAQEAAAAAAAAAAAAEBQMGBwIBAAj/xABCEAACAQMDAgMGAwYFAgQHAAABAhEAAyEEEjEFQSJRYQYTMnGBkaGx8CNCUsHR4QcUYnLxFTM0gpKyFkNjc5Oio//EABQBAQAAAAAAAAAAAAAAAAAAAAD/xAAUEQEAAAAAAAAAAAAAAAAAAAAA/9oADAMBAAIRAxEAPwAPpvtuTsZRKlQDH8QPYnjwmPnFWnR9eW4u9G4LDbKlyCYXntuPHP2rP+lez0aYuviaWLqDDwAJ2gfFwCI/i+VE6CyTtuW/EhMP5pt8Shv4TtPbGfkKDUul3nKMQCYPA8hBkAfTHqfKj1vhyAvH7x7j9cT86pOmdWdfjI3jbdOGLdiYPElACJ+I0/s64DwEbAWKhliDk4M5DYJkedA60jsG8Q5Pb6UVqHMeUd5j9YpBpdW6Sh/aXEg4xIaYzmAI5z6+dEam2tyA1x1LLI4hfMSRhgARNAPrevqnxT88elLz7TL/ABDMQBk5OKr/AFpbloO7WA6W2Cm5vmM4wTkkMgiPOqnp9be1DC3aSSJbwkLjHc4xig0pvaIAgSZYxAj6ZmuF62SSM+f/ADFUjpvRdUzkIAxmCQ0BZ5zxgZMT8QrTugezyWEG4+8flmPE+g8vnNBFo3a4JBODmAfw86lu2oOQ4zyQSI8+0fr508a6q8kCuF1ang0Fev8AVlVTy0cxzQOo1zN8KXE7wwwfljyFWy/pLbndtAb+MAbh9f61QPaToWpBhr4KtgDK74zxkbsUAWq63dmDPMBdsmZiOeDQw9obqGSJBkFfrzjmINKtXob6p/2rp28iIMd8cx5/813p+pL4EZyYktbYEJ/FyeI7n/SfSga2OrNcWLsGVLfGigDsBOSZIpLrupEAhVKvxEjjOQxyRgfepNV1qzgXLdkJmdo3GYwfxOZPyzXOuOxQVUbNshxAxAgAgYaSAST3oFNm3cuRvbaI+I/CPn5VFqkuW7o2sTEEOOAcsM+YonV6u+rSmnIV1xuyCCAGzvKyYBkR3NTdMTWJZNhUTaG3m20BicbYMR6c5BoBNGbzEsCpJBMuQMkxj79vOg394m8MYZSsqTJg8HyjI+9cda1LgqjJsdcXFiJYHERXuj0QulrmouOMTAy7eUTwMRNAJdvEsCYAnif1jn7U80eq05XxhimdqeRP4iY5mpNN0jTXfCt8W/Bv3ah7dsEg5UZBkHEgetR6bpFuWVn2MSVBPiEjy2mCI9e9Av67asvYZ7COgUglS04mJ5nuKq1XbX9IK7wtwMhBBzyKrw9nNUcrZdgeCIgjsRng0Gn9P1A1TKoUKlvMqwVjtPaMmFPJH7oyK9bT7LjiyFMyr+I+FNrMN20FhclNsxyG8wQutv7lvdXHhDL22gl1YjJxBwxgcnBnBqx6UWtWEusyvc93DLIWSChJ2TkDBmRIP+rwhL0vqwtXDaICOxuIbMH4yeFPCsQs4ABIPJK06Rfd7UPcFgpgpEifUt4vrnvSvT9N34ulr2ybaMDDbSVIkgAwrIGAHYEyZFc6ZnsgWWf3mxR4zIuAmNuZ8SmGzyNsZPAWnSQbo8+DzmJIx9fxo7V202ENIXMx5HkfKq70TUHcFX4mLHceB8RGBE4gfSZmrELpCzchSBmD4fnJ7UGYe2jpeEWmue7t42uCEGPDtQgMZAwe4k45NJtWLlohp8LCSd0QDwCBPcboyYq++1vUv8w0Ee7VdwUNO5jBBJAB8sRMYOMVVdT0jKozEbgT4jMMIkSARuAIJGDQaP7IajbZTfG8qJPEY4+kx8wae6vWxgHHnVI6JeLIG7A7SRkE88/jRnV+ohVyfWKBxqOs2rQm4wE4yck+UefpXmm6/p7p2pcUt/DkN9iJqs+xvVELG7cUs5mD4ZVAeF3ET6gZ9KtHtDbsai06sDuC7kfbDA7dylTyD+HagYWtSV749an1Si9bZeCRg+R7H71Weiaw3LaE8lRPzgTTTTawJuZsKoLEk4AAk0Ga3vaW5bJW5s94DDKCMZIM5JLc81Ba62191X/LJcMQioIaCcksYI+8fyVdX6h70AOwZN111EeK2bh3fEMtnsT27Ur0nXblgj3TYU4gRJyPFHOCRFA5PQn95F1WB8UKhBLD0K7j4RHI7jiaAt+0T2iNmy2V8O1Rk/xB1OCf5ih9F1q7atwCxBLeLcQ24gGec5AP09BTZ+pNqFX3n+X3ZHvGAJOYUMpB3KIBHf7xQB3Pax2gOf3doAEBT54/XNF6XrF0qYuKcRMdgeROfp60Hq+jKQwCKjyYgnI5BjKi2ZgGRH5R9I6OQ7Bry2yPMSCf4SZgGfpMUHV3qA3zf8ZDbhu7f29K76l1VLqvtXxACGHnjIHaABxUHX9PpwUZL29mn3hiFUYjHbk+E+VTf9P0/ui1q/bLBd2wnxGJMD/VA4oI7/XyvuimDaum6LbRc04YooYhLmQSysSCSPFiIrjU3TcJunaATuYJhYJkhQfKYHOK96dp2GxrVwhmIfnKlG8LE9iG/P7yXemPc8Y8SEksY2nzbAERk8du1A+6faRxeBS4r+7NyxKlfeKoBO9SxlipDArg5gZC0t/yiHOc5xx9M8VcvZhNT7gPZ3O1rcRddGuPugLdRbivi37sIdrKM8GVFPbVxdozpGwPE2k8Tepg8nk0FR0OotHTwhceAqyNBO47Vhd3fCncOABxkFvpulKfAASskG2Mm26zxJJ3fCJxMGCRS+5o7ZOy5lkZLYYCQWZj4V2iZjxTkxnvRb6r3LtqLILvbBAVw5DrEglhAuDcVYHnDehoH14gQdwww3MCYgjbuIET2kdginEUPf6oHtjwLG4zEk7TwQTkGQMGZDE96Wf/ABGXuPu+HUOABbztCll/eMgsI3CAPFzND6I3QyBm3Ep8JGQqoBOQTt3qCe3j+RIWf2d1AN5AJiG8vL71Z9baDrtMgSDj0M1VugWVTUKA5Y7WJ3KA2SY4AxHb8TmrOzUFZ9p9BaE3rr3CFTaiA5JyeRnJn9Csk691K6GKMCm1g3eZzmT6R9q2X2l6omnsNduAMF4BxLT4R6Z7+lYr7QO9y8XvAhmhhKwciY9F8ge0UBnsr7RNaC2GZhZBJVZ8O48mKsPUtSHEYMdpwR9Kz/SrvcEHCmNoWTxJ/Knlgm2YVt8Ak4kCB9P50Fm6L11rVm4lq1vJkKTtUJM5LExieKtHTusn3TWtSnj2kJdhSjLAGGt4BE5HMVTvZnR3bltrliHvWjNyyQPEhOGTsQOCvOB51a3vXb6pKKrwSLamFIWPiIEAyQAP0A76Yvu17xwPQdqR+1HU2uA2LJktO84gAZ25gbiBx5Y70F1fq2ShvosGIUMcyQQT2GD2pJYtwWVH2kiWIgofMHfmSPTsccUCnqFvYhOxxPEgjyxkQszihEtZiI8MwYKjv96e27lm1vXfIfB2KkvMCCxB2iCT8/wI0XR5ldyWiDADnBUxkDIYzPDYM0FcsPDtsVzKlWgcA5wCDPnR1vqqqtsCxb222kn3YLvxIZnBB+WI9Kt/UumLZALI/uwqhihCtic+eWHHP50vv39EAiKzvJO8bWBHDLuJwRODHnQQ6TqmluSqJdtsVZiQw2AxwAIgZiPNvnUCJasoRcW6SpIfY6MuSRG4AkTA5HPegeqezzl1azZO0qjDbkTngDjAyIwQR84tL0YszC6+wwG/aDY2W8QG75zxk4oGae0C2yFs2lsg7gNyTPkbgHcjk8ZY4qK3dDeB7Ce85IYZIAPDRPBwQMwOacXOglBusm1cKqyyzK3iPBUAHxA+vlzxSy6Gtgtcs3CyjxS08nO6Mr5giPxoCOvmyl1HsswZ1AxaZbbDYssrs3jMmDA5BJqz+x3RWawzWl9627YqiF91kyxZmAbkiMnA85CLo3UHa+EvEobhK3d9kuTa8BFsWwu4u2zDCMnPMm19A61/l7124lh7Fm8rsqMkqzLOyIC7Fg5ALQSRPEA60iW+lspl2W8hLLtG0XhtgT+6CDEGYgGq5f1VssxU3VUklV2jwicDnsMUX1Q39ddXfAYAgWUJIAgENMlWLAnP+kUQHs/wD/8AGtBTOl9Ut2ran418bbQhyyKwDKdvhALeIzMLkRFG2Ou2bunKe/cXbT3HUFPjsgK/yUjZhZnwxGcRdE6Tq7i+5DBkdrO+3B94qFoZpZcqvuyrLPbjOfdV7JeK++nvWHbTBJs7D4tiqCwBndvuI/h7sI70CfU9ZRRcvIFAcBjb8WWFwBiADxLTntPBzVk6CdPKGzdJa0zctLQ4QsoJwQSdpx+4e5FLNAumT3lq6LN3fcBC+MPbKv3Dg7t4ZDsxItt8QAlPruh3LLvdRG2jxwkhckAoCBkFSc+vlQaH7xzc2kooUSGX4jADMMjA3EGDkgCecS3etsoc22UshgWw24EAgETMBsjkYzxIqtdD6qWG7Ybjq20BjG/c1sOCSQN6ghIJIYnkACqprerXN1xWZQCCrLG1VhlbIUcgoAe8iO2QunX+uFbvjRtwyPegNbiSAVXhOOxJ4mazz2g1zX7hdoAaOP4QB2gRgcZ7UyPtH7xSt25vklpgqZJY5IPG4nGcACl9y2p+CSOJbJx5GZFBNpbo244jEcfhR9m8Vh0dkLLEr3B5B9DSO+CiyMKeQSMN6fPyz9O5/Rw7KAFJiTIEgD18hQWToOvOnvW7ttgD8LYwQxgyJk/KeRWo9V1A9+czGI8gMtH17+Yisj09q2hBb9q84tgygYZlmHJHeJ8jniwaTqz25d2/a3cKvp5x2Udu5j5mgfe0/s/auI2oVUF7AYtwwJAzH744DeWPKKbe9nkZS1027ZBHhjcQS2OGAI7j+dWDrHUotLamWaGefL936nn5AedULq+puOCy4iQ3iiFnw4kE8n8POgY6n2V04V/GUNuS5I/2xEYAg7uDjAmDVau6i67Fbfjt28BwANyqYUkjEcfYeQqPUu92Q1wnhiC2Tggd+IqHp964gIUKyNt+Ljknj+LnzNBY7XUL9xXNzV7DiVjGEiSfUJEAfnQh6rct2zChbhg72BLPAZN0nk5wc5FC6iyjssKqAhi4GFJzBU5PeI9O1Te4FwhtQ1xlQKJHxbfQnufWgm0PtJqdqpv3qI+LExwCeT8586DPVtRPjb3gA4ZQVnMHHfPMzThNDphbd0+BDlgSXhSJEMNpPigecc131fRsB+wTcmwkiCDgnJ/pPagQ6PqrIVO22e8lfwMcjj7Va+na0XGKWlcqyguCwhWOJTd23N3M57Uq09hblsOFj3eWkSsepnAJ7R9s0x0zOhW7bKbfiXaAAGiSrL2yCJ4OM0Fq0KNd1a3iT7zYF94Nobcsq5GQzcQZ8yJzhzo+ji2bi3Ll1tPcRlmd+0CCNyGSoVtzBlPJz61e1pGcWrN8utvcSWtld8kE4JkSS3MiQTV+0L2wLSXF2lLSKLz2z7pwQCUaQRMcw0HMGCRQF+z3TbaJ7qF95akBxyVJLAz9T6URc6HaJJKoSTJO1eard6+631KPtAY21cmEKDIUsfsuOIyeakHtVOZj6f2oD+kbLVy67XMOZXcNsBjub90Y3E8z3M5NVHRaCwp1mlF20vv3t7r8oSGZy2xAeYSGE/Cz98Uzt9Y1KgftPugHb+4pH1Pq2oS/cdGtq133a7ihMbZBJERlQFxkwPKgV9ZZLly0kC3cNr9ntADbNzCyx7wptmYPENJ3gBTeukgIVYuIH7OQrEzmfofKr1e6o+sBtNattKytxVKspE7YZj2P0zVdvK9tir45G1WUHHGZ+fFAhazeBcKEUEFT3OZO7JkGVyeYjmq91PUvfuO5MlmLE8ZxP5Ac9u1XjRXrgd00yt7xkIZwd7W1JBaIGGMD7D0pP7Q9Cu6YBdqCEVnC5ABbaDuJmdxjuczxQVjS2VHxAseY7enH501FoKMME+n5CMCuLvSWsht+4EHa0LgHlZPkRB+1Taa45EGGXHBKsI9VP6igGCHekXIlsNmRg+Wabe4TIu6l7u3ABeQTMcMxYgciB37UlFpRd8e4g7iCMz5DxHt3+lMdHbtDAtsfUn8ojOflQOLF5Y26dJwJduyjgxyZPyBPII5I3CxLv475MheQuMG56xnYO2DANKW6vDm3bX3QnBBzIHY/uxkefOcmYmIJMGR+XI/IfhQTdU1rFJYyWlmbuT3peEAts24rAK+Encd0eYA/dE5ojXf9phyBj5eRH2ioNOi3gLe8AEZncpHrJAVo5icjFBBr+uFgkqnO4naDz8Rg8nnnyFd3dP8Ashf2Brd0MI3ZBkhSV7eZiRxmjNBo2UMwCuu4SQAzbAYkAkGO3qTXV7pKkrcSSkg7A/hILHdtlcAkkd80CTp7MWWAXZB4fJZOSfWY5q49I6OSZJJMQ8DwzIhc+E/U9qAs9NW5cIUbWhl3LlQcQB5xxMeVeXv8zaU22MKvhYssdox38QMz3oAOqqbRe0Cdhbj+E8xye/kaktdUuj3Z3BdqFAI8JUgzI4J9aFuahmuzBaYw2ZJwfv5040HSXYMpY7V8W0TtBzAmPJjn1oOOiAqw3Em2SZAjazYwZx5Zq96XQ++RpKw2dpXeo4+ESCpiOPsaS+yXQhdOosMDvVZs7idocEYPocCY70w0NvUIDbNoo5IXZEMTJP5QPWKB/wCzuouWNORctkooCot1QuQzGFYwQCrYLzmMU00HVlbcby3URpCgtvtqpVfiBOHBDQBzugU0vobS2jegkKQzASCYwCTzk484NIesadVhwLqLuBuImEeROIwD5jjGI5oHWs0Nm6XdUW4NsMBiGiQR2BgjIoYaNu50wPcbBg9+9JLftEbYNtLH+XXxftGO548jAxEyCTxQdhJVSWUkgEnzMZ70BfRNJqLLrc96GxDLsGRjAMwDAiYpGej6pQih1ZZOHDbVyTJIaCcntWg2dNgVKdMDQULS9M1ibiqWWI4OVJHoY4/rSTUaPUsd/uAZGdrmB857z+Na8iYxQj6IfnigpnsFpnU3HuIE3AAeuTJxT/qnTFvbPeH9mp3bBjc+RLHuADgUyGmAECuH/KgpXXvZVb957lxyQU2IsfAQPCQR5eXeTNZlsNq41u5uR1O2Rwf7evrW36lsmsv9u9KRdVwMMI9ZH9jQLdXpiwmdxQY2kGZ5kAfl5VLbEDPYfXHFQdPvbXHY9xUvWNKQ6ESEdSyntzBycESfxoA1LBIzBIYjsWEwfxrvjtkbcj1kZ+9fXtQDstjhYE+Z/lXRtHeEAMsB958I/E0B2isC5uQSxdGAUCSTGOPWoehdOW6dhtv7wcAmACBJEFSVOPwrXPY/oqaO2Fge9YA3LkZJ8geyjy+tL/azQRrbNy2CWugyFGd1uMwBJlWj/wAtBS+naUhbwBZIJmTmdxK57Ad4Hc1XjutXWT3kIZG05UNkZGRAP25q0e0unuDUXgpdUuFNy5Byo7HI4iKUf9CJ3ckhgBiMef40DD2Xa37zJMJi3/DPcn6/nTvWNYe4QrBnPjZmjI2+Eegz27g170P2UujbutvDEEPnvH2+vNXPT+yNq2AFt7iBBdn2gzE4AJPHpQZe/Slt3tqSD2EzM5gGJHJzFNtHovdOqtIeZVc7TByIHcmr8/sXZdgzlgQIwcx/uiaYaHoFiy25VLN2LncR8p4oFnQvZY2/G1zx+IYGIMEAk/EQyzPmTVkvaNLpR2HiQhge8jsfMVNbTMn6Cug8TQfazTC5bZCY3DnyPY/Q1Stdrja97YUu1yV2LtglfCCAQTk524HnV6tjzoHrGgS8pDgboO1hhgfn5elBmXXzqlv7rN1PdsPEl1xIY/ECHM/UeRpnbvCBOk0RMDi4I/8AbQnWPZB7oFwH9qT8JPxKJzJ78UFa6V4R4rfA55oNJ08GOK7I7VzaXFSOg8h9qDwCuStdpaHkPtUy2wOAKAT3JPAri7pGjC/iKY1FcvAUFb1trbyD9v5VkXtzqC+pKgmLYCgepy35gfSt4usGwxBHlEn6etYF1y/N5gF23Gckz8SSSSCDkED8qDn2Z03vdVaS6sqZJ8zAJz5DGftWx9Z6RZ1On93eGxVHgYAA2zgAr5AdxxWaexOrtjUuUgm3bz6oqu7Eefit2wf91WVuuMTomZgUbTr79MEN7yfeSvYiJj6d6CidU6K+nLW3AYISCY49fl6ij/Zj2Yv3mS6g2BWG134aO6jlgPPjgTRvVLK3ryoXLM7rbViDvKyFBLCMhB3k4zNaP09B751SBatKtpFA42zu/kP/AC0Hv+X1KbQi23yJY3Cp9ZBU4+RmiupdPyt62N11DESYKMV94APkJHfEd6NLRmvhdHhHduBQKuo9K/zW4MoRkuQr8yvf186L0Xs5ZTmWPqYH2FNGHevSIz3oOtigzAnzr0vHNQl+1eIskmgmmpVWo7SVOBQdTQp+Mz2gj8v5URupfqLkXB5RQMlfyqO5mhNQ7rlBu9CYg/Y1LYvllDEbTGQe1AH1PqVqyCbjAGCQO5+VZ7dUsxYCNxJieJzHFXP2u04a2h58XbyP6FVZtOJPgH3FBfLQxXrN/WuLZxS3rguMhS0Pi+IyBjyE0Hqe1GmkqWIIxlTH0imOm6lafK3FP1g/Y5rMNfp7iPJtuWB7EGfsK5DX2Qqli7nvJBE4kYwaDV792Bjk4H9f16Uu1LjjdERwYk9qznXa/XkAkOoXsLjT8oBFM+km77mbikneRvLMSyxyC0k8kR6UFp15c22EhWIwwE7fI8jNZz7Z9Bm1K2492o/akhmuEtkYzPiZsjsfU1ZWubfCzlLZxCkAwfn8PPIzXd+4rAnwgIrtgyBMKJkCCRMD86DGX03u2XzMHnjmAfpNWz2d4iFPqO3p69qh9tzYW8iW7S71Ub3XAeQCJA7gd/X0oXpeo2cIN34R6+VA61GpcX7BVQCl0ELjcR3+gAq56H2jS6hC3VVoMQZdeeFbMgFDx/FVd6J0rfeLuYJViP8ASphcf+r8auC9PS0dypLERugACcT84P40BGkuNfYSCLJEeTNI8uwjH1PpDO7cAurJ9I+eKC01z9vHko/nXOvbxz/qXvwMf3NA+z/zXzDt2r4GuiKDxbYqRVqJefWppoOgYrx3qNnrh2oOlaoblmZ8z+hSbV+0VuzfS05jcMnsPKaci8DEZFBJpnJUTz3+dSgVBbw3z/OpkEY/nP50AfWkJsPHl+AM/wB/pVMZbs4iO3yrQLiSCDwRFZ7f1+xmQ8qSpx5GP5UDL/rz7ZhP/UKN6TrTdktEgxjOIBH5mqS9xjIAgyQBP9qsXsncyynBEHknz/tQWn3A8q6a35V0ldPQU21qLLagK67XEtDAesEHyO6fpXT37RtKwQqWLYBK7gMfukGSRzzApN1/po98G94EuKACGnaVBmZGRgnOaXD/ADL3kUEkbpDgyoUGZ4mMgZjmgsDdHKWne9faRkyEYA9gCV3HPrVRdbhMbveB/EyoQqsNsrIIg7TB857zVw1/SbupIsG+CYLGLe0BQY7HJMx6Car59ktQ9y4FMmwRblSMllViRujsR/egqV/Rk31VAZ2oIfBBAA88jAiJpz1boeq08MRKkSTbXcB5yVH1ry7o1t3tO252c7g+8iQ63CpGO0Rzmr71/WsirsDSSFBAmSwICwfMnntQKP8ADZFYu+ApGxAe8ZePQSmfM1ctsXXzjYuDkSZ9e0A/Wq3d6cum0rtG57VsJax4d8wTHm11z34Apfc6/dtG2Daa4zowcIDMzggGZECgsKaW415yG2qVCyDJDT274HM+dO7HTFGSWcnkuZ/Dj8Kr1vVOonY0ZyQZOee4gz3pp0/qJaPiBPYr/PIoHlsVJUVkEDPNes9B49eq81HNeN9jQTE0l9petpprRdiNxwq/xN/TzqbqfV7dm0bjmFA+pngAHuayv2ivtrna4hO9RHueSF5lMZxyOaBVq9e112d3lmJJOfw8hVn9kfac27ypccsjDbnMHgfSqZptMXbb+8Jn+kVZfY7QWhdutqAGW3aZhPAYRnH1oNZ1N/wgjkZFTaTVB1B7/wA6zT2F9rJY6e80gibZJ45JH9KZ+yvXCbhVyfFLxHhEx8J7jmg0ENSq/wBHtszMUUkkkmB3NfL1VBcVCfE4JA9BRpegpVrTDZ+7yIPJ58zTPpJUOFETDk/Vh/Sl2itk52qAO5n+tHaFwbgiJg7o+Y/rQWJDXbNUCHHEUr9oNUipBIDH4ZMDHP4UFX9vOv6STZJZ7uR4ACEYggbiSB34zQnQunFm3ae6rJEKTJxjuDPIiDVY6z07beLCCreMQZAk5GPX8xTToOmu6dg1vE/EvYj+tBpfRemNa3M7b3aAT2AHAFTaC1tuag/x3Q3/APO2v8qg6d1dLizMMOV7g0RZEFjPLT+QH5UFK9s+nKussMigNckmO7bhJ+ZmrCunm+hPw2gWj/WRA+yn/wDb0pP7aE/5vSfJ4+e5P7VbremEQRP9aBL13Tl7QtpBa4yohnEiXYnnjaT9KX+z+i1Fp91wFvdqQ5PPiPK+eBxjj6U96jaKWldAJRtwHbMj6fFH1pXZ9pN9021tsHYKCCICxO4sT2AIyOaC1e6AHpXdsCMRXtr4VPoOeftUVi2FXaogDgUEjPXgaa8YVyCKDuaE6nqfd23cidqlo84FEM1IvaO8xtMgMF8D5d/160Gb9Q9ob1y7vYqRmEOU2+UHn51AbIdjdtOtlh4ihwAc5VpkDHEd6aXvZ4scsAPSprHsduM+8JB8ooOFf3u17iEXQsG4p+PtLDzGKM9n9CAuqDt4XsspO07lnvnH/FG6P2Tsr/3LzD0LhYqTqug0a6a8lnVWUuuoy+oXMdj4uDxxQZ3relrbi5udkwNyodoYdt/E0w0vWEG0W/CFZmH1Ax+FXboXWNFb0lyzev6RTc3braXVZMrHn6T9ayLQuBO9hINBrHSurWWZLl5lVreFbdysScfSmre07EkiIPHy7Vj1jWgQJxTVeqr/ABfnQaaOmL5T9f6UR0PRKlx9oAwo+8mg7PWlP8fp6/jR3RjBJiNzFo/X3oHF9wgLGAKSXbO5iW/LtXXVtYGcW8EYLD54ANLtV1dVztZpx9f1+VB11HpKPswO4mO3/Irq7odvMDuKm6bqvesDt2hcesxP5R96K6q4VSTwBP070CrSaMAT3JJn9ekVOutZO+6OROaEt3X2qXChm4AnHkCZ5iPvS3rWr93aYswZtyeEDBXeNwkn+GaC1CxbvG3eKk3LQleQBvA+jYAPpTUXPSqUevk2w24jd+6BEVY9N1GEIkYEyeJAkz5ZoDNSCVKxIYEVV9HqdqMhnGOO2ZE+XpVJs/4o6jlrSHy2kiPLmZpbq/apLlwuFNvdlliRu7wR2J9KDebd6UB4xxXtp8VTfZ/210962oN1FuAZWY+onn5VadHdDAFSCD3HFAYTUQGalFKeua1bSlm4GT96Ay/dABZjAUEn5DvWK+0Ptzce4TbaBOI4ijfbb25/zFs2bJZFJ8RP7w8pHArO2P8Ac0B9/wBo9VP/AIh4Pr/ahH6hdbDXbhHkXaPtMUPcIqPdQShR5D7VKKGVvnUooJd1eq1QgVIi0Bdo0QTQ1ujxpvl96DW02p4gOSBAOJ86sD2AAXntj8KU6m4oVQB4twAJ+vNTX9UxXaMEjjy/tQB6dzJYjLH6+lA9QuuruAIGIxOZHlTUgjt3zECPX+X1qO6VfAPeD/T50BXQbLbQx7kt/IfhUftZb3WdnIuNtK+Y7/gK+6SxVysnIJGZgY/vRHU33Mq58J++B9+efnQJf801t/8AQoVQO+cfeaUdV1Fp7pQJvJnwkwoB5JEZ4HfH1FP77EowAzuzI7R+dUz2gdbV0wPEw5nygZ+0UCTWXL9q820jkwd3btz6U2TW3v8AKlWZUR5HxyxE+L5TnnJpWVZpJoV7flQK9VaAZtqQIxJM/P6+VBH1xT5rU+vzoHXWRyBQA23gyOZxW4/4adR99pjiIaCOwMZj0rCZzWs/4M3f2d8f/UH4qKDUN1Zn/il1RifcWyIwWzknsP5/UVoyNWIe1Gs36u56XX/A/wBqCt3unmRLZPIA/vXFzQEY5PAmmzagqdw5OMc0PMyxnHA+f6igQbSDkQfWoy1PdSAQB3Hc/r9RSu9ZIBoBw1SI1QBamRaCVakWoxXaigNsjNMhbb0+1LdP2om9pizFvessknaIgTmBjgUGxuu73Yjv/wA11q7i7iB8vrNRdJViVZwVIBEfn2FAdQ6g+5yqAATDMR4ogA4MgfPNAwa5tQBpjzBJFe2tKpPl35yJqo6n2h1CYDoy9j5YmOecGvdP7Q3XKIq7mwZ7gYwe3fmgudhNtxCJwCpPnxH5Uw6imVPzFV7pnVHLlbykQQVwCBnuRn9CrDrc2jHKH8v7GgTX2hH7/r+1VLq2iDMrgeY9PT681bxuZWgDI7+VDJoSwHbv50FKuaXEAcml2rsspHl8oirxrNAloAkzJz6euMmhtZbtjwjIYSScYP5UFLt2u54/OobyBvkDNMNXpjJEgAfrtQir9vzoEOrsftI861D/AAqsG3aLH99iR8sD+VUPU2IM1pXsvaCpbWci2PoYE/jQXS5chWJPH5RNYBd1E3rjHzP45zW8WlPuyCZkGT9K/Puoxduj/WfzNAVZvjJP0qb3gwPPnHalVlzMmjtoOe9B5ctzx3P4UDfHNMGuRJ7Clt5poBUWJmo1fPFEtZkV69qBighFdrXNerQH2BRu+ldp6bIhgY7UGpdOum43JVLT9vTnPf5etA31s+IbY3NkZIOefL7UZ0vqKBoBHjYncDI8Jz9aHfpxVyBtK7iYIB9Vjy5FBDY01oRCABswMxyPvntU2n6JZBlNytEHa5n0+IGi00cTBPbED71KLbAGWkeoEj6igMd4GAJjmM/WKn6Ve3ySQZgfXg0vJUDgn5czQNnqwtXCS37InAIjafUntzQNbzlGIjg9vzoJ2IQg4U8R5TQ3/WUu3mCsInEcHz+s13q3wBPI/X4GgBZJ+LgceZ9IoC7tEzEniIo4oSSvpMfaaCeFJYj5CKBbdtqDBzP2/X9KB1O0QRkT5cny+VFahRE8T68jyoVRkFu3C+VAu1aEmPOPua0Ozb2HcJ4j6VSktbtRaAz4gzfQ/wDNXa0SVyPnQWBLoW2Tzg96wrWmLtz/AHn8yK2bV3tumB8gT9gaxO++4s3mS33zQTWOZo9yIEUu0xotDxQRXQTk1A4xRD55rlmnjigFVe5qTaJEyROQOfpXz11YzQQtZiowM0S9cWhmgms24oxr8EjdUAGfx/X2r3V6cK7qwXcrEH5gkHt50F+6AjWl2ONsZntTNtZbZwy3DOAf4QATmP50Gb6K5m6FkCAYgfOPP1qa3eQcNuHc8wfI0DEauJAYT6V7vJEgz6f80nukMFCgtBkbfLympRcCFpJ7Y3DBoC2yY3HHEYNKOvaN7u0EEoGBMc9/Lmni2ic7foa9fSyJBM/MxQJ+mdGVLgcA4HDdj50yTTBgxkyTjuJHkaJQFVGYn6moeq2iFwSDEeh/D+VAI1szHcflQt5wCVI3ATUWj1RLAQS0R5fPnt/OprrqMn88fhQKL9tXIAGfl/L6fhQN7b8I8RB8TdvkPP5/an99lgyuNvnkj6ZFV/U2jlym1SfCIgUHPTrirqNxJ+GY79h+Rn6GrY2vV7Q2A+RaPWqGdU1tzcABJECc+Wfwq4dM6ihtq/7uPDPE0DrqBnRuvf3Zzx2NYqe1brqYuWG2iZUxHyrDdQm0kHsaCS0aPtLilqEnjtR1q9gCg8Zea+7RUl1CR6126QJoF+o/Gu7PHrXr1EDnFBNuAFeIRFQuprm21AzsCZ+VGasO7uwtNDMWHw8Ez/FQGkOZ9astnVJtHHA7UD3UaZ7aSWDbR8Ozkdsc1P0m67JJTaTz4do2/Kmr8/eo9R8K/MUHemUBSoSBM4Py4xNeWNPZJ3G2C3MkTkTH1oj/AOWv+4fyqa1wfkPyFB5776f+WvDBHP4f2rvTcmu7/wAVALeKAevakfVbzkYlY8sT8+5p1epT1nm39aATSdHuEBg2wkef9q7u2nUhR4p7kR/LH9qfpx+vKl3UOV+TUABttuMxPcjj/ilHWbiz4pJAhcQonufM/wBKejhflVa6x8R/3L/7aBRqbJYgAwPM/n8qZ+zt9UPu+Se3f7Hn6UJQvUPgt/73/K3Qa70c+Hb2NZv/AIndDFm8txfgugzHZxz9wR9jWgez/wD2k+Q/Kkf+LH/hbf8A90f+16DLdGOflUoiKhs8/Suzz96Ahb0RUty8NtCLz9DXVzgUHLNJrzivbXf61GKCScGhzzAqROPrUa/FQH2ngVIL/wDqoccUPQf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0384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Pancho villa horsebac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1952625"/>
            <a:ext cx="2895600" cy="4572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2338"/>
          </a:xfrm>
          <a:solidFill>
            <a:schemeClr val="tx1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Venustiano</a:t>
            </a:r>
            <a:r>
              <a:rPr lang="en-US" b="1" dirty="0" smtClean="0">
                <a:solidFill>
                  <a:schemeClr val="bg1"/>
                </a:solidFill>
              </a:rPr>
              <a:t> Carranza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Elite politician from Coahuila</a:t>
            </a:r>
          </a:p>
          <a:p>
            <a:r>
              <a:rPr lang="en-US" b="1" dirty="0" smtClean="0"/>
              <a:t>Plan de Guadalupe</a:t>
            </a:r>
          </a:p>
          <a:p>
            <a:endParaRPr lang="en-US" dirty="0"/>
          </a:p>
        </p:txBody>
      </p:sp>
      <p:sp>
        <p:nvSpPr>
          <p:cNvPr id="28674" name="AutoShape 2" descr="data:image/jpeg;base64,/9j/4AAQSkZJRgABAQAAAQABAAD/2wCEAAkGBhQSERUTExQWFRUWGBwXGBgYGBwYGxodGRsdGh0dHRgcHCYfGx8jHhocHy8gIycqLCwvGB8xNTAqNSYrLCkBCQoKDgwOGg8PGiwkHyUtKSwpLCwsLCwpLCwsLCwsLCwsLCwsLCwsLCwsKSwsLCwsLCwsLCksLCwsLCwsLCksLP/AABEIAPAAxgMBIgACEQEDEQH/xAAcAAABBAMBAAAAAAAAAAAAAAAGAwQFBwABAgj/xAA+EAACAQIEAwYDBgUEAgIDAAABAhEDIQAEEjEFQVEGEyJhcYEykaEHFEKxwfAjUmLR4RUWcvEzgqKyJCWS/8QAGgEAAwEBAQEAAAAAAAAAAAAAAgMEAQUABv/EAC8RAAICAQIFBAIBAgcAAAAAAAABAhEhAzEEEjJBURMUImFScYHw8RVCYqGxwdH/2gAMAwEAAhEDEQA/ALU41xvuNTMyqiCWJ5DESnbyiaJriqDRFi2npNtJvJw2+0WnTNKqapIULcSfF0Ec7wcUmGcr4QiqQTO8+UdeWF62q9Oqo9o6PqJu3uXmv2g0O5Wu1UJTbbUPF6FRfCma7cUaSq9SqFV40kDXvzOmYH5TikchlQWAYF4vBOmLH4zsoPTfEq/DwEDOw8IIUnwot553YCAOeJZcbT2KFwX+otXPdv6NAoKtUA1PhgTbqemOqvbyglQUnzFNajRpWd5MDxbD3OKaq5um1QmrRDtA0hCQBA3vcddsSPDBSqo4SmFCgFWdVMHnLfiX63x6XGuKtxM9n25i0j9oFDve4+8J31vB6iR4vh+uNU/tBy7VGojMU+8T4lNo9GNj/fFaVMgikyiqGPiGhfA5/ErATpP0x1T4WV+BlG5EoJjf4okkTY+eB/xBeDHwT8sszL9vKFQlaeYpMyjUwB+EDeZt/fGZHt5RrKz0q6OqfEfhiP8AlHzwCf6YtOidKrq0/EVBMtvOG2b4CiBBTQTN5AOoECJmw6CfLDFxq2oH2n2yxMv29oVKTVkzFM0l+J5gD2Nz7DCLfaPlxT745hO76wZ6WT4rnAQ2RRgpNCkp1OulgAsAAyY3OFm4bT0wKGW09NUCwB2AjY+eN94l2M9r9sNc129o00Sq9dBTqfA0WNibjcbR6xjOJdvqWX7vvaoHesAhA1AgmJ8hznAQOD09hl8sR1Bt0PIxYzY47/0qkYnL5c3AnVMA9JF4ieW+M98vBvtH+Qc5jtpSpMiVK9NHf4FY3blvsN+eNntlTFUUTWpiqRqCSJI9dpsbdMAVXg9M7ZfLknnqnqd+ltvPDLMZJFRSKCMSoadIaDN5kTA641cYvAPtH+RZadsqZrHLisjVgJNMXIHqBE+W+N0e16M5prWpmoolk5qNrk236Yqynw4UmWoVSSQLCbncWFuR+mFc/wALRPGtNI2aFA/LnJwXu0uxvtH+RZWX7cUamvRmKT92CXg/DG8z0xlPtzQZWdczRKL8TBhAxVVLh9Mz/CRFAOowLjeFsI9cd0collanTUtLEBB8IuAZF5kYz3f0eXBu+plr5ntfTpqXevSCAjxSCL7REnnjmr2yppTFVqyCkSBr3F9rb4qI5ekR4tCGfCAAI6EgDci98OfuYqROmQN9VmYbGIiI3nC3x1LYNcE/yZa2Z7X06So1SqqLUICMdmnaPLzx1mu1aUo72tTplvh1EeL/AI9fXFPZjhpA1DTN5Rl1J/6TaPKxucZSy9OoyrWQ0pIUupVqagmLg/Bf5Y1cbeEgXwlbyZffDM2XB1YzDDsvl9FIIDIUKAfIADzHLGYvaVksW6ID7STS7mr3sxp2HXkbbQYM+WKioUtQUgmCVUCLs21h1m0+eLg+0HMoiVNaa5QiAY3EH19sU/lnapUVEtDDrYSPCCOZi/PEPGK3Eu4TCk/se1KJp1e6XS5EElbomqRcm7md+mJClwwN46xNRgIM3VehUcr2xL8RoK71WGle7VYCiRIgMhG4POdhhjlqk+3KNxzn0/vjj60mnhV/yXw+Spjd8yi1KqMVRo+ML8OpYuYge/XHQy9MZZ1p1VJqDVPwhgpuFHIWItJwtVbRVNQX/gt4dg4U8z5YZNl0rN31ZNCyB4iFAkSpQRLXk+4xkc1k1umc0NTBUDEbNSY/iU7owO8DrhTJIe4BQEwbgkmwMWnax2w9qMpFPSpGmXgi6gC8jkCIN8a4LBp01B8TEvcRab+oH6jBK32Bsl61cUx4407EnYeG3scNslcnuk8NpDnrtp3sP1w5zI7xqaz4SCzj+nYbbdffDyAP6RE9B0/TDF9gPca5elUJBIWmAICxq3Nzv1+mHHdVLDVT9O7ETE9carcUpqJJt5+ETa19z6YieKdt6VFtJZpG6imSb+bQBv8A2wajJ7IFut2TBoVrwaR9afnHXGaKoWT3W0/BbYm/5YG27cLpkjMLYMJRBIPNZO3vjpO39M05JqKotLUwRcfi0tP0xvpzXY8pLswg+71NopT5U7cv84YlgpC1VlrhSttQJ+H9YPTGsn2ro1TCvTM9G0n/APloO/TD8lHseogGxB2mPK5xlVhnvsiUq03aTKEmNHInkSdtvyxlY6g19pIPKFI/th/mcmrbqBz+s+nL64ZUKZlktbwnfZgWg8vLBmWhrQyzVX7ummowIA+Zk/ygnDjLcAY1A/e0tekkozaXAG5iNgR8sPOBpozGnw6DTggtHhHxATzFj1x3WyqLTrVNwT3CNEnx/FHlpAHvgklWxl2xhluy7MdQ0FHlgh+I3AtAggG36YFs7RarUNHKsFVSe8qqSQTzVSdyAYMWGJT/AFo1SmXol0FJalKtWHxGmz6ilObB4sTy2GH+Z7umlKjSA7ukpWwKyWYtF77EEnfHpKMF9mx5pOuxFJmCsK3oGM6WA2LD8N7ThbUoOpp0T4xYlZtrj8QjnjqsgYQYM7zsT5/0r054b0HCMq1P/HsG5xPikbBDsOmJopOS8jXaTLp7MUQtOAdQtBte3lbbGsa7LFTSBQQpAj0i2N4+heTjwWCA+0bNFKNUomtysKIne07chJ9sVPklAKqCYlYPNSTufKcWv9oleqtGp3Q8RWCT+EfiI8429cVFkKpYrI8RgRycSARHXbEXGJvlKuEqpWHfFiFbNQVgpTUwRe3KTfzjyxEZNfptbfzw+zGQPf5lYVQKSFfhUDkVIjw8ueG1Mbcr8+R/zjk6/Zdy/S2F8wC0MsEgnSNgSRDIf6WH1wl95y7IFqK6hI8JVjcCACRcjl7Yc0jO9uUfWPUG4w4p055CfSxMb+jC3K+FQXk2Qhm833g7umhJPhBeVHhAIkb7Qb2xrJ8Oqp8FQEsSWOmDe8DmojpscS1OgCvQQLxFvw+6mQfLDYVu8bSpgEfFsTG8eXnzw6KbdIW2qs4TRQGhPESf/l5nmY6dMCXHe0VVnZF8JXdiLg8wAbD2+eC01lp/d9QAmqVBHUi09OmGvafgFMtVqPIfSAhQWaf5h5ExPpi/T0YxzInlqN4iDvDuFZjM5Z6u60m5y7FiRGlesH/rDXtJw9FpqyamPw1Z/m8xpGjpBnEn2W45UpasrAKVmUeKYptMaoESMddsS9GMs8ap7yoVsrs8RvyUD9cUvGyFd8sX7BGlm8yFzShz3YWlqNhovHuOXPEZ2o7Hil31Z9NFZIpICCzk7SAfAIvfEQ2Sr0FWvoqUwTKVIIudiDzw14wq2dZ5TMSSRMkSSeYnBZ2PYZErTkgH0wXcHr1qGXd2bUAZpo0kW5xMr+eGPZullagda5ZHWXRhsQqnwQNyTf288J8b40HpCnSUhQZJJm55fv0wM6lg2PkOeGcdWoq3uwLaCZPU6W5jaxvh5Uo6wGXcWvNjvDD1vBwFdl66FkQtcKbeTAc/Y2xPcKqVaSua0KqeFXO7LyLfzDbe4xLPSrYbGd7klUol3GpSNRAlDGo7ajyMc/XDLPUKmdqHJ5V/4aN/GqK0CbAqn8zbBjywnm83UzVQ5eiTTUELXq7FZvoQncm7F9gMFtHgyUFpUqFQIk6fCEGkWJJN5ZyASZ2A549FJK3uebbwiC/2e9JAlJVA8SE6hC6bsepYi041W4FU0EgJCjUfFcAAGDAnUQQZ6HBRVkKo+8TOosw0kCRtfeTad74ZVqbgj+PaN/4ZifCQZ5qN26WGBlGLv/0JSklX/QGMJFvzgEenJRy64SXTINQakBDMDaQN58ugwo7QCTtuTEDyMb+g88c5Wt/EUlC3i1BW3aPzJHLlhEF8kNl0suPsvVRqUp8JAItECNsbx32ccMkgEAwYNiLbe2Mx3nucnTtRID7QKbvSqokXW5PIC59iBGKkGR7w09MAFhcSCFMbQRci3li2vtCos9GqqsFGmSSY2vfyO3vip+GGHUXIDCxk87eu0W8sQcZ1RZVwnTIKqtBVXMyAPAkKSWJMwRqJJY2BjDdD0Hl025HDuvUDVM0pkkIkKRLHYySBCRe3phjTc7bzt/UOn9LdMc3Wi8X/AFks03uPkO358zHIHqNxh3QpyYiR0B3B5R0O4PUYZUmsNyOo3MHl/Wv1wtma4FrCQWYzAjnF92tbkQcDGGTWx6tF6qvpI0CYJ2c7EdQsgT54ZDNNrXVT0mDLahPssbWw/d3UND1NAXwKihlaUk6iYtJAF8S4ySKKVSGkU+7CGL6wBO243x04aSiiKc22B/ah1+7pDElKoMMNLXFjBvE88TvZ3hFPiGSbvtRqIzaXBhlJWR6iR9MQ/amhVzLqWD2qCkuvSCSTJiOXM9AcTVPtC2WHfP3HdadOim2lwJiSosSP1w5UrbQG+EVpkwytqudLXMxJHO/pgg4hnUzud70t3asQp1KW0hVuTAK3O3qOuIBMwkMHBJLErBgAHqIudreuCDguYqHLimgcDU0lQAP5jNQ32vy+HGfbCfg77W1DVSEM0kKBTBU7GfBsBYfPAvxTiKNlqVAoqvTqMxcASykCFJF7GbeeCDtT2iyq0u7y9R2axaR4SQsSDvNziuyzOSTJwFtv4jIw/JEzwzhy1HUKwMETuCevtgl7Q8LC0H8ABJJtadItcen1wIZN2DApM+XywWcOylV1glmA5TO/lywHqSC9NUZliKlelJCImhpZFSJEKC2zT8IPPDviuaWkxpyjGpU1aQeRaEE7GVXC2aqvUpiiwBpiLFYYRsJ5icQ1Hs5DSwkRqRgdipmPLHuZPcFqhbh/aYrWdKo0AvoQ/hFoKsxvBPywUKwcT7EcweY/f64rfg3C2zFZu8P8MMS0mAZ6HmcF/D+IFKjUC0lVDIZu1MSCD1ZY58vTC9bT7oOEuxKMDz39I9fT15YZVhyMew+kfkPOTiQrRyuI35fuL/nywyzAv7bXv5T9epjE1IciNr05dQQQDJsfztcTacJZLvUzSMst49S8xtsegEEYXzoYAFTBU3j6iPxH6DHWRrs7qaFn1Qsjn+74LTeQZbMt7stWZqcuuhiBK7wY69MZjvs85KEsINrW6eXnjMdxnK09ge+0KhqpVJYKAskkdIIHube+KpyDBahfZQ6/TcXt8sWv9oWWD0aoZoGkfORp+uKerOysKSoYiJNyTaWXzH6Yg4tXJFfCdL/f8Blk8z3i5p5YB1W2lTqAMCGHwkRzv1w2pn3mB5MbmD/Kw64lWy2gZrwqo7unJHwkkTePhJJ38ziIg/SDPQ/zAbj+oY5+o7kVRdjgVAAWIJXzsedj0ccjzxviXD27lHaCXaT5GDE+3645ygV6qI2y+IzuSoJC6h8QEWOFe2GeD06ZRt5bSIjyPqcP0o1kCbvBOcA4cmcprSaVajoPUMuxgciIgHCH+smrm6dGp4FR9GkGdWloN+hjbA72c7SHKVlqXYCxA5qwv8iJw2ynG9fEFqzpBqM148Jb4THPfFl3RM1Vhl9oObWuKdOmlTvFdoGhlLWAJU8xgf4pwyuWWkyDWaSkJoEA2HxC8nSCZ54JODcaNXMIXqsdJb/yIEgFY2HWJBwTPnaTsCnjO0+/UjDEk8vcFtp0ig+I8JrZd4qo6GbSLT1DCxxwc7UVDTVmCvAcA2aIN8Wb9oNA1cu6lQFQB1JP4gTqEdYxWWqNA5eJp94/PAajVOhmnloQy/CmqtpAAjf5frgz4R9nQdd9/wBMM+BUQqj5kzz/AFwfdnc0sxf9/lidTyOnayNuHfZzTS7H5WwRZDgVOkIA/e2JEHClNhtimkTNtkbmuEU6guowMcZ7KuommYk/L1wd2xzUpg25YyWmpGqbWxTD8NNKrShFVgKmo+sFWI6BVjr7YHa2fiuXBOpAO7PK+5PMkzsOp5Ys/tfw0CCRINrb+nywBVOzlPvi5BFNAGKzuzGAoPUt+WFQaeGNltaJzJVtQAII1DWAx2tcf2/U4Xre17b3M/UD6mMazNMLTWPCRGkfDfkB6xHuMciqDDCLx15/55C/mMSTWcD07yxrWG87beltj0HkMN+G5V3YUkbS61BpItHMbbWxJZvJFVVjENJA2I+kLfzJxG0UiuhkIGhdROkKZsZNz0k49p4kgW7WC4+zikJDRNtr4zHXZ8EIZMm0nrjMdx7nMhdA/wBv9Ip1GYmyiAOZOwt5wZ5Yp2jTYsoqFU8Us12Bgi5I5Dyxbf2lV0WjVLKWOmFA3lvD9JnFW5GlApC6mG/+wFwd8c/jHUosr4W6l+wuqUwTmWjTKJAv8W5gmNU7++IwVIDcokxeBHTmpPTbEnnqiqc0oDNqWmNiVEKJLDcTtbEZk8ma9anSX8VyfiACj+bciREEYi5G5JUU3yqzvgrEVqZaJ1rq/wDaR72OJml2NWrmDR1lKcF7na/wifM4UyeaoUawOapk1VJLkdbaSQLcrRh1wTPHMVSzIlw+i2xHM9ZW2OjCKWCWTbtgh2t4R9zY09SvqGqR05Ww54F2MRgjuS7EToAgAkTfrGFu3eW/iUF7vQrEBCT+FTER0vOE+G54GpWJaAGgQSLRAH6483VmVZM8H4StLMq6yb31GQd9p29OWJ3inHqiKzvoQU1lgszBJETsQVvgMz/FacBUZiwIMA2sb35E4Mu02Tptk67BVJVAxmSwMKQD+4xqdoxpJgxxHtclak506EIEJILEgR9Z2wOdoeG6Mlk3A3DAmw+I6o8/XEZxFafd+AsHmWB2iNx74JuM16dXIBDUXVRpIVUW8Ra4i0mMA+ncOHUqRFcHMoDgy4IdMGD19MAOSz3dABTc9eXriVp8cqrDLWT0PTEqdbFTVot+jmFekCDvbDfh+fVgb3FvrGK0ynamtqVSJEhpGxA6dZ/TCvalatA96rkLUJIG29zJwb1ZbiVpJYLTpVJ3thfFMcE46XqDva1Te/t7ycWvwvN60WHFQfzA/uPfDoal4YucKyiD7VVDpMdY25xI/XA2lFNDFmLFXWoQsARTBgSfng34zkDVDBdov5n988A3Guy66G/jNrRNTU50iDtB59MK5akHzXGgZ7Xdpe8M7dFmYH4dtjN8SPA+Id7TBH4l1QN5FmB573gdcRHEeywGVWtsw8TDc6Tax8v1w27K5xAhQai4Yv8A0mOQ5mRcjyxupD4mxlmgyz2bD00SAO7Fz1kcwbC/qcRdXKK7Uw7AKXAY+TWN2ufph845mfK0bj6SDhrTVNa650ahqjeOe19r+2JtNtSQyS+LLg7PU9KkTMQJt08vIYzGuzyAIYJYWgkzIi2Mx22czT6Qc+0jMhKNbw6mKhVkSBqMEn/iL4q6gs6ALyWAMahAI57xF5GLT+0HNFKVQhNZ0x5QbGf/AFnFUZQStIoIBZwsTa8KBF8QcZvEr4TaX7CjPUhrzIRyQioAA+pbbho8do5Y77NUnXvc0viCsKfmVN2Iby88cZrLLSXNqFD6UQ62hmE+IiRDKf74m+y3HMrRyaUnqeMjU8KTJa+/O1sK0Uup/wAeRk2+XH9xHOvlK6VC9X+JTU6TENUESFM7wbWxMfZ9w9VOoclkDeNUT+UYEeP1aDvqovq5xBWPngz+zp5V/ICMVwdsnmsA59ruZBrII/8AGkg85Y/4wAZDPECqeZAYHe+3674I/tJzIfOViT8J028hEe2/vgPouJMHcQR5YHfcPYmOE1vA4PxGf3PTFqVc7/8ArizMDry50ORAYabq39QixxU2Q4dVCllAZZjwsC1+YXcgHnhbM9r665Y5PUO71CzL4hBBgHpIxqtbHqvJGZ1wWt6Gdr728t8O+0HD/u9cU9WtNAYNyab298DtTNyScL5fM6xDEnT8M8geQ98BqL4h6fUP/u8gsBaDty/fTDbLjxCdrYcZHiJBibYkzlqSjWdo2xLdFA67PUZqKoJC6gQPWBiyO1vZZq9FdJ1afw2+Y/tir+EcWRaqsTedgLDF18L7SUalJTrVS9hJAJPlO++G6fLlSE6nMnaKr4ZwXuaw1JDCwsZg/na2LE7PcKRRqVShJ22iOUY6ocTp1ahp1BFRSdxuJ3BxM0hG2GaajeBc5SGvGs53NB6hUkKtwOnPApnB98poyEJqpOpLXA0xAM+e2DPMUw6MpuGEH3GAnjtcZVBRRCQxkFiACdwD6kfTHtRfKz0Xigc4tlMzlMsIFOsiQhJuBPIobkTsfXywB5bPqtcVQqrLyQCYAaxEchgoyvaai2ZFWrrddBhYhZKgEm/qLY44bw3L16J1IDoZlEGCfESL7xpMTjMU0aT9aqe5pyxIEqZXTyEQAfEI574ZUqqq6l1lAQWEb39QPkMJnMEsFAAQIIgQxgBTLbkxGFaFYpUR9GvSwOmDB+lzF8SLrVD30stzs4F0HR8NojpGMx12eqBlJWQPPGY7b3OXB1EG/tELmlVVPDKyXAB0gXaQfKcVLksyhFIK0kM5tIaCbHw7HY4tz7Qe87msKekEpJJ8rx7xHvincvVqMUHcrTXWCYUm6/hgGR7Yg4tNyiV8K8MN+JUNX3gKHfV3IlosxYCB4QRv8pw0ytMEV3MDSIX1LED8jh47qtes1U6qiBXDDUAIH8psbW9sROSzE0mAPxOCethH6zhcU92G0bzuVC01eTqaxBsB+zgu7AcXp0xVLsAQFsekx73I+eBHiZaokpTEKIJAJ9z8pxGPmNKk7+vtcYPmaBavcd9r1AzOYHgeXaGnYkyCCOYuMCzrBG3T54WqGLf9Ykc92azFAU3qU10vdfECCI1CQNgeuDR5kPX/AIbHQxEbFTvz3GGuczDuSzsW8yb/AOcd1q0kkgC8wLATyGGNR5N7YNeTGaA6xh1ka3iIjqJHp1w57M8HGZzdGi06ajhW07xuYxO9uuztPJ5kUcoahXSDUB8QBmIB3Np3xrimsmKWcA+4IaDuP+8S2UotUjUYH59P1+WN1OFU3RXSpqF5PMDmCOUYRzmeCeBN4iefrHLEct6K45iSf+0ZOpWgXPvif4BlO80JUhgCQDEEG/Plf8sQlDjjgFaY1EAAncD/ADhTgpzGXqTBZTc+G+/98Dncx1tYf53h5rqrKdNSnseo5+u2JrhOdYppqCGH1/7wHZbteFqKGUgEz7k9OXvgxyWdSqkreDHvhkGrEzQ670wRive19Z6lNUKmQT4gCLLJBMjl+uDjOhtJCAkgct8BWYydWGNQVACNPiJ5gyADg6bBxsAvCeFCuxF7RIUXM9OkYd8Ep93Sa0XPl8Jj2jGuzyOpraQdSrO8RFjPy+uIwZUs3iDDU+ljq63IjYdZwWWasBRmgAlJwzElgGBWLEAfFz5bYUy1dlqKacFxGkGDqF5FxO08+WFOOUopULsYpaQOXhhgfmPrjjLvV1p3BIq6gRLEjzEREafzxJSWrSG38GXB2fqShJGmeR/zjMZ2fYlSSAD0xmOyznaeYg39oeW10qgLBUGlzzkqZUe5tGKpQWERao0WN7DYTO8fLFq/aNSTuqhqsVQadubT4BHriqcrTLaVEL/G3PK1/LzxzuL6o/0yzhNn+wozdYK+dMAMKVNRewnc3/F5+eIThYGkAuFJMyRItHznBJQelqzxYqdZp0wvI6UBn3P5YaHg9BliIO8g7R64GLSWAmRVam0CsGuWIAFhFxt6fniMzNwAf8e3TBLT4PBVe9/hK2qCL332tBOIOpwupUqQFMF9Mj+o2A9r4ZHLoFtIh6yR8sFfZ/iz/dgXbVcr4wHOnYCTeI+WIXMcBqCoyBSQpiSIsdjibp0a+Wpd3SkhSd0Wep/LDHFpbA2ivc2viPkSI9MIfFblib41kK7VmfSdTgubAWFm8vbfDBeEVmOlabbxtF9xJO1sHyujLR1w3OOlVGpHS8wCN72/xic4p94rXcFjcExB3mfriHy3DKoKkU21EgLbdrEAHrscTLZzNR4lcc9t55+YwMotdjyY2y/D63iAUqCvoRp29Z2+WEspwTUQWJvyjp1xPZCrU7v+JuxO+/p6c8OnowJHMfW2JZyyyiCxkmez/DKXhAWbEkcj0wQDh8VVAiHjpHQge2I7gNSKPh3gSY87jElSLF5sGSI5CTv6Wx5AvuNf9uU3zMFbbg8jG4/zggTgYpkd3YHl0xmQTxA7x9Z3xNIYxRCKayJlJ2R9XJgUnkwSpE7R6e+KkynGRVYqxJdWINz4hPxCTGDr7Se1Ay+VZVP8Sp4R6czigv8AUSrhgdsLlmVIdCPxyGmU4f3ubqINQVpk3iIMX2OOMl2YqJXTvhFJG8Tggi4MfPb3xKdk+LpmIAOkhSCo/TyO+FOP1jTdBsrGS+8EWFunnj3N2oDlyT/aOgGyiGIUL72ETPL/ABgY4RrdqdNKpRiRB1NYjyAgc9zzw/rVwlDSfBq1RqMySfwg/u+IfgdDvHWm7FAXIJ1MADMjnG+J3nUsbVQwXd2dVghDGSLE/u+Mx3wFCFIa5m9o+mMx13uc7T6QV+0urTWjUapqNlCgfzE+E9IB54qmg0LII/8AIQTyut74tT7TM2tOjUJTWxARR/ztJ9MVOjeHb8Y97c8c/jN0V8Js/wBk92ZYfxSYJ12JvsBz+mCHK10JIcAAbWucCnZ6qFVp31nniVXMJN16/v8AXC4qhk1bCJnpSNJUgze1uk4H8q2l1/i6gCCB4TaSZEGbTz8umMGYpbmmT7++B3hAC1e8YSvitMG+3nHnh8ZpO0LcfJPcX4jL1CjqTM2CkPMRHsfpiR/1dg13RBvq0qR1BgGYY2HoZwB1qwOZLBYXXIXoOkj0xPZ3M0BT1d1BNt9p/cYJSwZQ1zBUtNSqru0m4XRqLjxFfkZ8sJNnKhJYV2aRMeAMSp87WEeow0Ocp/ym3p+WIHNlTV1ASNQMfpg1MzlC37w5DTmUJkhVKppZdyVIMrEFQDe0c8N+OcWqallkddPgYBTbcC0xFsCuZrjVrggTIHmMIZnijVGvYdAYxjk2FGAcZPiisAoEwN9hPPEzlZYFj6AetsCHBHAVWN7GfUbYM8m7FUlQLA+fkP8AGI2ssobFcnWag0rdRvyEdMFCZzUFg3EFvM+eICjcGbSYM9P8YmOG5QT4TcG4+WNj4sXIn8qpUThxVzULP0w37wxbbl0tgW492gKvKkFQOvPb/GHzmoLAqEeZlc9v+KtVzD6jMGPIeUYCqr4nu1Naazc9Rm/Ln6YHqg88e0lSsokOMhn3pMHRoZTy/e2DGh2z74ItRVBG87E/5wBNjtGi84OUEwbCd80WqIXJJ1CJMgDVMD8sEHB0VqpFWyd7cgTExHL64CuH8QOtFNxqF+dyMGXB61IVT3vwd4CwuDETyImDiWaanGzV0svfgFOAwkkzcm+Mxz2eQBWC3uLzPLzxmOrLc5+n0gx9pmbKUKoVNTEAf8V/E3sOWKip7RP4x05DFu/abmKi0KvdrJKgG0wp+I/LFPLO17OPyxBxStoq4bpf7Y84W1mGqwY+9v39MSiD+rEDl2MsPP8APD2lPTy+uFw2Gy3H+abSIktqtA6f9YQyXA3kltIEdR16emFE2+n0+uHNOen+cMiLaGDdm270ADw82kRtzw6bg4+BjqA33HyOHfdnodumEDQJ1HVvEbyI3tGNbZm2BtV4BT+XmfoP3zwK8aVabsBPQTfpfBlUypj4h054AO0FSa7LMwY/vjbs1RyMGaeuMpiDGOFUjyxK8H4RVrtFJGqNzAG2NbpDBbKZplBIvpuRy6X+e2DTgva6k6qrHQbCDvMxb+2G3FOzP3XhRdxFSqyTIuBMgfQzgP4Wv8Wn/wA1/wDsMLcbY3TjzRsug8LdoLAqBt1I/cHDqhkChkE33wWJlBGIPtfxtMnQNQxqPhQdW/t1wTgoqyVScnQL9q+0zUE7gN42iYN1B8+p3jl74DM/x5WTcERY9Dc7euxwN8R4k9R2ZmJLElj67/8AWI6rWkQOfnhS03IemoqjvieeNRpJkmL+mGLNhQEc8JPGKoqlQLfk031xqccgY3gqAHXDT/FTzdR9cHXDc8tOuXZNSK8kA3No6G9wQB0GAjgonMUh/WPoZwd8EzLUqoqBO8IcwoBOq23y58t8TavXEJdLLy7L1g1PUqwDBAPKR5Y3jvs3W1ISRG1ulvPGsdB7nP00uUFPtSp1mo1BSMWBfYSomRO95GKcBkR/UPbfFy/ajlqj5eqqMEWAzGYkL+H0OKX1SI/qB+m2IuJWUyzhn8Wr7itGrBPnB+n+MPKeb8jy35XxH1GIPhtyOFFq23v1wvTWB0iUpZmBO3LDxM9GIZKzdcOKbHrHS8/TB0LJ/LcTtccifO3LDpc3Tm6DfpMyLXjntiASueR5fu2JrLVVABZ7dZAnC56q09w4abnsOquYpCmx7sWUmI6WH/WAPLdmyxLVVOomdC3InqBz8sG+d7UZWlT+HvuUASp53JxA1e2NSs0KFRDypiGj/l/bC/VlPpVfbGx0lF/L/Y4/2rTVZNMLaPGImekne4OJLhuWFEBUgXkxIJNv7YaU8tQkVWfW1jDC4O+5P+MOafE/CSwMzZoP7nyxLqyk44dj4tRl8lQ67V8W76n92cnT4WmPFsT8RIB5+mBBcnTpOhVXbxiSzKBYiDCzbBjl8pTrqzMgGwBYi4w2q5GkAQSCBJIFzETPkMMhruPxZtcyuOxZ7ZbNmnqfNUaSRJKUpgbzLHliju1nH3zFZtVZ6yKSELQtvJVtfBT2u7cMcnRppXZu+pguIA0rtEjrGKyr5qcWP5PBDCKjbEqjzthuwgfrhV6kbYQZovhiCbOdONEc8bDY5ZuWGAHP5Y0TjPyxoCRgjGyT7PLNdPKT8gcGHZytUWsjUVDVNRIBUGQd+drdMCvZlYZ26JE+pAwV9nkrd/SWgQKkypO1hJm1xEyOc4lnnVQX+Rl+9nnJQkrpPTfGY47N6+78ca7atIgT5DGY6Etzn6fSCn2qZA1KFQ96aaqNRHJiPhEeZtimEax9Ri5vtWoI2Xql3CgAEDq99PuTimJ39sSa8baK+G2ZuqLHa3SPPDVKo9cPG2jr5/pGEDkkphWqs47wFkVACdMkAksYEkGPTC4JjpOqFkcYd02HM25e2EMtw+mUq1TUcpSemo00xLd5MGC4iCLi+Fstw9noNXQhlVyGT8QQRDxzXxAE8sHyMCxamw+f7OM7rUd7DlyAxtaSAIWdgKiaxCTB1lY36CZxKf6Qn3r7qtRi3ed2WKAD4ZBABJPpjKzTPc1bEHxxAKB6gj64Hctn2Q2nfrH1wX1eGrmR3VOoFJQsDUXQNSmym5+KYDHngYpcIIWtrlHolQUI5s2kgztG+NUbRsZJBBw9jmKbFTEEA6hEydpHxE4IaiTllWCS7pYCTYsfywOUsjUya0aneRTrg6xAsVuNUiJIIIjBpwqkoqgCqpalTpVCpEeF9iDMEgt7ziSWh8sbBz11Jq+wx+4ViNXdvAHNYAA8onAhxbtGzg06YKqbMTufIdBi91MgKD8ak35C4M4oXP8ABUf7x3LsWo6nZHTSWQN4ihDGdIIJBgxhq4eMZWh0eI5ovmx+iDbME2ueXW2EC+MZ49sadYg9dsPSE2cs5O+ODjMa14IA02MLXxzM40TgkYzMZjFbGib40Fk9wRdNFj/M4Ue3/eCbs/l6lTM00pNoqTKt0gTaG5jEHk6WmnSU2sXP/t+xiU7P5Na2Yp0zU7sEnxSBfcCRBEm04jVPUsa8Q/g9Ddny2k6onnHX5e+Mxrs/SKoQTJEC8zYRzM8sZjpPc5sdgP8AtVNFaNRqu5hVA3LmdJ9t5xTIMTzxcv2rV6aUajOuskBFB6sNz5DfFMLHP/OJtfdFfD9LFg4ncfMdMdcWr0qtOgC/d1aSd3cEpUQNIMi6sNUEEQbRguSj/wDj0TpRgBlajeEBqa63D1JjxK1lbkIHXEVxavRZswGKEBu/pNKtJpu00wVWwqI1gSfgGMilFjJOyF4XxCnTo5imMwabO9IqwV5YJqJ+HkZsDjMrxvuUpNSf+IlWoTIsysALyIKsAQV88Pjn6WtH1Uzlnyx71LT3xRtXhjUHNWCGHLnGN5pUY1grUCamUpLSh6fxoKRaP5Hs9zBN8MdeRabTuhlxXidJ3pmkCiKgBQ30MXLMoP4lFiDvBjliXyvHqX+p/eNZ7s1tYbSZiIHhF5nlHPDTMZhDRjLvTFZXQVANILIKSKNJIhgKgbVG8g35uBmKRyqw1MZruLfCvi+8Mag2jWUK6eoBjAuN9z2fH0Ns/nAgqrVqmoxovTmG+LkLxaefLCeW43TzFLTWkZiaatUi1SmjSC39axpDcx6Ye5nOZR6IWroDOtJKlSmAGp1QrfxFUfEBZXHPlfDfghojiFVqul6C6wxp/CVjQHW3Vg049Sqkwl9oX7R8Yp1Kdak5hDDUCFiGpmBMCfFTJEnY88dcN7R0mrKrHwGlRVairDK9NQCGG7oTqBF9wRh3muFU6PciqE1Uc6qVmJBUrUWVubaYWb28eIrKZlJrLUakrltWXLGm+l1W6sywuhgQBIgNB5HGICW9UWNT7TU17ssZUUijxMidUkWvAM+cHFX1+K06dau6sGNZXpKVkACrZnM7eGfD1Plgn7QcUT7vpy70xXKUCQCgJTuyHAExq1/EDcj3wN0BQak6VXpiuGXMavDFn0vS1TB8B1aRuRGNirdjHhbEFW4dTnw1QZ19BBVZAJ2ubSMM81RVWhWDixDDnPlyjBZnUytVaj02p0pqjvaf8op62L0p3puBZeRgc8QXakUjVWrQKhKqB9KiO7aNLrp5eIEjyYYNmRbvJDMcYHjHM41jDWzCcbLemNG2MAxphgwvlcvqdVF9RGG4xL9n6V2qH8IgHzP+MBN8sWzUrwStR9VRiDAHhHt+xhxwOjTqZqilZtNIvDG45GJvsTGGJqW/fPyw77PVqK5ql94E0g3i+sHzAMHE2kvkh2p0s9J8Bp6QwO4N+uN447PKApAMgWm/5nfGY6Mtzlw2Ar7Ws6qUmXSGZ/BtdQRJaY2t9cVCcuxUtB0gA+k7E9Jx6P4vwh6j6lgdDAP0OIluxZIiwneAL8/TAy0ozy2HHWcLSXcogZhv52t4dzt09PLCDAERcza2x8h+/LF+HsUegnmYBJnrbfHP+xyBACgEQRC3kR0t6jArQj5C9zL8TzS+XYPoCknlAJJ9sbXKvJGgyBJBEEeZnHpF/s/BAUqukGdMLExHScd/7CEadK6f5dIjrG23lhnpxXcFcRP8TzZQokmAL9P+8K5fI1Kk6ELbCw9wPW2PRx7BAm6IRyGhY+cSfcnHTdiCdwpj4RpURFrW3sL496UO7N9zPtE83CgWBs1p5dOuHNAMAQrHSQQYkSBvPKLc+mPRP+yZLEhSzXJ0qPoBjml2F0rpAUAWEKogXsBEAXxj0oPue9zLweeMytU0zGoqxBN5DbgT1jliNqZRxBKMAdrG89OuPTQ7CwIAAvvC/wBoxj9hgUCaEI80U+9xjy0orue9efg81ZtHBhlMmIB3/wC/LDd6LCJBE7SInHp6p2HVommlvITbziZwpmOxusgsimNhA5bcp+uN9OFbme4n3ieWzQaYgz0gz8sdJlnJ0hSTBkem+PUzdl2J+CnEzdVkHyMYQpdiFWoagRNV76Vm/nE+2N5Id2efES8Hl3uTMQSegF/ljaZdjsrG8bc+nrj1HS7Eqrlwi6m3Nv7Y3Q7GaQwCjxEk2Xc7mYxqhDyY9eXg8tfd2N4MdYMfPGlpmJgx19sepaHYhUpmkEXQbEQIPqAPXGk7DqKZphEC9NKx8ojGckfJnry/E8tCmRci2CTL5UpSRTYN4m/flj0FV7FhkCFEIBtKryuLRGOq/Y0OACiGBF1U/mN/PAT0oyVWHDiJRfSee6pt9BH6Wg4U4FmaNPM02roXpqZZSN+hgkTBvGxjF/1OxSkqdCjTEQq2j2t7RjdfsUjurvTUstxIH9sDHh4xypGviW94kp2Yrq9LUnwsARyiRtacZh5wrJGmCDA9MZg5PIuCxs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676" name="Picture 4" descr="http://i.colnect.net/images/f/652/253/Venustiano-Carranza-Constitutional-President-of-Mexi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752600"/>
            <a:ext cx="2514600" cy="38862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28678" name="Picture 6" descr="https://encrypted-tbn1.gstatic.com/images?q=tbn:ANd9GcTOvCR5CJGRW5O_vBGILzg7evO_VNWgGy4mSPHlbbqrpVCLBw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362200"/>
            <a:ext cx="2590800" cy="41148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28680" name="Picture 8" descr="https://encrypted-tbn1.gstatic.com/images?q=tbn:ANd9GcTsC-Fy2qZ8Euhwnz-rTdS39Ni9oFiucfgSGIkygajdt4CY4MHPl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2362200"/>
            <a:ext cx="2362200" cy="40386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Phase 3:  Civil War, 1914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The Tampico incident, 1914</a:t>
            </a:r>
          </a:p>
          <a:p>
            <a:r>
              <a:rPr lang="en-US" b="1" dirty="0" smtClean="0"/>
              <a:t>Huerta resigns in 1914</a:t>
            </a:r>
          </a:p>
          <a:p>
            <a:r>
              <a:rPr lang="en-US" b="1" dirty="0" smtClean="0"/>
              <a:t>Carranza takes control </a:t>
            </a:r>
          </a:p>
          <a:p>
            <a:r>
              <a:rPr lang="en-US" b="1" dirty="0" smtClean="0"/>
              <a:t>Differences between revolutionaries became clear</a:t>
            </a:r>
            <a:endParaRPr lang="en-US" b="1" dirty="0"/>
          </a:p>
        </p:txBody>
      </p:sp>
      <p:pic>
        <p:nvPicPr>
          <p:cNvPr id="26628" name="Picture 4" descr="https://encrypted-tbn3.gstatic.com/images?q=tbn:ANd9GcTf04HMI33mHskpknKvqux6k_NecYUGpAlzFqjP60RepJSIN_sSh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114800"/>
            <a:ext cx="4114800" cy="23622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26632" name="Picture 8" descr="https://encrypted-tbn3.gstatic.com/images?q=tbn:ANd9GcTozu1xKC0GvhuOqMfg4bIEWzDUmOgap7fBuoWRkFeaspl9-1nV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429000"/>
            <a:ext cx="3581400" cy="304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Phase 4:  Carranza Solidifies Power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b="1" dirty="0" err="1" smtClean="0"/>
              <a:t>Obregòn</a:t>
            </a:r>
            <a:r>
              <a:rPr lang="en-US" b="1" dirty="0" smtClean="0"/>
              <a:t> vs. outlaw Villa, 1915</a:t>
            </a:r>
          </a:p>
          <a:p>
            <a:r>
              <a:rPr lang="en-US" b="1" dirty="0" smtClean="0"/>
              <a:t>Zapatistas isolated in Morelos</a:t>
            </a:r>
          </a:p>
          <a:p>
            <a:r>
              <a:rPr lang="en-US" b="1" dirty="0" smtClean="0"/>
              <a:t>Carranza’s Constitution of 1917</a:t>
            </a:r>
            <a:endParaRPr lang="en-US" b="1" dirty="0"/>
          </a:p>
        </p:txBody>
      </p:sp>
      <p:pic>
        <p:nvPicPr>
          <p:cNvPr id="24578" name="Picture 2" descr="https://encrypted-tbn2.gstatic.com/images?q=tbn:ANd9GcQg3i_iDONblNzli0wE9CaxjS_njtGuv48L0AVNiBRt30V5h6V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48000"/>
            <a:ext cx="3657600" cy="35052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24580" name="Picture 4" descr="https://encrypted-tbn1.gstatic.com/images?q=tbn:ANd9GcTOr9_PYAzPtQojECAijSfY_Q4D41k2_ZzmPJTkcV1KHd2bC7AhU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124200"/>
            <a:ext cx="4267200" cy="34290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Phase 5: </a:t>
            </a:r>
            <a:r>
              <a:rPr lang="en-US" b="1" dirty="0" err="1" smtClean="0">
                <a:solidFill>
                  <a:schemeClr val="bg1"/>
                </a:solidFill>
              </a:rPr>
              <a:t>Obregòn</a:t>
            </a:r>
            <a:r>
              <a:rPr lang="en-US" b="1" dirty="0" smtClean="0">
                <a:solidFill>
                  <a:schemeClr val="bg1"/>
                </a:solidFill>
              </a:rPr>
              <a:t> in Power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1910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Zapata killed in 1919</a:t>
            </a:r>
          </a:p>
          <a:p>
            <a:r>
              <a:rPr lang="en-US" b="1" dirty="0" smtClean="0"/>
              <a:t>Carranza killed by his own guards</a:t>
            </a:r>
          </a:p>
          <a:p>
            <a:r>
              <a:rPr lang="en-US" b="1" dirty="0" smtClean="0"/>
              <a:t>Villa surrenders in 1920</a:t>
            </a:r>
          </a:p>
          <a:p>
            <a:r>
              <a:rPr lang="en-US" b="1" dirty="0" smtClean="0"/>
              <a:t>1 -2 million dead, Mexico left in political and economic ruin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22530" name="Picture 2" descr="https://encrypted-tbn2.gstatic.com/images?q=tbn:ANd9GcSfg_TvlO9WcVLawlVKxG8UxNKagJTRCGicvvLHzLzhXmc4g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129448"/>
            <a:ext cx="2952750" cy="245195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sp>
        <p:nvSpPr>
          <p:cNvPr id="22532" name="AutoShape 4" descr="data:image/jpeg;base64,/9j/4AAQSkZJRgABAQAAAQABAAD/2wCEAAkGBhQSERUUExQVFRUWGRkaFxcYFxoYHRwXGBgdGx0bGBsdHiYeHBkkGxgaHy8gIycqLSwsHh8xNTAqNSYrLCkBCQoKDgwOGg8PGiwkHyQsLCwsLCwsKSwsKSksLCwsLCkpLCwsLCwsKSwsLCksKSwsLCwsLCksLCwsLCwsLCwsLP/AABEIAMkA+wMBIgACEQEDEQH/xAAcAAACAwEBAQEAAAAAAAAAAAAEBQIDBgcBAAj/xABGEAACAQIEAwUEBwUGBQQDAAABAhEDIQAEEjEFQVETImFxgQYykaEHFCNCcrHBM1Ji0fAVgpKywvEkQ3Oi4RY0s9JTVJP/xAAZAQADAQEBAAAAAAAAAAAAAAAAAQIDBAX/xAAmEQACAgEEAgICAwEAAAAAAAAAAQIRIQMSMUETUSIyBDMUYXGB/9oADAMBAAIRAxEAPwDiwxIY+GJAY0IPhiWPhiQGAKPIx6BiQGPcMZ4Bj2MTjHsYKAgBj3TiQXHunABCMRjFunHmnABXGPtOLIx7GACsriMYtIx4RgAqx8cWMuI4AKyMeRiwriE4TAjjwjBtLhVZ/dpVW8qbH9MG0vY/NttQcfiKr+ZGJckuStrfQjbEcahPo9zZ3FNfN5/yg4MpfRlWPvVaa+QZvzjEPVh7KWnL0YuMeHG/p/RgB71Zj5IB+ZOC6f0b0Buah82A/IDE+eHsrwzOaY8OOq0vYLLj/lz5s5/WMXf+msugJ7OksbkqtvMnb1wv5C6TK8D9nI98Wpw6q21Nz5Kf5Y639SpKVUFQW90WBIHQDfH1bLqtyDYTNo+JxPnfoa0V7OWp7P1z/wAsjzIH5nE//TlboP8AEMdG1A7Amdv9xIxV2M9MLyy9B44nNAMTGIgYsXHWcx8Bj0Y+xMDDA+AxKMfKMTxQHgGJgYJynDKtX9nTqP8AgRm+YGHOV9g87U2oFR/Gyp8iZ+WIlNLsajJmeC48CY3eW+iXMMJerRTy1ufyUfPDnK/Q6g9+vUbwVVT89WMnrQXZotKTOW6cRYdbY7RQ+jDJU7shba71GiTYbEC5jB3/AKfyWXP7GkpABtS1EBm0Ak6TuxA3xn/Ij0mUtH2zhdGgX90Fj0UFvynDKh7KZup7uWrR1KaB8WjHclrIrpTCMut6iCQFAamCzSJ/dEiBfB2epFKbMia2A7qbamNgs8pOF55dIfij7OI0Po2zr7oifiqD/Tqwxy/0TVj79amv4UZvzK46hWrPUo0q2V0uHg6GtrUqTpDfcqWi8ibGNxRll+tKxpVqixqBSyMjlNIRxGpSjyYJ6XIwnqajHtgYvLfRFS+/Wqt+EKv5hjhjR+i/KLvTZvxVHPyBAxpOC3ySVy5mtSonvPYVWUJ3SxtLkWECRPM494F3GfK1JLUo7NzfXRIJSWFu0UAq3WAfvYiW/ORpx9CMexmUp37CkAASSyA2G5JacXU/q9Ow0p3dQAQrKlgoK2EyzqBG5Iw/4xwoVqNWkW0iojJIG2pSJ+e2FvEeGtmKC06mmnUAU65VgKiFWXRB1FTURSZCmBG+0KO77MtzrhAmazapr+zqM9MKzIAC+hzAdRPfWZEKSZBETbFdbiKhO0UK1IhCKoLMNLahqZVSQqlYMTGoTF4Z5jhZer23dV+xakoGtxLVA+okKLKVEAXMm4xWvB0FV2pu9NqkMyUyoAqq6saiBvdYhSrWhgZImZrxw7I8kuhJmOKv2Rrr2JohqY1qxqAq1Yo5DAqO6hRoImSQdsWstftxRZ0GpNcqguEr6Kkai1zTZCAZgk7wMN85wEPTrKwJ7eO0IKKTChbBQQDpF2ifgI9qcNk06jSXpBgp1mTqjVMBVM6VmbWw/guhXJ8sy9U1zla1UVWL0TVVlAQd6hVm0KLPRBtO5UiL4Obh4qOQrvpKh1773WojoD72wI1jxwfRGjUUpEGoSzksRLHmQzG8AXHlywKuWZBpp06ajnpAAkEiO6LiL7c9t8V/g1YjygTscrmCbipSFWTMEzQqbn94hv7s9Tj3L5J0Sgun7ZKoWoQP2lJmbWxOzIyEPJNiAN7Y02Wy5AupB6ICoHzE+dvLA+b0Ad4hL7s6i/TvSJwbidrEOTyTUmpinJohyCj6lNOzLqTVGqk3dbTyMRaQGVUgEEXsdj5R8x88VZhVRiHrBSi9ow1BSEFpKge7M39MLX4rlQgqCqXDvpGlajnXB7ukd4GCYkeWKa3ZDgmUKsWPM7d4WY2Fy3PpE4FrZZyxIkeF/wCWInieXF6S1Kp0doOzQHuyVJ75nulSCDtbH2X4m1RQ60cwVa4P2dx6HDcWxxmlyc0xIHHgxKLemOo5kbnJ/RVVdVY1qYDAEQrNuJ5lcOsv9ElICalaofIIg+YY43fAaerLUTzNNPmowyrZIQsxF/8AKccD1Jt8nZsgujB0/o7yVMXXV1L1GP6gYecJ9mcst6dGmNrhF85nDFeHHoF6XA8hZF/zYfZbLAXixj5D4R64lqT7GpxXRnM9VaiCFpAqvZSxaP2tXs7LpM6feNxyxbNZayUn0rrSse5TLGaboqkEzYq4NxY2nD/i3Cu2omnJXVpvAJGlgwgSLyox9U4fqqpVJhkDhYNu/GqRH8K2m0YpQVGbm2ZnJVKr08k5Lua1OpqUEIGqClrG0RdWFvnjR8OyyhSoJbSSDqYsVPvFSSZJXUBfFVHJoEVBSGmnOjUdpB21kkEgkeEkYKodoLJTRRuABHO86RG09bxinBUTuYFxXhyVvsWBhwdR0uQIFu8IAYEhhfdMA5jKVK2SqU3AFcqU1EqoYq3dqWJIBs0ESCTbGipU2IGsAkc+X64Dz3G6FBtFWtRpMRZWaDBMAxa29/A4Sj0Fg2eypqPQcQDTqFzZjvTdNIIWNnmfDHvZmW1upBfXpKCAq0wNN3/vzAvFsSfj1PtuwBqNU7mrs6LELrAgs0FQsGZnEOOcU+r9lFN6jVqgpqFZU75FpJ2B/TFrAivK8PVdYUuA1Q1ImFVyZOiEEKSCSJgkk/eva1IAuwUKzgau7oLaRAJOrcAkemKsvxZjmky9SkELZftv2mshg+kpMaSAJMj4YUcM45VfOV6b1KCijUqKtEJFSoqqSGVi82ETC/CcNpgNcvQCqFRKSgXCgLA8gq2m+CtDkES19oDG4i8MQORxmPZKvnM3TWpUrt2FemWLUylN6NRK5GinCklCi3LT54S5hGfhNepUeo9WlmAKpaozT2VTTEEmBFW4G8ThV7A1+YQIe+4WdgzU0+HPFjZYgRJN+bEmduQHwxj+OcIpO/DZyy0adR61DsiVqBRXBNMggkSWOsHcE9cOfo+zbVeHUS5JZNVMk3/ZsVF/w6R6YUo0rGnmiun7U5NgwWprKBqmkU6knsl72jVAZlUbA7DwwZwnjNHMVGFKTCUqmuFAIrBmWCL6u6ZHL44w3a/Vs/BZX7LOkU6BEErnFvUQgydKhRpIK3B54f8Asbw1ctneIUFBCqaLU527Ng7BR4KXjDlFJWCbugz2q9omypMZd6tNKYqVahdlAU1BThO6VZ76tJItiPtFWrUqLVaH1cLTp1Hc1UdjCrqAQKQJMEd7wxZ7dUnqUadJKNSsj1UNZacauyTv6bkABmCiT0OBeK5mvmadXLGh2RrZV2XVUUkOX7PQ2mw3B1TsfA4lLCY3zQHnfaCtTzOTBIFN1o9uoUe/mNaggxKgMnI4hw6tmKedFGtW7XXReq4gaUPbFU0d0EArAg8wTgnjPsd9ZyyhzozIo0k1B30aqd7qIDXLwSJE2jHq+ztZMy1Za4VG7MGn2Ws6KahQnaM0hfeMgTeTJxTcUqEkxb7dq9N8rmKcyjMCJMN3dYUj+JUqL/eGMZlVVsn2T+6talUBiYSvTemxAFzDKDbnjquYyyZhANUhKisCpFnpPMXBG4II6ThY3snl6aytN20KAFDGYWqaqgCQJDm3hbDjqJKmOUG2YzPZg5lMq5P2lWnWylWbHtI7kjxqQZ8cLK2aLg1EPfGXo12A3StlXFIkjkdMtfqMdKbglDtO0NJO01F9REnW0S19mMDboMD1MzRRmkItRhLwlyJiWIW4ki5OGtVcJEvT9mI4Mwp1aPNlqujn9+lmV103EWCmPT1xRS4pmcrNBKVRlps4UhGII1kiCPPG0o8bpu4RWeSYACxAI5yJj0wrre1SAxFTluyA7dMUpNvgnaqyczUYmBOIriajG6RmfpD2Yq6srQbrTQ9PujDetSYi0geIH6nbCH2Prh8ll2Ug/ZoLREhQDt4gjGR9oK1Ttc3SJYrVdokyF7AdqQJNhpbljghG5NHXN4R0gOgdV7RVciQmtQxEbhQJIsTiK8ey2jX2ilWp1KxIUldNJoY3mIYwLTOMVVzqLnsvUuGUZJJgxoqUW1S2wvUW0yb9ME1OCnVxalTklaQ7JByFaazKv94bY1quTK7H9f22p9kWSlWZxUpUuyqEUSO3E02JEjScM/ZviozNNnNI0mSo9N0LB4dDBhouL9Mc/qUjm1zFWij1EI4eDoVpNSmIqBbTKg3I2xvPYvhtShQejUQr2daqEYx36ZfUr+O8Sb2w5JUAsb2mqf2gcoXCj6wkQoB7EUdZWSLlnhZ88C8PoNmjm6L1s12gNZEOpxSUBl0QRA1gxaZieuD+J+x9SrXzFZGpozHLNQcyStSjZtQA90i1t8H5Pg1WhXq1jmFWi9Rqr0+xH7sGahMgCAZA5YOhAfsBVerTrV6g79WoqsP+jSRP82o+uE/0hI4r9wKTUylVSGvKoxdtP8YFx641/BOFJl0ZUZnDu1WTFu0gkCAO7054uz3DkYiq1IVKlNXCSYMOsMom3eFr4m8jMTSztOjnab/WVoUXytFtTaYqKkKFYtsSATK3scF+2WSrtlyz6X05ik1IUVfWE1MCSRfXDC6xF8aijw6mgULSpqFEABFGkbwIGwJO3XBg/ryw7AxFZX7bKV8vl8y6UqdaiwqDQ+mF0FjUMwS25MnS2PKHC8xTz1bMJQostY0STUqAMmlAKmmFYkmSIsDG+NlTpEKAW1H96As+gsMKTx2kFZyWCI5pu5QgKwYIQ03ADGJiPGL4TbAQ8E9kK1CvT+2Q5ai1Z6SgOHPbLp0VPuFVkkG9+k2Z0vZJezziM7FM1UdyAAChfcLJINwDJHLDRUp0yT3ULNLcpbTcnx0r8BiWSzor0RUpMpDqCh3EkWBg+NxOFbG6M3U9kKDKaFVszWVTTqDtKjEAoGRRTZQoWxMqD+6cM+HZGnRprSpKERNlHKTPnMmb4ATjz1EVXilXXsnZVAZalBnQM9IsJK6WM/eQiDyJhX9plCuyozhBUJ03MUamipP7pF2Cm7BTF7YUoyY00GtlF7UOKVKSDqqQO0kABYOmSIke9aBvyurZtU951X8TAT5SfywtyfG+1qtTUKNLm+onVS0ErVSwkMwK+BBubTD2jXQ2VrCJTMIsmbLXV6JmLxqdPhiduUmO8WhkpFTQyVO6CT3CrK1iNJMGwJmxBkY9qUrzF/088ZejWqIzuwKO2YnOIushFNE06VRNEO1JilNjUFyZ1RpIFv1Sr2lMa6lWnUGo1SGXRVp0mTUFJ7qVJVwuwZT+8Ib017EpWM+IV6YNLWurVVVFNiEqQxUmTa4025sMQ4fn0r01qUyCrDqOvPxwjPBq5RdKBKlOjSVhKhXr0KtN0cEHaFqDURMOARaA34dlXpiopA0drUamZnuVGNSCIEaWYjczglGKjyNSdiel7RHS51Iaq0nc5fSyVVqKJ0wzd5BcFgBtIkGxjcZWUGh/tYCE6QGLUzUUDvXsNOoSAxAx9XyxZl7SrTYJV7RJUBxDEhJ1xEHSSACVtF5wHQ4Iiqg7Wq2gUgsKB+wYmnfQTYEg3htyMP4dj+XQG3GqrGm60101aTMi69TEroboBq0O3dn7pvgLOmm6mtULAr3HCoVI94QVeGU6Xnf7wIJEHDitkKOhU0kqrMwDPF31ahdgSpDsNJtBiMVdjTYdnEKxvBJJIiDPhoEXNrcsO0uEKn2xBmUo0mJ0VWK6WDF1G8FSIvp2ExyxU2YpsSfq5Mk/8x+vl8hguvWp3+xGqkEWGdoCaW25WZdHiY8MAVszVBhMnSdbd4Lzi4u82Mj0xpTIs5+MWKMVrixd8dKMTun0Y+z60colRajt2wFQqYCgso2W8EdZv8I0df2aok1KlTtGk1WIW5irRFJgoAk91QRznCj6N6hbhuXPRNP+Fio/LGhHFGWpVpsFEUu0pED3hdWBBtKvp9GGOC3uZ1v6ouoezOXVCnZ6lPZSGLGTRULTJvuAo2jB5y6rrdFQVHF2IuxAhdRFyB/thRxHPui1FDtrRcqxOlAIetpaOfeCsCOVox8+dqL22lgzDMVAA0khRSDhUURPxAC6jNsXRkPVchZcgQJJmw678sRp5xHLBWkrGoXBBIkSCAbi4wuq5hauT11S1NHpI5ZPeSQrgrY+6b7Ha4wuzdeuEqgVfrCgU3WpSTS/dqqShFMlXlNRGkAxIIuMNITNJQpqiBRsoiWJNgNyx38ziFTPICVLrIEkahIAIEkb7sB6jrjP/wBmmow10mZBm6rRUFuxqUGuQ5uutgNPKNhGDKvB2dM0g0oalValNhe6rSI1AQY7SkZG8HlgwIKr8WRI95mIeFVCSTTEsLxpYdGIwHxXjk5Z3okytKnW1WEU3JYWINyqNO0DnOLjw/vUnY0qRpu7sFkg66ZQjUdJJuDJHIDxwPl+BUuzWn2rt9gMu+iPtKaghdQCsQwDNBUjc74MIYb/AGmz1mpohKpV7Njex7MPqJ20yyrG958MLqHEsw9GnUhWNWTophVdRo2XtW01CGBJEqY8jhj9Wpq/aaXDHTqJYoG0iAXUsFZgOZE/DH1KlTChFp09Ikhe6wBJJkABryT8TgVDCMvmRUpq67OqsJEWIm4O1uWMlmcq3/GoFqlu1NSkAjFWdqSOs6h2bKKoM6jFvDGjpUQj1HVYNQrq7rXKKFHvFQLYjVDt1nfdRb0DWvhPAIzqZCsK2o0ltmaWY1BkA72XWlWCydU6tZvEiLk2w+9ncm9LLpTcXpllWG1TTDnQdhB0lbcowK2aAYqzGdSru+7gkG2gRAN+UHE/rdIXaolvJtvPWeg9R1wrbHSQJxHgVOpQWlVqAMhPZ1EOlkNwCskn3DpI2Ybjp5l8otN2ZHq6WZn7MDUgdySxXuahLEtp1RJJgTi3McVRWAUsVkhiDogwDsNIIiZwLXryQQjFSiuvd1F5klSTIBC6D17x3jCdhg9y2QoUNGinpKKyKSQIR37Qr3mB06gD4csXvmAw0lVYTaZa/KwVhOBRXq6hpoBRBnbeQB+7eAfiOmCMq1XvdpA2IEggWggc7ETfriX7KXoFz/GVpEFx3rhdNMk/dMSWESSPDAma49EwHIBIJJVYgmSAFcmAA1uTr1E2ccCd01A5gpHZkA6pIFyQdwmxBkLhdUWii0ylHV2q6hrdpJc2lB7zXAkCwI5C1xp1gTsup8SZ9AiC/aL3ncxURigEDTbVp5c/I4WVOKuSR3VsI7iydVMsDLahYlFIE3i++In2hIUkUqIKklRpZiX6gzM2W+55XGGXEc3UDdx2CMoK6VEgEjYBLnSGME/piqSdB0VrxFexBdzTZ1EEnQASoNlLLME7eWFeY4xRi+Y1fhCm/oj/AJ4B9q9RpUKlQEOpKvIPO9pAkQov/LCLLUtbBaagtMlrkADnJ5zO/pthJDbNDmeNUpJAqmTIHeA3mwlLW6YhlfaMO9OnoYLYKZFiAYB3O1t8JKvCqzbhRvuwv5ATGKMhVg3BDUzMeAPPxGDDQnZs61ah3idBmdVg33pMi596/nj5KggQDG4hQN/DFVViDrWShAMaqaLIN5JGoyI67nAjEyeVyI7eoIIMEWWN8SkWcrTE1xWpxYuO05TvP0W1Z4dR8NY+FRsa3M8LFRqTkkNTfUI5qRBQ/wAJIU/3RjEfRJXH1ADpUqD4mf1xpcxXr9qwXXog6dI5mna4HJ+tr3xwP7v/AE6n9UNs3wxahcnWdaKjAEAQjlgQdwZY+mPauWoSTUFOS/aHU89/QEmCYHdAEC0csIxk8wxBh1gzLvv3gRbppXT6+eLczw5S7t2lFV1c2uJZiAQOsR6HFmZoclmKeiKJXSggBbAQLARaI5DHlXNEbsB4QoPXYuTsZ2wFwrQgKKwYMAB3WF1VgzSdySrf4YvGCqPDQxFQs0wDA29wL+gPw6YYi4B9yYHi0fko/PFeZAVQZBBYLzaJPi5FumARlaK6mJYlWgkssyCBETsJ2PLwOLmztCmIXSwDKeZuCO9PMhRqHWPXDEVjMoGC3DndVCiDIESFE36dG6Y+r14cqUd+8FFyRspJJJNu/wCkeOCK2ZAchQt0VwdIkkty6wFBPmMQTOuzKBTZFJliwgRpJvaPeI5/rCGRNOoGcqogFQogKCYBJ2gi5BvIIti+g1Qlu0AjYKNjDNvcxK6OZ54ooZl2DB9NxACsNV97qTBuYMchilaNUCNRAExppld9ie6oneYteQBGCumBL6kyooFTs4VFOkbvtMiDcnA1dUc6C7sw1TAI3bSTfoZNrWJAtGJvS0kF6hMXh2UDeb95tuVsD1XoyxL0pYOGmoWs8aoAj90bePXFXQHuYNAnUxDEmCQ1gArNcDkAx8bjwx5UahRdwy/dQ3Ba/fECfLne4kwLUFqAFyDvtSqNuINyGm1sSXjdBTJapJie467W3Kr4/PEV6sYXnHfUwRQVCq7LpEklm1Da7EJa+5BMixUVc5WDMQsAxCuVUDkd4JtLfK22L6ntLQ/dZrndqZ2/FUn5YGre0yrdaNvxKv8AkDYP+Dosp1mrINQiKqmAJ7ikHowaT6QYxBcjUWyOwSRbSZjuiSzMpmF3/wBivr+25UE9nTEcmqv6WNIYoT2sruJVaKiSDIqNcf3ln0wqaHVjSvw1hTbXrcRMarkgCywWjUVH8r4XZziaHSppIez76yxqdws8lQsTGhDvHfUDbBHCeOVKtQ06mgqabsNNNk7yMgiS7TIfl0waaOVUGey6SzBtupYmT54FKvsFXwIuJ596KL2aUVI7RWC0x3aiBrC+x1If94EHzddnMNV0aWIhTMhgV1aU30rpj+I2kQXv1uksqlhJslPnz2W+2+Kzm+iVDPNhAG/Xy5Dxwb10h7TH8SydY5at2gqEDSyazJBX3hczsTfnB8MK+CcZp0qL9pI75iFPekcuVoPPG3zeY1oUYKoYR+0BMkbADw8cYj2dzioXSpFyItOxIYc78/jhp2nYNVQTmeLsdJp0iwZA0mRvygDfzwuz+TJIq3XUACu/faw5bfr54acRzzK4A0AWBg6mHhpjrN8VVswdBYTvaRfeDI3EX3wcA8jLhNPtcvTusqIlkD7WtP4QcGfUn/8Ayt/gp/8A0OEvs3FRGQkwGkQSDBH8wcW/2IT/AMul/wD1rHCeHyCujlwxNTivEwcdhzHZvoeqzk2HSq3zVTjbcWo1XVRSLA390xe0T4b4559Dtb7CsvSoD8UH8sdIroWpOFuSNtp8P0xwTdajOxfRAX9j1GqMWK6TcBmuBAJHlqH54tzVJGap9tThzIAljEsT7s7KSfPe2KOH8FZGpsYGkkm4vqXSwtfkD/ucXZfgBhQXHdm8MdxB5gDcm3PzOKUjKidKvSoMoNVidXKnAklxBJJ5s4+HS7+nUKKPLlJ28AuFVT2eRzNRi0zIAAFyx8TYuefTpgmowkTp256fjfp4HDsVHmhdV9zAkgyRIgHU99hEjEtCgwF25wqi3iKZjbr0xS1eeZPQiTa07Fp9cea4vG4OqQFt0k6fnh2FFv1qVNr7+8WAvFxqF58MX9mtrL6CDfpaZwv/ALRQWZ0Ji3ek/BdeKavtXRS3fJsPd038NejnhO3wOhNWrOUZmqVGQAhnFUgK94HvGxAm4BnSJE4X06jFUIWnBCgMQrNJFyZU8wZvjSI6EVkAUBzTdVgXFQKVtz7y39emM3xBHpVaugqAjPpT7uksWgjkIgA8rYdjSyV5/M1aUnUq2LQO7AsYBAEm+w2wLWzjhEbtHY1Ax0yxK6Z2g7WO/wAsDZgswlpMCxIubk97kTEcuWPKPEUSmmqCVqkjawKqQZ3ADgehbDKPeJuaYVoaGUXcCxN4uLEG8GcCcQqdmi1AV74mAt55gnujxtzwz4txB3y9VK+nUrLJVuWpTqi5iDvzv44X52mHyLSommO4wsSqnTPUA94X3gYE2hMMqVWioELEoqkDeQQDJlRtNx05mcCUGq0yGci7FHGhZAIkEahBBBG2w6YjwvLu2U0kdnEuWYxrQ31EKSTAIiRaALYAoFTUDBmYTs8ISCw93vNqsPCABhisMy+dOXr1FJ1IVkXiwHdA/e96Og8hcCvWNEDZlYWBmeUyeceAvOLc3WpioCtQL3YAWmSbmSJMwdhIwFx1m0oSIA7t4mCJGqLDbl0wkDNB7JZv7Wj70d5RO0Fam3h3F9camsIJAVrqD3KY97VBl+pgyPGb4577L5vTXpLNtSf/ACqDz301Djoub7LaqVFzAL6QQYO0iRfEzw0OOQBixnUzreFLVVTUSRIhQIgLMb7+M0s1O89ncAg6nqyNV7xB2ItzxdV4hlhsyEkjZS8wInYzY7/zxL+0QYKJWaZ+5p2jeYgX/PocZ0ywWnMiAYm+igEF/wAV+f54wfGF7PM1Bt3pEW3OoH543zcXIPfWmg56qqyB+GL8/hzwh4twmnVrmqWJUgWXYkEgmd/D0xUXTyJ5WAJRrpKxTUxkwshSxa5IFi1tz8sDcWqGnTIJ+0qAqoGyrHePiYMX64e5fSg0KIVQLec+p904QcYHaVDeyQotudz+cYtPIqpA/stnSKhTnBg+O9xjW065i5WRIMBokGOmMrw3hwp1dQlmiWJMRcQI2vf4Y0lTJajqD1BPIOQPQRhypsUTj4OJg4rBxMHHUcp1D6Gqtsyvih+RH6Y6d9aZDssdWfTf4Hljk30Ov9rmBz0p/mOOq1KhgRq3+6ATsetscGr+w7YZgglM+3VBYbBm3+E8/liYquZINU3/AHFS0nmwvFuWBqWpiBFTTcGWQWPOBc4mmTYwdKzcHUzuIjlfnJsfDDwQfVHOzbj9+uFIsN9InxwNx3irUqYdTy2BtcnnueWDvqLarMoE2imsgbASegA5YT+2QIobybSdphkvb8WDlgZp/a2u5uQPMud992PyGLs09bs2qLVkJBMIEseYsCRhbwvhYrGPtAZ94AFAP4pgz5HF/GapoaqQOoFQJMnlz5bX5xi/6EKKnE6lRgGeowJ2JLfBZ9YxHifD2o6G1ag41KdJUgz95Tccj44dcD9nC0PV7qkd1Qe9JFmPQc4mfLnKswosfrFNaofugsACL+F7rtHTcYd5AJp+15ZqIQamQlaZFJdUNIClmqEEAEfd3AOJ8RrMqPVqLNTcguCCLC+gLHMR574ymUzApVg26o07/dDRaDvBnfGxqouZpdpYMwKjyMe9z3A+PjhTY4mebj1RrKlME2gJqJJtbWWwbnPZ7WVLVaaFo7um2oqAQIIF2nbbCXOZQ0nhiCLERsRJ8J5YvyRLVE7OXTWCAwYwQZkXEEdZ88MBjwfhKrVqdpFR00hZkCI/d5iNIvbpgjjnCKVcgv3ahGhXEmJ27swdz8dxjEcWYtUJdSjSQVNyPAnnvM87YFpoBEQDe4F+oIvbphOPdivo3KZuGftUNFKKFYmdSvoELG4GgERJvhJSy6QvZAq4Mh+0JIG4gDYxAuTzwmz3EqlQjW7PG2ok8otiH1kwBPp/R3xVCssqFp7TfvEFpmW3357TPng2u4amVLA7adzBG0x8PU4VtmmKxqOkGSOVz088HZenqCjww6A9ypKOGDe7rO28LI+ajzx1HOUVqEiFmO6xUNHiJtyB9MYCjkYK3mbEDe9r42uWrF6NFwYY00JtJvTBIi15Hy8cZTdpFwVM+PDiAQa1Q3BgEJa/dsBa+KW4RTgypeYB1uzTEHnI3AOIE1N9VYgEWOhJ6xNyOoJ/IjA9V1EBuzE7dpWdpIBsdIjZuvPbEZ9lYDEp0aYFqaRfYcv1v54X8WdXAKkMNpHUfrj4OqlggMNqIFOkZBJj3jzBHQYlmkbSdWvckatO3hF42364KHYJ2kKSBc/nywoqto33MAA2LMTy/XwwU+esVAPdaB4yoMeknywqrIe3QkyZjwHdJgCfnjRIiTDEpFAeZ3Pj/wCMNclmCUXy8cLK9aBffphYnG1TuzET8zPXDirEzA49BxENj6cdZym/+iSqRmqgvBp36SGET8T88dcZqdu0KgE21ECSATb0k45L9EdeK1YfwofgWH646zSUGCQDG0gGPLpjz9b9h26X6y6lXor3k09JVZPWNvDE/wC0+iVm8qcbecYpXKNH7Wp5KQs/AY+ORViSwYySe9UaBJJ2BsL4ME0H0c9J7ydmI3Zk36RPn8MI/bLMA0JVpHeuLiQAeX/TOHFPLUYErTgC0wQN9p8z8ThT7WVFOXOmIEi216VTaPEjbDjVgxbwPuZZCRBMk+rG/wAIxZxWmtak1MxNiJ5X3HwOBMlXL5dIINl+Rg+ovgjMgAawpZhYCYkMRInpab9MDeQoCyvES9eoAWhVW0idz8Dtbfr0F0dsxV47isHH7wa6sOhgehmMJOE8aqLUaaZqIpglQJCzEwLbCf1xPP8AtQ+iaYCm5cBduUzO/eU/7Xva7wCaDc7kqIqKAv2sljaCZ6z7xliZvEcowcaEUwpYooBAAsY2Fzyj88YzNccYuHBIJWOvMtzJ64+zPGe0pBTqDz3iWLahtBkmCDe3U7YNrfYJoM4lXVwlJCGYNCkdGMchzsfCDhvxrOGlT+yNNSPuGxMcx3haIsBjIZLMMKtNlEkMIB5knnfxB35YYZnNVlqmm5V6QcAiooYaTG1i2xjFbbpE7injlSYc89BB2lXXUPUNq/xDCRmX97n1/TynDXMZ3tVKMAneVNNMd1VB1agCeYkBbbHbC2pwtgNShmABkwRFueLSJYDWeCLR6+uLw9hufTli3OcGdVLMpgC9thHvdSMe0OAuyB1iCJ/nbfDtCyUUSC8EWMjpBgxMX3E/HDTINDi8e9sd43O222JcF4SzNrOkU1IksYBBWSI/C4IJscOaNOkFOhQfGmpb5iV+YxMiolYqnfp/vjUcFP8Aw1L+GVP9x2p/kMZSjnabprDqqyR3yqGR4E9CMaL2ezSvl30sGAqVBIIIvD7ixu+MZL4mieSFYLcHsveIAZnqwwU7D94rNvPfBORTUCqtpgzqSlpHQgahHQz5YIfOAHur1vcXG+y4HfOztHjsf9UxtyxNtlHtXJAHvO7SCDqaxBEbAAYrr5RFUlVAJG9yd/H+rYrzNciORm+wmOWwB+OKlq6upjcyefhLf1PXDUWwE7JpaSykm6rPW0jwtFvHfFOZylRnU0woXmzA79b+APrh/Vz42LBSInvR4iTt6HC3MVaazqYcrkFp1CRFzNh0xaZLK0yY3dl5D96TedjOCv7LTov+FP8A64GbNmE7NGZWk2kRG2wi998efWKn/wCv8agB+EGPjgd8oVo5LiQxF8eqcdhyGs+jnPmnnVSBFUFT6d4R6iPXHYzVOmxIIvaJPhfH5+4MjPXpqjsjMwAZZBE9IvOO65SgEp6QSRBkuSxPMljueeOH8hZTOzRfxaDaVRpn7Qx1KKvy5Y9NQAhvswLb1TAJBJsJHX4YCoEBbGkG3lVLechj0J8cEUGJICsyzMkUgB6kjeJ+OJQghaig7UpFu7SZyDFr+EjzxVxUTlyLxqQe52cAsq2HTvn4nBIy28vUN596I8rbYq4mgShUILcidTE+6wa0m3unAnkDM+zNZRSUSJbVCyJ9BvyPzwRxrNL2Qv7xG9j8N/TCvh2VYqxDkMjuEmSE6kCdzOKOK5Riss5ZkjXckFSTDLIAFwJHh8ba+QXgO4NmaYBRQxYfaNoI3Noswkgg2OM9xXPUmeaYYIRDCCt2BBgbYO4Fm1FaoNQGtRaI707eNjOM3X3aDaT+e4/PFpZJ6J9oI6+scrj4Y8NWx8/PbocCu0/n4zi1KRMH9f6nF0SFZQWJ5iOcRqn12Xf1wTxfiHaMagGksZI3iw29bjAlEEHf5n8oviPZa4WQJMTHIg3PkRhDHPDSKqIYDVEYqdRKggklSSAxAGocjuR44ozuaYa1ZKSiSpk1TcROnRB2ZTJjcYDy+eNErpEe7qJII9+bCLGCV54J4rRnUZ1bEnUGMgtRaSoALE06U9CfXDSFZXmPal4j3hEfs0S21y5qsfGY54DPtLWC6EK01G2lRIB5SQeZm0YP/snLhCft6hjdUhQSN77xvv1wjalp3j0IPzBj0w0BKlm27VXYltJDAN3hNrXOxjwwzr8czLiAWWRaO7y5Rf8A7sKaqxBgg/1t/vhjw7Ol6iM0kAQ1+SjvMfC0nrgYIqyDmQNInVEQJioAB7wNtSpfoYm+OgezOXdabrUkFahGmQR3VUHSRcqTJE3gjGHGY7TtGYHtGEqdyIggD4KAMb/hTP2Zd41VHZzp2gwFK+BRVN73xlqv4lQVSIVlEkR+W+w3jnbfniBHUk2mytF5/FzERyxPOMbkBvSdz5Hx5jAlWsALkDzgHpaQvInntGM45NSZ8rgGwtz2sR1PLFFL3b2335XkGSAZ354J7Qfu3G8lonn1AEePhijL5iZjSN40gdLc/wBMVkCnMVFBI7N2PdYaSxu2pZABhSAqyQeY6TiFZ3hdNIUybEnTKqIiBF+7NuWLM1Tdo0uVI1TvEkQCVsDBHMYFq8JMli7943CnTYljHUCWJsf0h2iGmU5t2DODVVQYgXMJBB6RJvM8jj6nnkUQa0XNtSiJM7G/PnjxqCDcjxljfvEiQLWkx54qZ6E3FP8Awg/OMUmLa2cyqDEcSqYrx0o5mMeBVIzNEzH2iX/vDHd6NXmOf64/PmXeGXwI/PHe8s/dB8Bjk/J6OrQ4YevEjHdp1CPBT+sdcVnPNMabmI1OAZPKCxO8C3XAxyyGxXUNxrLb26xew54Ipos9xVBH8K79ZvF8ZpqhtEG4uYGk0wSdtRbofur0n5Y9rZlqlCsDfuPFmXdGj3hvbkMWjMEEEW8Nh4DYX8D4YtQagVkmbXMxMiDczvgsKMMmealUzDKO6CDpNgQ7SCDG8NuN8L85xs1C0KRqUL1hQ026knD00y+VWPeakl55hR/LGbrUQppCIlTyHNp5eeNbTZGUeDK1FZamnuysG1zIHWZtGKzw5oqTbQAzDwJWI3uQ354fV3H1dbgEFGAJE2Yfd3OBaGd1rXRYBqaPeMWVQCAbDVYG5xSYULqvAytAVtUgwYgyATEz5xgnifDeyVGWWDU9Uxz326QR8DhhR4VWZAskACwLErHgAIkG9z5Y84jk2CIq6n7pBCh2FgLi3dkjbzwrChfmctD1QLaAzLH7oZT8NBOAaIMkC5k/CDePK+HbZasCH0d9hoIKgyNIFxaBbeeeFHZDVpOru2kRYXgel7z+WGATQUPVpBRaEBmTuQSb7AEiw6HBPFOImowGkqVWos6pM++JsI71MRf72K+BUftNbMYU2UjnFjM7DUTtvi/PQrudN0PbCBP2YZCxBj+FlPmcF5FWALJKlVwrDU5mJLGZ+W0+ODM57Hi5pvHOGWRPmNh6HC7I0wuYUG+lvmDY41lTMcha+Jk2i4xTMJnaJUlWsQbjx8unQ4+4VWIqLEbgehsR8xhx7X0v2bBeqk/AgfJsKsnwqp3agYDmJJGx6wegO3Pni08WQ1TorXNfbahzJPzkR8MdD9nsyHy1MD7oKeiGB/26T645rUZVbfVHPYG/KP8AxjU+xuflai9CGA6AjTb/AAj44nUjcRwfyNHnluOvl15+6cChgRbnyBEDyAba4vB54vz1TuBv65eIg+uAnqkr15dfEG4aeY3xnFYNWWNmOpiBAm1ulwp+fnilqtyL+EyRvzkMBjym5kxvJ2Ii8jYHr1HgcUKQWLRbbkDA8wLT44sRaXsQpNtUQVuIt1Hy3wOWKmeh3aqImI2A8emJipLabtyO5EG3ltHPFP8AZLmx0JtdFkzz32HLCEwc1AH0goCBqAVNRKweZsZMY+qFiZ+39Ao/04uXLotixJNrsotBna5tipgnIOR1Bcg4ZBzSqMVYufFOOmJgyQOO7cPraqSHqin4gY4QMdn9n63/AA1H/pp/lGOf8jhG+hyxylWOY35fHqPhi1nmZ32kzF+dwQMCU6l+cW67fPE2zFwTEgXJg/GdO2MUaPkKkkEybXMHn4wwvGLadS5N+vPkRF4j5/HAiVbSCTFpBY+v3vhGPab3jmfAA3E3sLThCEgJWnpBuKlRAY201GA+Qwkz6VtQ00hCyB3dUzA3Plb54f8AFqFSl3lqLpq1Tbs5K61Zty8Eali4G+FbuwZVNSrDAmQyIBA6Kk8uuNl7IZHh3A50sQymxI7rXF/CR4Rh7TZKKwzhR/EQok7nlucZ0d4NqBJtAatUeQeZBaIPkRgrL5BGEBUpkE6iiBWncQ+kEiOd564GvY1/SG443QNhUDHogLn/ALAcePxhV3Sr6qE/zlcVGpACl3sLATsOZIE+pIwN9b09oq9mCoJY6o7pEgkAkx4lh+uIUUVbCqtRmMiigOxLuAY6Qqt+eBanCdTaj2SmZ7qu3xlwD/hxTmuNqFBD6gSJ0gWABkbyL8z0xJuJMNOmmdNrno0eMjfc4eVwLDE/E3NFyokyA0jSgvOyqsjbrhdXz7GNUHzBex5faFvDboMPOJFHIZhETvMWYiLEEm88uWEuaBKooBEWKnpEiCfIwRyxomQ0E0aeqrTdhHdDHlcDT82A85xoKeYESP6GEOYrMKNKoJk6lPKQII8rq3xwfk6N9eqVYAjyN79cTP2VHBTxhWrUyQCNJlR1gX+IJj064zLZtiAsnSNgPG/rjZ5msF323J2A8ztjF51lNRillmwt/UTt6YqAplWnDr2SzGnMAfvqV+Wof5fnhTVPyx5k8z2bowuVIYehmPWCPXFtXgjhnSalX7o+9sfHb03wE6lZBKmPuqRq8phQL9fHBeaZGE2MHUpB5i4OFNXNkz+cTtteW5kj9MYQN2wzL5hiQWp6bm7OTflAEg3PI7TGIZCoVVR3ByOlfOb6vXbAdTPE6jbaLECNoMG58PDFVWrM9Cb77CfdkAG03nFE2NTnBc2v1a/UWMYqzedUwTsDIOnb1JAnCoIxAubdJi3QDVznljz6qB70/H8iVH54KFuJtngB3DAttpEeYRceDi0WH+Un5k4m6+A8RE+YPvYCYkWn/uP8x+WGIw52xTi/FLY3Riz5RjrvszUnK0fwL8hH5jHIcdV9jf8A2lLy/U4y1laN9Dkeod7crGOnS364tRjeJ/8AJPg3ScU5b3j/AFzwxTYY508Fy5KkQyC385v4i3ocShV5kW5so+Ujrgev/wAz8P64sy3vf10GHFbsibohxo/8PNjoZG9FcT/2zhFmWASTAABGo2+GH3F//bVfwv8ArjJ8U/YVvxf6xioCYto12BKrDBVEwREIeZIO0Tt8cXJnakshJUktqY3gIO7IC9I73OLYT8h+I/6cEZn3fWl/kxvRmG1sxZZZmVjNyY2G4B8SIEc4mMUUc/oDC4JUqsGI296N9ueIj9lT/GP9WBcz77fi/XCQrGFTiDNRVRbS1yDe4MfMG/iME1uLa6C371gT1KCSu0CzA/LCUbN5p/rxKr+zH4j+S4biqHYdWzpagNWysVmb7Ttz5D0GFpzhUQG5wY+R8umPvu+p/LAJ9xfM/mMCQDE8QJTRqMAFoJsCDNp/hn4nBfBeIGGQna457m4+MfE4UUfe/un/AOI4s4X+1HkcKfALkZcSeUaSzEAm+w8hMD0wiFQzjQZr3T+BsKuD/tB6/lhw4CeClqTne34iFnym59MEZbgVVohG63GkfF4J9AcOfZH/AN1V88aI+8P654JvaOMbYNw3LstJFaNQVQY2sIsYvbANXLz1Bk8h8pABvI3w5pbDywNyX1/PGKdmjWKAKdEx70x5kW8JbFgWSTcnlaDHS2kzfr1xc+6+QwN0/En+rFVZB9VqLtKneRINheYIJ9LbY9rvBmI5zbf5eHPB2R/Z+uF+d/aLhtUxLgpLzM338b8/3uvPrivX4gesfqPyx9n9x/XTAbbnzOCh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4" name="Picture 6" descr="http://images.rarenewspapers.com/ebayimgs/9.63.2009/image0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886200"/>
            <a:ext cx="3990975" cy="2691269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Làzaro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Càrdenas</a:t>
            </a:r>
            <a:r>
              <a:rPr lang="en-US" b="1" dirty="0" smtClean="0">
                <a:solidFill>
                  <a:schemeClr val="bg1"/>
                </a:solidFill>
              </a:rPr>
              <a:t>, 1934 – 1940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Obscure army officer from </a:t>
            </a:r>
            <a:r>
              <a:rPr lang="en-US" b="1" dirty="0" err="1" smtClean="0"/>
              <a:t>Michoacàn</a:t>
            </a:r>
            <a:endParaRPr lang="en-US" b="1" dirty="0" smtClean="0"/>
          </a:p>
          <a:p>
            <a:r>
              <a:rPr lang="en-US" b="1" dirty="0" smtClean="0"/>
              <a:t>Enlarges power of the president</a:t>
            </a:r>
          </a:p>
          <a:p>
            <a:r>
              <a:rPr lang="en-US" b="1" dirty="0" smtClean="0"/>
              <a:t>Land Reform of 44 million acres affected 800,000 Mexican </a:t>
            </a:r>
            <a:r>
              <a:rPr lang="en-US" b="1" dirty="0" err="1" smtClean="0"/>
              <a:t>campesinos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20484" name="Picture 4" descr="https://encrypted-tbn0.gstatic.com/images?q=tbn:ANd9GcRZ1Rqwbfv5qdm9jTcQBvIxq-EF5tuDdpD8_HSBH6LngPI6NCsW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352800"/>
            <a:ext cx="4495800" cy="31242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sp>
        <p:nvSpPr>
          <p:cNvPr id="20486" name="AutoShape 6" descr="data:image/jpeg;base64,/9j/4AAQSkZJRgABAQAAAQABAAD/2wCEAAkGBxQTEhQUExQWFBUXGBgaGBgYGBwYFhgYGB0cGBgcGhcdHCggGBwlHBcXJDEhJSkrLi4uGB8zODMsNygtLiwBCgoKDg0OGxAQGywkICYsNCwsNCwsLCwsLCwsLCwsLC0sLCwsLCwsNCwsLCwsLCwsLCwsLCwsLCwsLCwsLCwsLP/AABEIAQMAwgMBIgACEQEDEQH/xAAbAAACAgMBAAAAAAAAAAAAAAAEBQMGAAECB//EAEMQAAECAwUFBgMFBwMDBQAAAAECEQADIQQSMUFRBWFxgZEGEyKhscEy0fAUI0JS4QdicoKSsvEVM8JzotJDU2OD8v/EABoBAAIDAQEAAAAAAAAAAAAAAAIDAAEEBQb/xAAtEQACAgEDBAEDAwQDAAAAAAAAAQIRAxIhMQQTQVEiFDKBQmFxUqGx8COR8f/aAAwDAQACEQMRAD8AfFDhoimySAWOWEFyqwUmzvHCTs1UxbZBeSCQX1GPSJfsh19j+sMUyd0S9xAtWGnQtl2RRDjDdWI1yNQOYg9EoSrxUsJSdSwHM0jqTPC/hUhadQQodRBOG2zJYmVYw9HGmfrEEyxq1EWRUhJ/Cx3GAbVZrqVEYgGESxsYpif7MrdHJkqh1Z5N5INOD4R2myGrAdYrtsLWJESFRMEkQyVZVaRGqzq0PkPeFuEvQSkgIaVMEJDi65AbAxqbYVqGQ51giw2AlIvk44cIixsjyIBElPwlVdP1iG0Wa6wVR38veLMmSBgAIinFObQ26VNg699kVCfLeoPF4Dmyi+DQ6tchN43VO5zGEIttW4odINfQawWP5uohWQWiaDQ4DMaxtNkUWP4dXq3tCXZlpV3iAC95QSx/eLY849Dk7BNL6rp/dx5kxqeKS2QpyS5E1nsV7wpCXZ3OG5zBFm7PpSxmKKtQkEDrj6Q8Fj7seEPwYE+0Rm2NQ0OhDGEybx3af88k1auCA2UJS0tIEAz7EdIZ/aXxDxx3j5txjO3iyP7ty7kvApFl/djIZ01jInbXv/Ber9g9MhScPGOQV8jBclb8RjkRxEQJ2lKCrpmIB0Kg/R4NVdVjyIx6iOnk6VS3jszHDNXJsTI7SrSIRLIwN7yMCW7acqQL01V3QEVP8IGMZniyx5Q5Sg/JStuW5U+corqlKilKTUAAthvIfnuhai/KWJkhRlrH5T4VblJwUI1atpy+9mXbwSVEgkZEuKRIWKXx4Zw35RD+LL72X26LUkhQCZyPjTk35k/uny6O5MoR5nseeZU6XNT+EsregteHSvER6feTrGfK1F/sVpIJdnCKJGcdBRETXhHBaA7iJpZwomOSmNrWBhEZnboTPNFbBKLOylsY5VMIwDxwZ27rSBp9o303QvuSl9qL0LyET57Y0hXaJueWsSSwtZ8CSfroIPs+wiazC/7ow5nOGw6WU95FuSiJrLZlzSyRdRmo+g1Pp5RUu2ATLtCkBwkXW6Jz1cmPVjJugANTLKPKu3ib1rXuCfQR08eOMNhcZOTEezC82X/1Jf8AcI9qEvAx4vslP30of/Kj+4R6d202v9nlCWgtMWMsUpzPP5w2ToGcbaQbadsWdKrq5qArR8OOkdzpKVJBF1STUZgjdHksgOfFi8Wn9n+0imbMsynKFC/Lzun8Tbqvy3wClbok8WlWWGZYQQ4BH1vgOdZ1jToR7GLIpBFMYgmJBoRjATwYpcxBU5LhlauK3dYyG5sQjIV9Lh9Bd2Z5bZLKlSWqDmcsIsXYvbapUxNmPiTMPgL/AAqzTvSW6wtRZyn/AHFC55V1HyjudYygy5oDd2tCgcBQg16YxrWWLdWSWCSjZ6XLtbqusXGODer4x5Z2s2p31rmKHwo8CeCfiI4nyaLQrttJN5IlLWCGKkkBzqCS8UyyWKUuYGUWGIWwPJsouLcU9QqGNt7Ef2FZSFtQs2rHOmA+cEWGd3d6/wDCQ7EVCt241i1J8BYgFAwZiaB3EVnbi78wBmIG/PDED6MKhl7r0tbGqeJQVpkKtqqfwgJHUxdezna7vVpkzUpQpVErBISVZAg/CTliI89ky1YMH9YJmIIYu2p00YCtNYPJ0+OapoSpyR7SZEwfhfmIC2jtQSG726h8BeBUeCRVt7NE+wts39nptK6lMtRVvVLcK6lPnHktrtq5s1UxanWsufYcN0ZfoMd+QllbPUbFtQTj90uWo6BYvf04wUbNNNLwHU+VI8eC1IUFAsQXSRiDkRpHrXZXbqZ1jM6afHLcTN5GBb94NzeDXSY478lPIwPatplWdu+mrWo4JQAD606wusfa+ypmAKkzAgkC8plM+BKXNOEIbVOXaJkxZ+IkqA0DkADyEKpsl1OXemNKjfDY44LwVb9nu0m4UhSCCkgEEYEboB2vtSXZ0X5qrodhQkk6ACpiu/s42g6ZlmUQe78SDmUksoHgW6xV/wBoG0u8tKw5uSvAAMHHxndUt/LBJAeSwWr9oMh2TKnKGamSPIq+UUvtHa5c+dMmSy4VdxDHABiDhn7QtJpVxoC9fnAktRBcc+EXpsZFqLGGxw8+Q1fvUf3CHfai197a5pLsDdA3Jo3B3POFmwkNaZO6Yg9C/tEc1d51HFVTCp77D/1WRSjmNfKHHYtJ/wBQl5eBfS6feFcoMH44xYv2cyDMtMxbUQgjmohvRXSJHllZftPQlShEEyTBIWRQ4RzaIJszULyYyOy2+MgLLPOpctKpaTMANKCpV5YCFHaCcL5SlV4UpiGADAc/SH1lQk4KAVmlQbHUZ4YiE1j2b3vfLAe6aYZk5dOsXCKi9TNMpvItKEgJcEYhv8QdaJKwRMSlQGLs30ItR2clEsGXLSThXHqXYxxbLSnurswEKUlTZ0DgRT6rU/ii10qj9zNyJpUlK3xToCGI9amB9u7Kohd3xuCzsbrAJppieUR7JWqXcKgDd/CsBuY3O7HSGtot3fzL61Ak0pk2FPrGA0vG7RepZNgGTsuVKLzCCSMz4H6eZpURFaNlyTL8JAJevwkEetYaqwIoS1AQAOD5mkAz5JmsJaFEoQQdwcklxiAOrYRIyk3yRxS8DmVYpknZfdE3StOAd0mYb5CgcmpFd2VspN0qXXNuEXqwrTabMoXgleCnJ8JThjkcX0MVqx2dJYGqSOg/zBZZy/DFdPBflA07ZUoh0gbi/wCsNOy2zGslqvFkzAm7/wDW5fqW5QLOloLJYsCosxByavKLTs+yPZxLUSlZSWAyvDTWr84HHOVMvPpSRQ5cgOT3j3fiuguATV9REiJKVBRSq8n8wcVOXnBpsywFJEtIWSyvEEuUlscWNGiGaVC6hQajkAUdqF+fnFtyCUYBnYMlNrcU8ChWuY0plAknZzzZq5oJKVrBfIit46uS774Y9k7dKkLWqaGclCVVKRdCXBAwd8cm3wd2qsAW1plOxHiWkkhw11VMsQ40TBzuhMGlkKzabs1QRccPni2ALZO8Lp1lEkzQMCGbh7H2hxNtiL14gCgzZR4M4bGF+1UC8CkuFBJHAwuLa28GppPfyc9n5X30kPiR1YwGEZ4YACLB2cswC7OssAFF3zAcJPPA8IC27Zu7nLQGI/C1SQrBhq1INp2J1KxCq0UblHqnYLZRs9mdQ8c03zqA3hHSvOKp2c7LlS+8mi6lLFKDiTkSMhui8y7SugTg7VB89A0FqXCEzmHTASeNI7WcsjAB2mK30kAZiv8AiJpVpTMAIUfQxGwE0clEZHRs40jIEM8xtiwy0yg6jS8MA/724aQvsCDKUL1deG6LEEjBgIgnWAKBjoy6aMoaTHi6twnqJFzryAA90u93GuFYgts9kvoACwILJwDYu8ZYQEEpu3VHHxKY77r1gqdYriL5oFKTdd8qqLaVyzjmrpu3Kmdl5u7DVHyUu1WxUw+MkDIaD3O+OZUxi4caEYv7xeLTsxM1DrCdQzuBv04RUdp2Ey20JLNgflSH480Z/Hgy5MMobj/Ys5c5ASWJJIfRsaZvSHg2iqzp7uWlKRS8pnUrUl/aFXZaztIBaqlK/pDD2hquzlQU+npFKKTYE5uVCO1KKFOGKFVDYb91Hw3xNIK0UKStO7EPuzETWuxC7QMfcRrYtoBHdLYFPwk6DEPu9ICcEwoZHHcxE66oFIJAwCxi1agM4+s4tFg2+km8uWb2ZBcMcGfDhFeuAUYUvFW+pCQ/MRqVPVQAUGG7lEWNJA5JOb3JduFKl3+7vXsqngMgRxEBkBV64kPhiyUZVeg8zTCGU9IAF40wPR/UwvkK71TkYKyo+T8aY7oJ7Ei9iWyWUVAqlCWB/MVVUerNwEGWXvZSmkuxPiT8SCN6ThxjYSHCHYVKjoBpvf0iw2NCEIYUpzr7xRT3KbtOwiWAoprMUpkAsEkNniQ5wgJNlvLQAXUulME5HoHix9pEeKSTUVGmPi60MD7Asl+YVNdSHAbqo+g5mFyTeTSaYzrHqYX9kSCEgUCSBrSKmkFdodKi6T4SMdB5PFx2utMlCrobwnqaCvEvyisdn01WrMu3AU9zDOHQjxZYdl7QKZndTTeC2uqOIOXJ+m/J4LQyroIUo4jXnlFWtci/LBwNK5gYdYsVhtF+SlRWLygKNgc/N4pxb4EyVEy0hEtRUkMTVjllGptke6oOkgUD9I1Omnu2SoEu7U94HtKSpCRfqNceu6KeOT8A6kaNsVv6/pGolEwaeQjIHty9MLWvZVUB+IjhM5jXCNd6GC0lwRVsx8xG5zEBYqM+GsdujmWSzrOF445H9YD2haylhOW5YAKJqyaijv0icW0IBc5ONcIp02aVqKlVJ98uEIz1VM19JqUri9i2SNoomOhCwdz8yWxMdiwiYxmMbrkJq9Mnyio5umhGDRc7E86QFIu3gDeH4nGLZZEti0c+OKEXaOjky5JKh7JlJMtJQAE3XDZUwjbfFvgHYttSJYQTUO/U5YwxtCkkO41iNq2JSdIUz6qIyJ9Q3tG7EhFxJA/CyjhVq3lY5GgidMklaiMfIijQtFoMsKyKTTnh7wvNbiqH4KUnZu1LTKEwvo1GOdA+80iuDbE1wQyf5X6k4wVtFZUiWknxElSjrp0cdIdbE7OoXJN4l3IHtxhmpQitQCjrk6EJ2+pVFhKhmwY+rHyh3ZzdDhjeqGwrQe8K7Z2cWF3WYP8AFl84n2aFd0EnGo82gnKMvtBcZR5GklToX+ZknlgfI+UWKTNvIvbg3lTrCaShkktgGPCvzifZc90lOihTp8oqRSO+0MozJaQgeK8kjiSAfIk8jB+zJIlSv+0atmeZcxEqs1GjE82gy1KDDJgo+oiXTsniir9q7Y4O8+SaepgGRIMtKMryT51Pm8cbUJXOSjeB1Ln1gvbk5ikD8Df8T7QuPIcuAlU5pZBFAAOZD/KCeyqr0tSfyqLcDX5wDOQkpCXJNSAMzmToIk2BMuTlpehS/T/MPwyqRnzxuA/nSGiG7BE2f9NA5Xvjeps50o+jgvvjI0Z0ZE1MGigWQTJYF0hlH4cRyrSkM5FhVdcrUAquLDoG/WILKkOAC1MdBmIaqtAKW8LDP9Iwd2dVZ6mfTYb1aVbBkSk92uSRUg92o0Y5pVrR67juEJJGznvKWwSCQ75iCtozwkpEt1F3GdXw5thDOQoglCksT8ScWevNnhGWco7oiwwvgVDZsu7fvFjhg3WGGxSqWF3a+J0nKoHXCJJq0EXRdIpTTybXONWIhjUNlw4ROnvJJ6v99GfrH24Jx5Z3ZUAlYxIu+kMpE4EkE1H1WBdnI+JRwUqnIfN4J2hKYXk0ONOsZ88k8rQXT7Y1YTKXc9RyoQBlrCe3jxFsFDpWvrBdomhJNQHSDXJ8S/LzhRabcgVHjIbh15RpxXpVmfLvJ0Gy7EF90QKmrjEMSk+mHCH8+3IkC6UsBnR+LZwh7PWtSgpJYXSSAMrzHGHO0bTLSEqWEqUA7KIYdcTGebbnp5NUUtN8Atu2wgpS5LmrXVXixpRnEKbGovfSA1TXBzU03PE+0bfKmkTUgulADED4iTSnGArCogs9M/rWCgnGLaBnUmkxvYrdfcVBwIyP5SMxWh4iJtnDxLbJi3X5GA7TJlpTR72Lgl+RFWg+yENeSDWj3601GBxPWDeeKW4qWF3sGJmgrSXbnuMd2i0i6HoGO5yXiGwq8TkuGZsFDiPeFFsmX1kPQFgxALZ47vWLc1VoqMLdANiXenXt79cIk2sCUksSSfnBezrLKQq6TevFjldOWHE9YOsclJKtQcSSXgsbi1YORNMAsUohIoRhoVeeEBz9qSrPPSVEsLzgVUQRSnGLDPQBiKa/Kkee7Z2eoKM2qkqLk5h/aGxcUxWhyTLErt9LeklZHEA9K+sNtm7flWiiHCs0qDEex5GPM++bDDfBFmtZQQtPhWkgjTnqGh+toTLDFrY9RuxqO5IvJCsHAPWNQ6zEUXutFjnjEsjZyl+EKvP0gmRMYUdBA+IEqBNcUjE4VbWH8iztZ0lRdRxOBqKYYNHNVvhnpZ9Xp2cKf7g1k2MizJvHxrcVumget1ORbM6wJtdQVMUtDpwfj1wLQ0sE4lN0kkmjnXCscTbDV1ChBffr8+UFkjZjhmlq1MW2aylaSZhZxRgXPrj5xEbAUqAUWTmpI8TZ0i1TEUowwhXbUi8kB8a9YqEnBVHYHJWR3ILWhACAhroZmL09+MJdsbWZRQgOcCcQnVtT6RzarT3SVpHxEm7qAauBkBXyhdIAZ1eEAj66xkhgqTcv/TRr22OJhUtTLUVFvDoBwwEYqVhnrpEVoUUrSHDA0O6saKlA+HE4xqFjns5KJmTAkVuhQAzALHnVPnBdoVLmG6s3VYB0uTuG+AezKz36LirpVeS/FN7MapEWKbYT3oJHiuklQocq0FDUiKeLU1JBRy6U4sq227CULTLu3RdvHUkuK8BlvgOz2koyvJOWfL5Q32utRmlKi9xIAJxLuQ5zoMYQBZqN8HS4ATb3G1lmiafASNxxB64Q92PZwhKgTUl2y5PFNsVpKFXgzpOGozEX6xzJcyUFpwV1fQ7xpGLqouK24HRnq5OLVIpeTiPOEk62CWrxXi7lhdYA1zD6w2E7EaGK/aDetCQ14AijO4HiIpC+mtvSy5OtxgqzG+FKSQHc0rrQR3KtoClEOmuYNRRqiCl7WQfzJOhS49HgJVpTMNxDKWTRIBrnmKUBjowhp2RlnNy5DCFqQqZddIw9CQMS1ekL12MBAN572tWByrlFtsdjAkiUfy3TzFfeK7bdnTU+EIUoB/Frzf6eJ1OKSS0k6TNF3qZTp+xy61MyB8iYTol+K7qW82rFuKipCwCq6pnQMC2DjWsVmdIUkqBBChrlX9IvDkclTGZ8Vbo9bQAABGoX2Xa0tSEqcB0g46h4yNlnG0sQJDAb4sCw8tL0ZI9IQINUw7tUpSpabpAokirVSxGW7OOT0/k9B1ztr8g9jvguUYk1LhNTSrQ3XYFBisgO4TpXeW84B2ftUJDA3AaKQouN91Wm46mHCbUm6UpKVpOMskdUF8d3Ro1mHY4XLL3CurPdu+Itnv5Qp2sEy0d8pXhqcMScAGoX40hta7RJUgJK2AIYKcrl5vQuQG/XF6htraP2hboHgBJSc1E0KyMnb6ciKtVwFFNsDsyFKUZiviVVtBkK6RxaJxYg1Az+sojttpDgVJAxAOOj6QvtE6YaMoPiSG9qQKi5OxjdHPe3luKAUAglExyQ+I9K/XCBpSKgAf5iZSGO8ZQxpFIZbJm93MlrqyVBXFiH8nj0+1pF4N+Uh9Q4Ijz3ZthmrklKksmplqOKVZuMbiqc23xe9krMyRLJ+JIul8XTT2EApK9mVOL8lF2+Pv5u4ob+mECAXUeUO+0E376d/FjwAHtCZJ8L/XSIi1wRSGcvvg3Ze0lSFVcy1fEBiCMxvgdVnKAlShRdQfrdHYXRnA1/SLnUlXgkdi3yF3klRLuxfIiENikd7MWVYVzbEvjwED2S3zJabgBKCCGOT5jzpD3YVjlqSWWb6i4amNKcKjnGfHhcZOvwG5Ktyc2FBAYJZqEUIwLFQLkwMmSlCryfCp/CQMcmxw+cORs9RNxsGPxNXOuJwygeZZFKUU3U8GGIqNxr9VilrdPc2yyYVapPj0MdkW8zLwUAFJbDN/1BjvalsCUkOz0Br7A1Z6CvDEK9nq7tZBpSvHLDjAxn95PvEZEJ3N68Yc+sawav1cHNydJH6h6ft5OkUDIuAAVCUgqA1IW6+ZhNt6ymYAqhIzCQC2lBWGu1kUvYFIcEUIiEsardLj4kh0nikYHeH4COfDJJ1NP8M2OmqkUZVnrgvrG4t3dSvzp6L/8AGMjZ9TP+n+5l7S9nCFMsboa/bAUFLtRgfrR4V3XVyjmecoy48jizqZsEciJHoAotUMQzFtY3NlOKN5B44s1mJS4GZLuzNrAEu0d5NxcNdT9fWMa1BVZz5/KWlhG0rKUy1KcCgFC5qQPeFcuZ4QHwNeWEOPsqVApUliKHKsL5myVpdmPGh/qGMHFqqB7ejg1Z55vFRMHJtMtqqPnCxVkmAfCkfzfpHQsS8DcHFX6RbgmS2WXs7ODzZowlyyR/EfCn1MMkbGTfvqSCrU1rmWw8ormz5qpcqZK+7ImXXIJcXahuesZ9omJFJygDophypSFzxye0RkJJbsuilAABRYHPJ8nGQ3wNYrfdmqS+AYjMcdWfoYrGzLWyijvHEyhJLkHJyY9CsGzk90GYNiMWO8674GHTuLtlZM6ao8x2qFKUs3Sb61KwNA/yiOzbEnzbqUoUAcyGA1LmPVxZQMbtOftBKRTHoGjStjNqKJb7EEp7qYlhochq7NzeBR2bl3b4vHQ4eRFeUeg2izImJurAUMsyD0pFf2vLVZ/vCCtG5iX/AHiTQYYNGecZx+0fCcXsyqWuzFIxoGG8Uo/HV4D2VaPEoB6MoNXHH64wztFpE11OgIUhQIdlAs4oanxAQm2PIWHU929uBoMMRvi3G4O9mHH7ttxybWb168544t1juVbTi28uS56xHKUsG6VJLsxIqNx9okt0vwgqSFBwHTi5fEZ4GEvutbNh1iUqaIlrUskgANire4FA7PvApHVj8Jll/C5SomjEVB3YecDKmrI8Jvp0PxDOnTzhnswpCSrI/Fqg1DKGh1gJwco1yE0o+KI9sTgUKu135NGSA6AN3sIk2nP8BSAwIyqC+DNERmMEs1acmjJONRSRJGCVGQMq2EEi7hvEZA9nIKtHEk1Ud316RBNNYIkAMYgmJctr7xoS3Om9kyPbE8olJQksVJBVrdJw506QmlEpCVjEG9yBh32okgEkZIHkWhVMltKZqhvaOoqSo5SX6ix2pQUoTEmigD1AIjkphXsKe8opPxJOuRqPeHlnUlRSkVJwAGMIcdLobdqyUSLySkih+hAE2zkHABqGg61B+nh9LsSn05xuds4r0AIY/MNGnpOoWOVN7MydVi1xtcoUS7MohmBA0SOu/hHM2UpJYgbnSnhpDJGxpqfhUOpHoI7/ANPmAV8ShVLqoOu/0G+N/wBVi/qRh7E/Qrm3hiE7wyKQ37NbcUlXdrP8J1Gh36dIRnwqKVDdwjqfISCwxFDpSh9IZKMckaYEW4M9EVNGN6nCIhaEfnHURQbNLKnvKV1PzjRsgJAL1wdRxdszujL9K/Y/vL0X2ZapYxW31wgadtizkFKlpIOIP+IQbG2FZ5yVXgbycQGZjgah93KGkvsrZ0lwk/1UY0PkYW8UU6b/ALBqbfCKttGxyxMIlkKQQ4bEaj9Y7lJajRapXZ6QnAK/rMQ2zYcsAlAN4VFSX1pmdN7RmlhbexshnSX7lenWNbOpNPLywjJ88dxdWfEFpLnMMoP5/TwwscwrTQuQc2octWSphzGELLfZMsMxubENu9DEcO3uuAY5O66fPgVLmFLEZwTZ9oFCwvP8QNAofWcCqvBTJyxHGrcIy4dCM2/SAcL3Rqx6XGpOv5J7XNSJhKSyMQM65RCu0kg03k5AZCNKQrEBhQ4JGPEwPbFkAlRZg9S2bUTRzFLBqd0XLtx5lYfJta7qfCDQV18o3E1j27IEtAIqEpBpm1coyG6JejL3YejJKvCYik/GncXjuSaHjHVkT4452P70dPK6xs77Qy3loOFbp4GvtAFrAIIFQSG3fTQ12ul5XNJH1weEEpbqKDp5x0eTDglcaB7PMuTU5BXhJ+t8PJau7UFpoRXiMx0hDtBFT1G4iHUmZflpXg9DuUIDJapotLdpl1sawtALvnyMEpSNIquwtoplG4tTAfCf3TiORhwe0EofjHUQiad7ICvAzuxBakdYXL7Qyj+MfXCOVbYls5IYuxrlixhbU3sosv4rlmtoWS8HHxDzb3EKZUvIca04hzmPrGGytrSjgT0PyiCXMlKW9dXqACKvv4DHzHR6HJlX/HOLrwY+phB/KLQBcdiGrwpv4QWZAu41FXo3APm1XpnG7UpQPwJLt+JgdaYkV84hWJrhxgcyGFX57o6hiCLFa+7mpmXg346iqTicXOuEXQDSo+cUCaUpPiSWxoaaNhg+frFi7L7TSsGS9UAFD0JTmMS5SfIiM2eP6kOxPwPCIiWaxMtW6OSh4y6h9FZt0rupzgeFVeRPiGGRrz3Rxb5IUnIasM8lbt/OG217PeQdU1HEZcw45wjl2xCZRVMULuAxJNMBmTWCtMFpp2hYqUC7fGMRqNBqcxueAyAfWN/b0rX4CQpJLPQlOL0zGLaPHc6ovgN+YDI6jcfWMU4uL2Oz0uZTjpmisdo7YpMwJSojwgmtanXlCVayqpJJ1Jcwb2hW89f8o8hC4YCOliXwX8HK6l/8sq9kwXG4lTY1EA61jILUhNF7QwFIksCfvE8RHEsUEFbKS83rHDwq5o7fUSqDNW40QBkonpQf3CK5ODLvAYkxabfLZam0bkp//GK9aZJBIOR+veOgjHhlcdJxa0hQ5f5jnYU1r8o5i8niMeojcoP4Ty+XDGApZVLnIOih0ziSjaaGN3UhyqzpNXYx0ZJ1jJlrlKzYCO0WyXg45xl3DBVSiX8qQwlbSmAXbktuBNdeJ3REq2Svzp9IiVbkD8SesHDLOPAM8UJ8hydrLr91J4lEaRb1ufu5Y5ezQHL2hLP4hHf2yX+YQz6nL7FfTY/QSjaS3rKlMcHFP7aRP9tmYd1JPAqA6ACATapZ/EI7lWtLB1JpvhkOpm9mw49Lh4a/yTqmqP8A6MvkpXvApmlJH3VdQs08xBJtcv8AMOsCzVpNbwfOuUFPqZxXJc+jxJbI3Nt6yapXymE/8ogXalMwQ1Xe86i1Kkn00jZWjUdY2ko1HUQv6ua9f9CfpIf6wJUvUedY3NmKZKVP4Xu8CPUH2g4zZWRS/GOxMls6lS2/iEKU2Nlj2oUypfiB0IJ5ZDWGNmN1vPQg400jvvZP4VyxzAjpCkf+5L/qipNvwSMVEqnarZ5lzO8xQtiDv05QkSY9F2gmVMkqllaCGp4gWORjzyZKKVFJxBaNuDJqVPwY88GnfssFl2fMKEkJLFIIrqIyLhsSSTZ5BYf7Uv8AtEZAuW4kEVahdwI5fQiCzbbR3gKbxJoRdzw1+nja56RTDM19IUS7Epi/ljr1jFgik7aOpmk2qRcZqbx0JIDHEN/+oBt9mY/XH3jvYlsKkeMEqEwOr82fLFNIMtAvAKbXoKQ/yZYPQ0ytLUEqvHWObYU3xzPUfP1jnayWDnUwGFlQfSnSCfBqtbpAswG+Y0sCnGMUvxHhEUxRaLQvwGXBg0cdzGpc94kCoHdB7M2EDCO+7EcgxsGBCMVLAyiMNE5LxwZcRMtnYNIHnLLUghErfEM+UYK9yTlaB0zsHggLDQOtETJl0iSoXGzlShEcyOyiMmCIi2RoMSX6GmEcS0uCY1apjA8DEq2VwrIbAHB4wPtMeIHUelImsEwgcfnHNvS6H/KojrDo7TM01eM9c7PWFX2Wz/8ARlf2CNQ62FLIs0gaSpf9ojIQ3uJo84u1wDDCkElineYATNBzEdyJ9IGjWFWKeZaam8+W8kV6jpDWzTwZf8RPJlGEsxYMS7OtD+EPQuNGKh8zEgqfJMrUlwQbXkug6wslo+74jzx+cPtr0QVYV9YSpU8stgFehhl7UOxNNfgUKPiiJZxju0p8bRyRQwYm+SWz4QRegKz5xMFGBktw48BAXG0riAR0DA0HYUlUdKMDgmNgwNFhCVRk5cQmOZjxVENKqI6QaRCTvjYMFRSZJfiOeuOVSi8R2jdES3I3salLxYx1aayzuiGzJxjLWrwkQdfIXfxBpJwg+fL+4WNBe6s3kIDsSHYQ3noF0/vkBt2A8oNvcGEfg79HtFkF1CE6JSOgaMjkcY1CDMeOJmUZhGISpNRXhEF6JZZbAxZqC0zqOzRlhtLTBk7DzB9oCjQUAQdCD0i0R8Fk7SrAkyzqR5A/pCrZibyFJ4xLteb3kuSHwvYaU+uUQbLSpJOgoerQSWxMEqYqtcv70bx55+bwQqxG6N7+UTbVlXZiFs4vYZsa+xg2TPlqoywQ9SKDPF4OtgqqTQml2dQelB709oJTZSSBmQ4guZapQH4+mhfXUwONpygRSZTOnzitNl3GPkjMpnw3xIJFE1xw8h7xoWmQfxqGGIPtBUqfZw33uGFF6v8Al1ETtkU4kAsxJbP/AB845TZyaj6w+cFTLfIGCyqpqEnPiBujj/V5IFL+On6xXbL1x9kSbMXG/COF2Y45AtEg2rJSQyVlmy0/mjhG05IyUKvUbm1idsruR9nKrMQQMyHiNMuhLs1II/1ST+ZXSIftsnBlkDID5mL7ZWuPsn+zeK64dsd0CJkXgpRYN6ZekSq2tKB/21eXziFe1pLN3av+3ziLGyPJD2RzJIQxf4h0iO3SaEZ48obi2yVDxJVhoPnGCXLmOpN7SoGXOIuS3pewn2cir7vWkGklU6SB+ZPV3+Ud/YrpBxAAwxpugjYlnvWqUS7Xx5ED5xbKe0KPW4yIu8jIQZDxgRtOMZGRZpO3jiMjIiIMZZ8Mv+H/AJGDF0UW0+UZGQY6C2FtsWStjgIYWKWCpmoK82jIyCBX3fkT2/4jxX6iBZaQ0ZGRceDNP7mcqTWNXYyMggDiOkiNRkQolCY5IjIyKLBZiQ8aRGRkMA8mLEQTI1GRERjUYfypg7ZKvuz/ABH/AIxkZCI+R78BU+CezKj38r+P2MZGRbGvz/B6JGoyMhJlP//Z"/>
          <p:cNvSpPr>
            <a:spLocks noChangeAspect="1" noChangeArrowheads="1"/>
          </p:cNvSpPr>
          <p:nvPr/>
        </p:nvSpPr>
        <p:spPr bwMode="auto">
          <a:xfrm>
            <a:off x="155575" y="-1790700"/>
            <a:ext cx="28098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8" name="AutoShape 8" descr="data:image/jpeg;base64,/9j/4AAQSkZJRgABAQAAAQABAAD/2wCEAAkGBxQTEhQUExQWFBUXGBgaGBgYGBwYFhgYGB0cGBgcGhcdHCggGBwlHBcXJDEhJSkrLi4uGB8zODMsNygtLiwBCgoKDg0OGxAQGywkICYsNCwsNCwsLCwsLCwsLCwsLC0sLCwsLCwsNCwsLCwsLCwsLCwsLCwsLCwsLCwsLCwsLP/AABEIAQMAwgMBIgACEQEDEQH/xAAbAAACAgMBAAAAAAAAAAAAAAAEBQMGAAECB//EAEMQAAECAwUFBgMFBwMDBQAAAAECEQADIQQSMUFRBWFxgZEGEyKhscEy0fAUI0JS4QdicoKSsvEVM8JzotJDU2OD8v/EABoBAAIDAQEAAAAAAAAAAAAAAAIDAAEEBQb/xAAtEQACAgEDBAEDAwQDAAAAAAAAAQIRAxIhMQQTQVEiFDKBQmFxUqGx8COR8f/aAAwDAQACEQMRAD8AfFDhoimySAWOWEFyqwUmzvHCTs1UxbZBeSCQX1GPSJfsh19j+sMUyd0S9xAtWGnQtl2RRDjDdWI1yNQOYg9EoSrxUsJSdSwHM0jqTPC/hUhadQQodRBOG2zJYmVYw9HGmfrEEyxq1EWRUhJ/Cx3GAbVZrqVEYgGESxsYpif7MrdHJkqh1Z5N5INOD4R2myGrAdYrtsLWJESFRMEkQyVZVaRGqzq0PkPeFuEvQSkgIaVMEJDi65AbAxqbYVqGQ51giw2AlIvk44cIixsjyIBElPwlVdP1iG0Wa6wVR38veLMmSBgAIinFObQ26VNg699kVCfLeoPF4Dmyi+DQ6tchN43VO5zGEIttW4odINfQawWP5uohWQWiaDQ4DMaxtNkUWP4dXq3tCXZlpV3iAC95QSx/eLY849Dk7BNL6rp/dx5kxqeKS2QpyS5E1nsV7wpCXZ3OG5zBFm7PpSxmKKtQkEDrj6Q8Fj7seEPwYE+0Rm2NQ0OhDGEybx3af88k1auCA2UJS0tIEAz7EdIZ/aXxDxx3j5txjO3iyP7ty7kvApFl/djIZ01jInbXv/Ber9g9MhScPGOQV8jBclb8RjkRxEQJ2lKCrpmIB0Kg/R4NVdVjyIx6iOnk6VS3jszHDNXJsTI7SrSIRLIwN7yMCW7acqQL01V3QEVP8IGMZniyx5Q5Sg/JStuW5U+corqlKilKTUAAthvIfnuhai/KWJkhRlrH5T4VblJwUI1atpy+9mXbwSVEgkZEuKRIWKXx4Zw35RD+LL72X26LUkhQCZyPjTk35k/uny6O5MoR5nseeZU6XNT+EsregteHSvER6feTrGfK1F/sVpIJdnCKJGcdBRETXhHBaA7iJpZwomOSmNrWBhEZnboTPNFbBKLOylsY5VMIwDxwZ27rSBp9o303QvuSl9qL0LyET57Y0hXaJueWsSSwtZ8CSfroIPs+wiazC/7ow5nOGw6WU95FuSiJrLZlzSyRdRmo+g1Pp5RUu2ATLtCkBwkXW6Jz1cmPVjJugANTLKPKu3ib1rXuCfQR08eOMNhcZOTEezC82X/1Jf8AcI9qEvAx4vslP30of/Kj+4R6d202v9nlCWgtMWMsUpzPP5w2ToGcbaQbadsWdKrq5qArR8OOkdzpKVJBF1STUZgjdHksgOfFi8Wn9n+0imbMsynKFC/Lzun8Tbqvy3wClbok8WlWWGZYQQ4BH1vgOdZ1jToR7GLIpBFMYgmJBoRjATwYpcxBU5LhlauK3dYyG5sQjIV9Lh9Bd2Z5bZLKlSWqDmcsIsXYvbapUxNmPiTMPgL/AAqzTvSW6wtRZyn/AHFC55V1HyjudYygy5oDd2tCgcBQg16YxrWWLdWSWCSjZ6XLtbqusXGODer4x5Z2s2p31rmKHwo8CeCfiI4nyaLQrttJN5IlLWCGKkkBzqCS8UyyWKUuYGUWGIWwPJsouLcU9QqGNt7Ef2FZSFtQs2rHOmA+cEWGd3d6/wDCQ7EVCt241i1J8BYgFAwZiaB3EVnbi78wBmIG/PDED6MKhl7r0tbGqeJQVpkKtqqfwgJHUxdezna7vVpkzUpQpVErBISVZAg/CTliI89ky1YMH9YJmIIYu2p00YCtNYPJ0+OapoSpyR7SZEwfhfmIC2jtQSG726h8BeBUeCRVt7NE+wts39nptK6lMtRVvVLcK6lPnHktrtq5s1UxanWsufYcN0ZfoMd+QllbPUbFtQTj90uWo6BYvf04wUbNNNLwHU+VI8eC1IUFAsQXSRiDkRpHrXZXbqZ1jM6afHLcTN5GBb94NzeDXSY478lPIwPatplWdu+mrWo4JQAD606wusfa+ypmAKkzAgkC8plM+BKXNOEIbVOXaJkxZ+IkqA0DkADyEKpsl1OXemNKjfDY44LwVb9nu0m4UhSCCkgEEYEboB2vtSXZ0X5qrodhQkk6ACpiu/s42g6ZlmUQe78SDmUksoHgW6xV/wBoG0u8tKw5uSvAAMHHxndUt/LBJAeSwWr9oMh2TKnKGamSPIq+UUvtHa5c+dMmSy4VdxDHABiDhn7QtJpVxoC9fnAktRBcc+EXpsZFqLGGxw8+Q1fvUf3CHfai197a5pLsDdA3Jo3B3POFmwkNaZO6Yg9C/tEc1d51HFVTCp77D/1WRSjmNfKHHYtJ/wBQl5eBfS6feFcoMH44xYv2cyDMtMxbUQgjmohvRXSJHllZftPQlShEEyTBIWRQ4RzaIJszULyYyOy2+MgLLPOpctKpaTMANKCpV5YCFHaCcL5SlV4UpiGADAc/SH1lQk4KAVmlQbHUZ4YiE1j2b3vfLAe6aYZk5dOsXCKi9TNMpvItKEgJcEYhv8QdaJKwRMSlQGLs30ItR2clEsGXLSThXHqXYxxbLSnurswEKUlTZ0DgRT6rU/ii10qj9zNyJpUlK3xToCGI9amB9u7Kohd3xuCzsbrAJppieUR7JWqXcKgDd/CsBuY3O7HSGtot3fzL61Ak0pk2FPrGA0vG7RepZNgGTsuVKLzCCSMz4H6eZpURFaNlyTL8JAJevwkEetYaqwIoS1AQAOD5mkAz5JmsJaFEoQQdwcklxiAOrYRIyk3yRxS8DmVYpknZfdE3StOAd0mYb5CgcmpFd2VspN0qXXNuEXqwrTabMoXgleCnJ8JThjkcX0MVqx2dJYGqSOg/zBZZy/DFdPBflA07ZUoh0gbi/wCsNOy2zGslqvFkzAm7/wDW5fqW5QLOloLJYsCosxByavKLTs+yPZxLUSlZSWAyvDTWr84HHOVMvPpSRQ5cgOT3j3fiuguATV9REiJKVBRSq8n8wcVOXnBpsywFJEtIWSyvEEuUlscWNGiGaVC6hQajkAUdqF+fnFtyCUYBnYMlNrcU8ChWuY0plAknZzzZq5oJKVrBfIit46uS774Y9k7dKkLWqaGclCVVKRdCXBAwd8cm3wd2qsAW1plOxHiWkkhw11VMsQ40TBzuhMGlkKzabs1QRccPni2ALZO8Lp1lEkzQMCGbh7H2hxNtiL14gCgzZR4M4bGF+1UC8CkuFBJHAwuLa28GppPfyc9n5X30kPiR1YwGEZ4YACLB2cswC7OssAFF3zAcJPPA8IC27Zu7nLQGI/C1SQrBhq1INp2J1KxCq0UblHqnYLZRs9mdQ8c03zqA3hHSvOKp2c7LlS+8mi6lLFKDiTkSMhui8y7SugTg7VB89A0FqXCEzmHTASeNI7WcsjAB2mK30kAZiv8AiJpVpTMAIUfQxGwE0clEZHRs40jIEM8xtiwy0yg6jS8MA/724aQvsCDKUL1deG6LEEjBgIgnWAKBjoy6aMoaTHi6twnqJFzryAA90u93GuFYgts9kvoACwILJwDYu8ZYQEEpu3VHHxKY77r1gqdYriL5oFKTdd8qqLaVyzjmrpu3Kmdl5u7DVHyUu1WxUw+MkDIaD3O+OZUxi4caEYv7xeLTsxM1DrCdQzuBv04RUdp2Ey20JLNgflSH480Z/Hgy5MMobj/Ys5c5ASWJJIfRsaZvSHg2iqzp7uWlKRS8pnUrUl/aFXZaztIBaqlK/pDD2hquzlQU+npFKKTYE5uVCO1KKFOGKFVDYb91Hw3xNIK0UKStO7EPuzETWuxC7QMfcRrYtoBHdLYFPwk6DEPu9ICcEwoZHHcxE66oFIJAwCxi1agM4+s4tFg2+km8uWb2ZBcMcGfDhFeuAUYUvFW+pCQ/MRqVPVQAUGG7lEWNJA5JOb3JduFKl3+7vXsqngMgRxEBkBV64kPhiyUZVeg8zTCGU9IAF40wPR/UwvkK71TkYKyo+T8aY7oJ7Ei9iWyWUVAqlCWB/MVVUerNwEGWXvZSmkuxPiT8SCN6ThxjYSHCHYVKjoBpvf0iw2NCEIYUpzr7xRT3KbtOwiWAoprMUpkAsEkNniQ5wgJNlvLQAXUulME5HoHix9pEeKSTUVGmPi60MD7Asl+YVNdSHAbqo+g5mFyTeTSaYzrHqYX9kSCEgUCSBrSKmkFdodKi6T4SMdB5PFx2utMlCrobwnqaCvEvyisdn01WrMu3AU9zDOHQjxZYdl7QKZndTTeC2uqOIOXJ+m/J4LQyroIUo4jXnlFWtci/LBwNK5gYdYsVhtF+SlRWLygKNgc/N4pxb4EyVEy0hEtRUkMTVjllGptke6oOkgUD9I1Omnu2SoEu7U94HtKSpCRfqNceu6KeOT8A6kaNsVv6/pGolEwaeQjIHty9MLWvZVUB+IjhM5jXCNd6GC0lwRVsx8xG5zEBYqM+GsdujmWSzrOF445H9YD2haylhOW5YAKJqyaijv0icW0IBc5ONcIp02aVqKlVJ98uEIz1VM19JqUri9i2SNoomOhCwdz8yWxMdiwiYxmMbrkJq9Mnyio5umhGDRc7E86QFIu3gDeH4nGLZZEti0c+OKEXaOjky5JKh7JlJMtJQAE3XDZUwjbfFvgHYttSJYQTUO/U5YwxtCkkO41iNq2JSdIUz6qIyJ9Q3tG7EhFxJA/CyjhVq3lY5GgidMklaiMfIijQtFoMsKyKTTnh7wvNbiqH4KUnZu1LTKEwvo1GOdA+80iuDbE1wQyf5X6k4wVtFZUiWknxElSjrp0cdIdbE7OoXJN4l3IHtxhmpQitQCjrk6EJ2+pVFhKhmwY+rHyh3ZzdDhjeqGwrQe8K7Z2cWF3WYP8AFl84n2aFd0EnGo82gnKMvtBcZR5GklToX+ZknlgfI+UWKTNvIvbg3lTrCaShkktgGPCvzifZc90lOihTp8oqRSO+0MozJaQgeK8kjiSAfIk8jB+zJIlSv+0atmeZcxEqs1GjE82gy1KDDJgo+oiXTsniir9q7Y4O8+SaepgGRIMtKMryT51Pm8cbUJXOSjeB1Ln1gvbk5ikD8Df8T7QuPIcuAlU5pZBFAAOZD/KCeyqr0tSfyqLcDX5wDOQkpCXJNSAMzmToIk2BMuTlpehS/T/MPwyqRnzxuA/nSGiG7BE2f9NA5Xvjeps50o+jgvvjI0Z0ZE1MGigWQTJYF0hlH4cRyrSkM5FhVdcrUAquLDoG/WILKkOAC1MdBmIaqtAKW8LDP9Iwd2dVZ6mfTYb1aVbBkSk92uSRUg92o0Y5pVrR67juEJJGznvKWwSCQ75iCtozwkpEt1F3GdXw5thDOQoglCksT8ScWevNnhGWco7oiwwvgVDZsu7fvFjhg3WGGxSqWF3a+J0nKoHXCJJq0EXRdIpTTybXONWIhjUNlw4ROnvJJ6v99GfrH24Jx5Z3ZUAlYxIu+kMpE4EkE1H1WBdnI+JRwUqnIfN4J2hKYXk0ONOsZ88k8rQXT7Y1YTKXc9RyoQBlrCe3jxFsFDpWvrBdomhJNQHSDXJ8S/LzhRabcgVHjIbh15RpxXpVmfLvJ0Gy7EF90QKmrjEMSk+mHCH8+3IkC6UsBnR+LZwh7PWtSgpJYXSSAMrzHGHO0bTLSEqWEqUA7KIYdcTGebbnp5NUUtN8Atu2wgpS5LmrXVXixpRnEKbGovfSA1TXBzU03PE+0bfKmkTUgulADED4iTSnGArCogs9M/rWCgnGLaBnUmkxvYrdfcVBwIyP5SMxWh4iJtnDxLbJi3X5GA7TJlpTR72Lgl+RFWg+yENeSDWj3601GBxPWDeeKW4qWF3sGJmgrSXbnuMd2i0i6HoGO5yXiGwq8TkuGZsFDiPeFFsmX1kPQFgxALZ47vWLc1VoqMLdANiXenXt79cIk2sCUksSSfnBezrLKQq6TevFjldOWHE9YOsclJKtQcSSXgsbi1YORNMAsUohIoRhoVeeEBz9qSrPPSVEsLzgVUQRSnGLDPQBiKa/Kkee7Z2eoKM2qkqLk5h/aGxcUxWhyTLErt9LeklZHEA9K+sNtm7flWiiHCs0qDEex5GPM++bDDfBFmtZQQtPhWkgjTnqGh+toTLDFrY9RuxqO5IvJCsHAPWNQ6zEUXutFjnjEsjZyl+EKvP0gmRMYUdBA+IEqBNcUjE4VbWH8iztZ0lRdRxOBqKYYNHNVvhnpZ9Xp2cKf7g1k2MizJvHxrcVumget1ORbM6wJtdQVMUtDpwfj1wLQ0sE4lN0kkmjnXCscTbDV1ChBffr8+UFkjZjhmlq1MW2aylaSZhZxRgXPrj5xEbAUqAUWTmpI8TZ0i1TEUowwhXbUi8kB8a9YqEnBVHYHJWR3ILWhACAhroZmL09+MJdsbWZRQgOcCcQnVtT6RzarT3SVpHxEm7qAauBkBXyhdIAZ1eEAj66xkhgqTcv/TRr22OJhUtTLUVFvDoBwwEYqVhnrpEVoUUrSHDA0O6saKlA+HE4xqFjns5KJmTAkVuhQAzALHnVPnBdoVLmG6s3VYB0uTuG+AezKz36LirpVeS/FN7MapEWKbYT3oJHiuklQocq0FDUiKeLU1JBRy6U4sq227CULTLu3RdvHUkuK8BlvgOz2koyvJOWfL5Q32utRmlKi9xIAJxLuQ5zoMYQBZqN8HS4ATb3G1lmiafASNxxB64Q92PZwhKgTUl2y5PFNsVpKFXgzpOGozEX6xzJcyUFpwV1fQ7xpGLqouK24HRnq5OLVIpeTiPOEk62CWrxXi7lhdYA1zD6w2E7EaGK/aDetCQ14AijO4HiIpC+mtvSy5OtxgqzG+FKSQHc0rrQR3KtoClEOmuYNRRqiCl7WQfzJOhS49HgJVpTMNxDKWTRIBrnmKUBjowhp2RlnNy5DCFqQqZddIw9CQMS1ekL12MBAN572tWByrlFtsdjAkiUfy3TzFfeK7bdnTU+EIUoB/Frzf6eJ1OKSS0k6TNF3qZTp+xy61MyB8iYTol+K7qW82rFuKipCwCq6pnQMC2DjWsVmdIUkqBBChrlX9IvDkclTGZ8Vbo9bQAABGoX2Xa0tSEqcB0g46h4yNlnG0sQJDAb4sCw8tL0ZI9IQINUw7tUpSpabpAokirVSxGW7OOT0/k9B1ztr8g9jvguUYk1LhNTSrQ3XYFBisgO4TpXeW84B2ftUJDA3AaKQouN91Wm46mHCbUm6UpKVpOMskdUF8d3Ro1mHY4XLL3CurPdu+Itnv5Qp2sEy0d8pXhqcMScAGoX40hta7RJUgJK2AIYKcrl5vQuQG/XF6htraP2hboHgBJSc1E0KyMnb6ciKtVwFFNsDsyFKUZiviVVtBkK6RxaJxYg1Az+sojttpDgVJAxAOOj6QvtE6YaMoPiSG9qQKi5OxjdHPe3luKAUAglExyQ+I9K/XCBpSKgAf5iZSGO8ZQxpFIZbJm93MlrqyVBXFiH8nj0+1pF4N+Uh9Q4Ijz3ZthmrklKksmplqOKVZuMbiqc23xe9krMyRLJ+JIul8XTT2EApK9mVOL8lF2+Pv5u4ob+mECAXUeUO+0E376d/FjwAHtCZJ8L/XSIi1wRSGcvvg3Ze0lSFVcy1fEBiCMxvgdVnKAlShRdQfrdHYXRnA1/SLnUlXgkdi3yF3klRLuxfIiENikd7MWVYVzbEvjwED2S3zJabgBKCCGOT5jzpD3YVjlqSWWb6i4amNKcKjnGfHhcZOvwG5Ktyc2FBAYJZqEUIwLFQLkwMmSlCryfCp/CQMcmxw+cORs9RNxsGPxNXOuJwygeZZFKUU3U8GGIqNxr9VilrdPc2yyYVapPj0MdkW8zLwUAFJbDN/1BjvalsCUkOz0Br7A1Z6CvDEK9nq7tZBpSvHLDjAxn95PvEZEJ3N68Yc+sawav1cHNydJH6h6ft5OkUDIuAAVCUgqA1IW6+ZhNt6ymYAqhIzCQC2lBWGu1kUvYFIcEUIiEsardLj4kh0nikYHeH4COfDJJ1NP8M2OmqkUZVnrgvrG4t3dSvzp6L/8AGMjZ9TP+n+5l7S9nCFMsboa/bAUFLtRgfrR4V3XVyjmecoy48jizqZsEciJHoAotUMQzFtY3NlOKN5B44s1mJS4GZLuzNrAEu0d5NxcNdT9fWMa1BVZz5/KWlhG0rKUy1KcCgFC5qQPeFcuZ4QHwNeWEOPsqVApUliKHKsL5myVpdmPGh/qGMHFqqB7ejg1Z55vFRMHJtMtqqPnCxVkmAfCkfzfpHQsS8DcHFX6RbgmS2WXs7ODzZowlyyR/EfCn1MMkbGTfvqSCrU1rmWw8ormz5qpcqZK+7ImXXIJcXahuesZ9omJFJygDophypSFzxye0RkJJbsuilAABRYHPJ8nGQ3wNYrfdmqS+AYjMcdWfoYrGzLWyijvHEyhJLkHJyY9CsGzk90GYNiMWO8674GHTuLtlZM6ao8x2qFKUs3Sb61KwNA/yiOzbEnzbqUoUAcyGA1LmPVxZQMbtOftBKRTHoGjStjNqKJb7EEp7qYlhochq7NzeBR2bl3b4vHQ4eRFeUeg2izImJurAUMsyD0pFf2vLVZ/vCCtG5iX/AHiTQYYNGecZx+0fCcXsyqWuzFIxoGG8Uo/HV4D2VaPEoB6MoNXHH64wztFpE11OgIUhQIdlAs4oanxAQm2PIWHU929uBoMMRvi3G4O9mHH7ttxybWb168544t1juVbTi28uS56xHKUsG6VJLsxIqNx9okt0vwgqSFBwHTi5fEZ4GEvutbNh1iUqaIlrUskgANire4FA7PvApHVj8Jll/C5SomjEVB3YecDKmrI8Jvp0PxDOnTzhnswpCSrI/Fqg1DKGh1gJwco1yE0o+KI9sTgUKu135NGSA6AN3sIk2nP8BSAwIyqC+DNERmMEs1acmjJONRSRJGCVGQMq2EEi7hvEZA9nIKtHEk1Ud316RBNNYIkAMYgmJctr7xoS3Om9kyPbE8olJQksVJBVrdJw506QmlEpCVjEG9yBh32okgEkZIHkWhVMltKZqhvaOoqSo5SX6ix2pQUoTEmigD1AIjkphXsKe8opPxJOuRqPeHlnUlRSkVJwAGMIcdLobdqyUSLySkih+hAE2zkHABqGg61B+nh9LsSn05xuds4r0AIY/MNGnpOoWOVN7MydVi1xtcoUS7MohmBA0SOu/hHM2UpJYgbnSnhpDJGxpqfhUOpHoI7/ANPmAV8ShVLqoOu/0G+N/wBVi/qRh7E/Qrm3hiE7wyKQ37NbcUlXdrP8J1Gh36dIRnwqKVDdwjqfISCwxFDpSh9IZKMckaYEW4M9EVNGN6nCIhaEfnHURQbNLKnvKV1PzjRsgJAL1wdRxdszujL9K/Y/vL0X2ZapYxW31wgadtizkFKlpIOIP+IQbG2FZ5yVXgbycQGZjgah93KGkvsrZ0lwk/1UY0PkYW8UU6b/ALBqbfCKttGxyxMIlkKQQ4bEaj9Y7lJajRapXZ6QnAK/rMQ2zYcsAlAN4VFSX1pmdN7RmlhbexshnSX7lenWNbOpNPLywjJ88dxdWfEFpLnMMoP5/TwwscwrTQuQc2octWSphzGELLfZMsMxubENu9DEcO3uuAY5O66fPgVLmFLEZwTZ9oFCwvP8QNAofWcCqvBTJyxHGrcIy4dCM2/SAcL3Rqx6XGpOv5J7XNSJhKSyMQM65RCu0kg03k5AZCNKQrEBhQ4JGPEwPbFkAlRZg9S2bUTRzFLBqd0XLtx5lYfJta7qfCDQV18o3E1j27IEtAIqEpBpm1coyG6JejL3YejJKvCYik/GncXjuSaHjHVkT4452P70dPK6xs77Qy3loOFbp4GvtAFrAIIFQSG3fTQ12ul5XNJH1weEEpbqKDp5x0eTDglcaB7PMuTU5BXhJ+t8PJau7UFpoRXiMx0hDtBFT1G4iHUmZflpXg9DuUIDJapotLdpl1sawtALvnyMEpSNIquwtoplG4tTAfCf3TiORhwe0EofjHUQiad7ICvAzuxBakdYXL7Qyj+MfXCOVbYls5IYuxrlixhbU3sosv4rlmtoWS8HHxDzb3EKZUvIca04hzmPrGGytrSjgT0PyiCXMlKW9dXqACKvv4DHzHR6HJlX/HOLrwY+phB/KLQBcdiGrwpv4QWZAu41FXo3APm1XpnG7UpQPwJLt+JgdaYkV84hWJrhxgcyGFX57o6hiCLFa+7mpmXg346iqTicXOuEXQDSo+cUCaUpPiSWxoaaNhg+frFi7L7TSsGS9UAFD0JTmMS5SfIiM2eP6kOxPwPCIiWaxMtW6OSh4y6h9FZt0rupzgeFVeRPiGGRrz3Rxb5IUnIasM8lbt/OG217PeQdU1HEZcw45wjl2xCZRVMULuAxJNMBmTWCtMFpp2hYqUC7fGMRqNBqcxueAyAfWN/b0rX4CQpJLPQlOL0zGLaPHc6ovgN+YDI6jcfWMU4uL2Oz0uZTjpmisdo7YpMwJSojwgmtanXlCVayqpJJ1Jcwb2hW89f8o8hC4YCOliXwX8HK6l/8sq9kwXG4lTY1EA61jILUhNF7QwFIksCfvE8RHEsUEFbKS83rHDwq5o7fUSqDNW40QBkonpQf3CK5ODLvAYkxabfLZam0bkp//GK9aZJBIOR+veOgjHhlcdJxa0hQ5f5jnYU1r8o5i8niMeojcoP4Ty+XDGApZVLnIOih0ziSjaaGN3UhyqzpNXYx0ZJ1jJlrlKzYCO0WyXg45xl3DBVSiX8qQwlbSmAXbktuBNdeJ3REq2Svzp9IiVbkD8SesHDLOPAM8UJ8hydrLr91J4lEaRb1ufu5Y5ezQHL2hLP4hHf2yX+YQz6nL7FfTY/QSjaS3rKlMcHFP7aRP9tmYd1JPAqA6ACATapZ/EI7lWtLB1JpvhkOpm9mw49Lh4a/yTqmqP8A6MvkpXvApmlJH3VdQs08xBJtcv8AMOsCzVpNbwfOuUFPqZxXJc+jxJbI3Nt6yapXymE/8ogXalMwQ1Xe86i1Kkn00jZWjUdY2ko1HUQv6ua9f9CfpIf6wJUvUedY3NmKZKVP4Xu8CPUH2g4zZWRS/GOxMls6lS2/iEKU2Nlj2oUypfiB0IJ5ZDWGNmN1vPQg400jvvZP4VyxzAjpCkf+5L/qipNvwSMVEqnarZ5lzO8xQtiDv05QkSY9F2gmVMkqllaCGp4gWORjzyZKKVFJxBaNuDJqVPwY88GnfssFl2fMKEkJLFIIrqIyLhsSSTZ5BYf7Uv8AtEZAuW4kEVahdwI5fQiCzbbR3gKbxJoRdzw1+nja56RTDM19IUS7Epi/ljr1jFgik7aOpmk2qRcZqbx0JIDHEN/+oBt9mY/XH3jvYlsKkeMEqEwOr82fLFNIMtAvAKbXoKQ/yZYPQ0ytLUEqvHWObYU3xzPUfP1jnayWDnUwGFlQfSnSCfBqtbpAswG+Y0sCnGMUvxHhEUxRaLQvwGXBg0cdzGpc94kCoHdB7M2EDCO+7EcgxsGBCMVLAyiMNE5LxwZcRMtnYNIHnLLUghErfEM+UYK9yTlaB0zsHggLDQOtETJl0iSoXGzlShEcyOyiMmCIi2RoMSX6GmEcS0uCY1apjA8DEq2VwrIbAHB4wPtMeIHUelImsEwgcfnHNvS6H/KojrDo7TM01eM9c7PWFX2Wz/8ARlf2CNQ62FLIs0gaSpf9ojIQ3uJo84u1wDDCkElineYATNBzEdyJ9IGjWFWKeZaam8+W8kV6jpDWzTwZf8RPJlGEsxYMS7OtD+EPQuNGKh8zEgqfJMrUlwQbXkug6wslo+74jzx+cPtr0QVYV9YSpU8stgFehhl7UOxNNfgUKPiiJZxju0p8bRyRQwYm+SWz4QRegKz5xMFGBktw48BAXG0riAR0DA0HYUlUdKMDgmNgwNFhCVRk5cQmOZjxVENKqI6QaRCTvjYMFRSZJfiOeuOVSi8R2jdES3I3salLxYx1aayzuiGzJxjLWrwkQdfIXfxBpJwg+fL+4WNBe6s3kIDsSHYQ3noF0/vkBt2A8oNvcGEfg79HtFkF1CE6JSOgaMjkcY1CDMeOJmUZhGISpNRXhEF6JZZbAxZqC0zqOzRlhtLTBk7DzB9oCjQUAQdCD0i0R8Fk7SrAkyzqR5A/pCrZibyFJ4xLteb3kuSHwvYaU+uUQbLSpJOgoerQSWxMEqYqtcv70bx55+bwQqxG6N7+UTbVlXZiFs4vYZsa+xg2TPlqoywQ9SKDPF4OtgqqTQml2dQelB709oJTZSSBmQ4guZapQH4+mhfXUwONpygRSZTOnzitNl3GPkjMpnw3xIJFE1xw8h7xoWmQfxqGGIPtBUqfZw33uGFF6v8Al1ETtkU4kAsxJbP/AB845TZyaj6w+cFTLfIGCyqpqEnPiBujj/V5IFL+On6xXbL1x9kSbMXG/COF2Y45AtEg2rJSQyVlmy0/mjhG05IyUKvUbm1idsruR9nKrMQQMyHiNMuhLs1II/1ST+ZXSIftsnBlkDID5mL7ZWuPsn+zeK64dsd0CJkXgpRYN6ZekSq2tKB/21eXziFe1pLN3av+3ziLGyPJD2RzJIQxf4h0iO3SaEZ48obi2yVDxJVhoPnGCXLmOpN7SoGXOIuS3pewn2cir7vWkGklU6SB+ZPV3+Ud/YrpBxAAwxpugjYlnvWqUS7Xx5ED5xbKe0KPW4yIu8jIQZDxgRtOMZGRZpO3jiMjIiIMZZ8Mv+H/AJGDF0UW0+UZGQY6C2FtsWStjgIYWKWCpmoK82jIyCBX3fkT2/4jxX6iBZaQ0ZGRceDNP7mcqTWNXYyMggDiOkiNRkQolCY5IjIyKLBZiQ8aRGRkMA8mLEQTI1GRERjUYfypg7ZKvuz/ABH/AIxkZCI+R78BU+CezKj38r+P2MZGRbGvz/B6JGoyMhJl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90" name="Picture 10" descr="http://upload.wikimedia.org/wikipedia/commons/1/1a/Lazaro_Cardenas_Jijilp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5525" y="3114675"/>
            <a:ext cx="2809875" cy="3362325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Mexican Oil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5486400" cy="4525963"/>
          </a:xfrm>
        </p:spPr>
        <p:txBody>
          <a:bodyPr/>
          <a:lstStyle/>
          <a:p>
            <a:r>
              <a:rPr lang="en-US" b="1" dirty="0" smtClean="0"/>
              <a:t>Mexican laborers vs. U.S. oil companies</a:t>
            </a:r>
          </a:p>
          <a:p>
            <a:r>
              <a:rPr lang="en-US" b="1" dirty="0" err="1" smtClean="0"/>
              <a:t>Càrdenas</a:t>
            </a:r>
            <a:r>
              <a:rPr lang="en-US" b="1" dirty="0" smtClean="0"/>
              <a:t> nationalized 17 U.S. oil companies</a:t>
            </a:r>
          </a:p>
          <a:p>
            <a:r>
              <a:rPr lang="en-US" b="1" dirty="0" smtClean="0"/>
              <a:t>PEMEX, </a:t>
            </a:r>
            <a:r>
              <a:rPr lang="en-US" b="1" dirty="0" err="1" smtClean="0"/>
              <a:t>Petròleos</a:t>
            </a:r>
            <a:r>
              <a:rPr lang="en-US" b="1" dirty="0" smtClean="0"/>
              <a:t> </a:t>
            </a:r>
            <a:r>
              <a:rPr lang="en-US" b="1" dirty="0" err="1" smtClean="0"/>
              <a:t>Mexicanos</a:t>
            </a:r>
            <a:endParaRPr lang="en-US" b="1" dirty="0"/>
          </a:p>
        </p:txBody>
      </p:sp>
      <p:pic>
        <p:nvPicPr>
          <p:cNvPr id="18434" name="Picture 2" descr="https://encrypted-tbn3.gstatic.com/images?q=tbn:ANd9GcRhbnR_ox_n1Z6ULIBbB-SndJkUBJCs4G4GX-YP_LTbCStTVi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86200"/>
            <a:ext cx="7772400" cy="26670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  <p:pic>
        <p:nvPicPr>
          <p:cNvPr id="18438" name="Picture 6" descr="https://encrypted-tbn3.gstatic.com/images?q=tbn:ANd9GcS2S6pV8QvLi9a61YU80b-djWy3F_5XSruEIs8LdDo-TLUuFy4AK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53919" y="1371600"/>
            <a:ext cx="2895600" cy="304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“Soft Authoritarianism of the PRI”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PNR,  The Revolutionary National Party, 1929</a:t>
            </a:r>
          </a:p>
          <a:p>
            <a:r>
              <a:rPr lang="en-US" b="1" dirty="0" smtClean="0"/>
              <a:t>PRM, Party of the Mexican Revolution, 1938</a:t>
            </a:r>
          </a:p>
          <a:p>
            <a:r>
              <a:rPr lang="en-US" b="1" dirty="0" smtClean="0"/>
              <a:t>President </a:t>
            </a:r>
            <a:r>
              <a:rPr lang="en-US" b="1" dirty="0" err="1" smtClean="0"/>
              <a:t>Càrdenas</a:t>
            </a:r>
            <a:r>
              <a:rPr lang="en-US" b="1" dirty="0" smtClean="0"/>
              <a:t> &amp; 4 sectors</a:t>
            </a:r>
          </a:p>
          <a:p>
            <a:r>
              <a:rPr lang="en-US" b="1" dirty="0" smtClean="0"/>
              <a:t>PRI, Institutional Revolutionary Party, 1946 </a:t>
            </a:r>
          </a:p>
          <a:p>
            <a:r>
              <a:rPr lang="en-US" b="1" dirty="0" err="1" smtClean="0"/>
              <a:t>Fraudulant</a:t>
            </a:r>
            <a:r>
              <a:rPr lang="en-US" b="1" dirty="0" smtClean="0"/>
              <a:t> elections, </a:t>
            </a:r>
            <a:r>
              <a:rPr lang="en-US" b="1" dirty="0" err="1" smtClean="0"/>
              <a:t>Televisa</a:t>
            </a:r>
            <a:r>
              <a:rPr lang="en-US" b="1" dirty="0" smtClean="0"/>
              <a:t> control</a:t>
            </a:r>
          </a:p>
          <a:p>
            <a:r>
              <a:rPr lang="en-US" b="1" dirty="0" smtClean="0"/>
              <a:t>Limited competition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97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Poverty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2000 = 40% of Mexicans live in poverty</a:t>
            </a:r>
          </a:p>
          <a:p>
            <a:r>
              <a:rPr lang="en-US" b="1" dirty="0" smtClean="0"/>
              <a:t>Wealthiest 10% control 40% of Mexico’s national wealth</a:t>
            </a:r>
          </a:p>
          <a:p>
            <a:r>
              <a:rPr lang="en-US" b="1" dirty="0" smtClean="0"/>
              <a:t>Inflation</a:t>
            </a:r>
          </a:p>
          <a:p>
            <a:r>
              <a:rPr lang="en-US" b="1" dirty="0" smtClean="0"/>
              <a:t>Agricultural exports</a:t>
            </a:r>
            <a:endParaRPr lang="en-US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NAFTA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North American Free Trade Agreement with Canada, U.S., and Mexico, 1994</a:t>
            </a:r>
          </a:p>
          <a:p>
            <a:r>
              <a:rPr lang="en-US" sz="3000" b="1" dirty="0" smtClean="0"/>
              <a:t>Attracted foreign investment</a:t>
            </a:r>
          </a:p>
          <a:p>
            <a:r>
              <a:rPr lang="en-US" sz="3000" b="1" dirty="0" err="1" smtClean="0"/>
              <a:t>Maquiladoras</a:t>
            </a:r>
            <a:r>
              <a:rPr lang="en-US" sz="3000" b="1" dirty="0" smtClean="0"/>
              <a:t> &amp; outsourcing</a:t>
            </a:r>
          </a:p>
          <a:p>
            <a:r>
              <a:rPr lang="en-US" sz="3000" b="1" dirty="0" smtClean="0"/>
              <a:t>Hurt Mexican farmers </a:t>
            </a:r>
            <a:endParaRPr lang="en-US" sz="3000" b="1" dirty="0"/>
          </a:p>
        </p:txBody>
      </p:sp>
      <p:pic>
        <p:nvPicPr>
          <p:cNvPr id="12290" name="Picture 2" descr="http://www.crownrecycling.net/yahoo_site_admin/assets/images/maquiladora_industry.36124938_st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2568" y="3684474"/>
            <a:ext cx="4583832" cy="278300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12292" name="Picture 4" descr="http://www.theprisma.co.uk/wp-content/uploads/2013/01/reina-tejad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2209800"/>
            <a:ext cx="2838450" cy="411480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Maquiladoras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3581400" cy="5867400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 smtClean="0"/>
              <a:t>600 along the border</a:t>
            </a:r>
          </a:p>
          <a:p>
            <a:r>
              <a:rPr lang="en-US" sz="3000" b="1" dirty="0" smtClean="0"/>
              <a:t>GM, Chrysler, Bali, IBM, Honeywell, Panasonic, Motorola, LG, </a:t>
            </a:r>
            <a:r>
              <a:rPr lang="en-US" sz="3000" b="1" dirty="0" err="1" smtClean="0"/>
              <a:t>Mattell</a:t>
            </a:r>
            <a:r>
              <a:rPr lang="en-US" sz="3000" b="1" dirty="0" smtClean="0"/>
              <a:t>, Fisher Price, Ford, Sony, Mercedes, Sanyo, Samsung, Toshiba</a:t>
            </a:r>
          </a:p>
          <a:p>
            <a:r>
              <a:rPr lang="en-US" sz="3000" b="1" dirty="0" smtClean="0"/>
              <a:t>$4 - $9 daily wage</a:t>
            </a:r>
          </a:p>
          <a:p>
            <a:r>
              <a:rPr lang="en-US" sz="3000" b="1" dirty="0" smtClean="0"/>
              <a:t>Women’s health concerns</a:t>
            </a:r>
          </a:p>
          <a:p>
            <a:r>
              <a:rPr lang="en-US" sz="3000" b="1" dirty="0" smtClean="0"/>
              <a:t>Air &amp; water pollution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0242" name="AutoShape 2" descr="data:image/jpeg;base64,/9j/4AAQSkZJRgABAQAAAQABAAD/2wCEAAkGBhIQEBAUEBQWFRUVFRcYFhUYFRUXFxcYFRUWFxcYFRYXGyofHBkjGhYUHy8gJCcpOCwtFh4xNTAqNyYrLCkBCQoKDgwOGg8PGiwiHyUsLCkwKSksLCwsLCwsLCwsLCwsLCwsLywqLCwsLCwpLCwsLCwpLCkpLCwsLCwsLCwsKf/AABEIAKUBMQMBIgACEQEDEQH/xAAcAAACAgMBAQAAAAAAAAAAAAAABAUGAQMHAgj/xABMEAACAgAEAgUFDAYIBQUBAAABAgMRAAQSIQUxBhMiQVEWMmFxkxQjM0JSU1RzgZHS0wcVYpSxsxdkcoKSoaPjNENjweGistHw8ST/xAAaAQEAAwEBAQAAAAAAAAAAAAAAAQIDBAUG/8QAKxEAAgIBBAEDAwMFAAAAAAAAAAECEQMEEiExQRMiYQUyUYGRoTNxscHw/9oADAMBAAIRAxEAPwCTyGQi6mH3qP4KP/lp8hfRjf8Aq+L5qL2Uf4cHD/gYfqo/5a4YxU0NC5KJSrCGIlSGA6qPeua7r3glftx0DK8FyciI6ZeAq6hlPUx7hhY+L4HHPs5nBEFLAkFgtiqW73ZmICr6SeZA78TfRTpnBGRBJKulierbegT2ijGthuWDHaid9hei5VFZFr8nMp9Hg9jH+HB5OZT6PB7GP8OI7LdOMu276ogRYaTqwGXU6hl0uSbZGGmr5WBYw4vSvJk0J0O4Fg2O1YBBGxW1YauQIIJxUqVjppxHK5MrFDlcu0rDUS0KFUW6BIAFsaNCxys9wNSyPSUo4MmXy0q96HLxIf7rKux9YPq78Sf6Sck6Z3rCDplRdJ7rQEMv2bGv2jiqE48nPnyRyNJ0eBqtVmjmaTqjqs2f4UkMMzxQhZUd094juokLuCAvnAKRXjtje03CqJVcqxHxQsAYmgaAat6I5+nwONfRPo2nuLLDMx266nVXB7GuZZlGk8mtIifAg+nDq9CckKqEbGx2pOZBB21d4LA+OpvE36kW2k2e7BtxTYpmM1wpAKTLMSQAqxwljcgisCuQY8/AE92JSDgWTdVZcvBTAEe9RciLHIVjWeiOVOi4ydAUKDJKVAQsUpS9dnUwG2wJAobYlYIVRVVRSqAAPAAUB92LFhHycyn0eD2Mf4cHk5lPo8HsY/w4kcGAI7ycyn0eD2Mf4cHk5lPo8HsY/wAOJHEXmekUMcjo2rUjwIeztqzL6I9/C+fhgD35OZT6PB7GP8ODycyn0eD2Mf4caMv0ohdM09OEy7OrsV5mMsGCqCWu180gEhlIFMCZSCdZFV0NqwDKR3giwfuwAl5OZT6PB7GP8ODycyn0eD2Mf4cSODAEd5OZT6PB7GP8ODycyn0eD2Mf4cSODAEd5OZT6PB7GP8ADg8nMp9Hg9jH+HEjgwBHeTmU+jwexj/DhObo9leviHueCiktjqY+4xV8X0nE7hKf/iYfq5f4xYA0+TOT+jQexj/Dg8mcn9Gg9jH+HEngwBGeTOT+jQexj/Dg8mcn9Gg9jH+HHscRaQn3OoZboyMSEsGjoABL16KHdqu6U4vwSTMpEHeMFJVfUEawFINJ2+yTRBPgxqueAGPJnJ/RoPYx/hweTOT+jQexj/Dj1wDhZy2XjiLa9F0QKFFiQBZJIANWSSasm8RPH8xxD3ToyY7AhBJZY9GphmBuzEMWBSGgtjc6qBBwBKeTOT+jQexj/Dg8msn9Gg9jH+HFZ4zBxd0zMabq2pFYdQrEFZFQodQoH3oyFgCCX6sEVjdm/wBaurIq6AAyBkMBcuA+mS3ahCQU7tYKjs1ZwBYPJrJ/RoPYx/hweTOT+jQexj/DiAMPFVcpHp0W1OerPZaZyXNsW67SUIWtFFuRAGHc+eJaMoItJaqmb3vztSgFrNBCnWE6LOrRQq8ASXkzk/o0HsY/w4D0Zyf0aD2Mf4ceuj2RaDK5eN93SJA523YKNRJGx7V79+JA4A+avccfzaf4F/8AjBjbgwBeuH/Aw/VR/wAtcbJp1QW5CjxJ/wAvX6Ma+HfAwfVR/wDsXFcz2cMrlu4WEHgvj6zzJ+zuxz5syxRsx1WpWnhfbJbMcSy0oAk7QBvdJK5VvtuKJBHIg73hrKZOEANEq8wQwJO4UqKN9ykj0DbFXw3wvNmOQVycgMO6yaVvWDX2fZXLi1jlKpI8/T/U3OajkXf4J/LQxxNHGIMu0Usq9a00hj6pAGZ2jYnnzZVsUQxHnEi05XhfCkd262JtTAhTOmhApdtCKCAI7kclTYNi7oVWHyqvQn7UbELItsi9W/YktlOoUjMbvuxe8zwnJ5nLvkG0vGkcaPCJW1qgAMeohtY2UEEneu/HpvlJnscI3cRmyk8TLK0UiVeksrchdrverwI3xUP1Nl1k6rK5aR5hEk3uhSJIlqZRJHE8rFFn0aymobUpsc8WXP8ARuDO5WTLToADSOU7LdkqQQ3MXSnv2Nb42cX4JGIi8Ua9ZFToVjVnYxEOqWSCdRUDzhd88ZuKfNEbMcnbRD5jN8RAVYYn0LpZWmeEO3aWo5HDkb6nWtNgKpLEsQPUXF+KMoY5ZRVHsupuwwe063crsQuoWdrFWV3f9YRwzZr3Rk7hljaLXcAeQaffxQKyRsLXUFo1RvGMjwZHGiPPuI45NCKOsiW43dpFVtY6zdytrtSgGyLxYNUWTgebzTtMMzEIwpHVkEdoW3g7WNIjN7bswrs2ZbFa4Blfc0nvmcM/Wx9jUXNiHz31GRk+Mo2C7AXqNnE8M9HbDULW7HI9kAki+YGoWRyO3PEkG/BiN4b0iy+YUNFICCQASGSydVKA4Ft2Sa51R5EX7XjkJeRNR9789ijiNSKsGYjq9Q1Ds6r+44AfxD5zoxFLmBMzODcTMgYBHaBi0LOKu1Y3sRdC7rDsPFoX1VIvZLAgkAjRIYm2O9a1K3yvHmbjUCaNUidtiq0wNlQS3LwANnu78ARz9DIGeVpDJJ1rRlg7BgVikeVIz2e0gdyaa9gFvSAMSnDOGpl4liisIurSCb0gsWCr4Kt6QO4ADuwxHIGAKkEEWCDYIPIgjux6wAYMGDABgwYMAGDBgwAYSn/4mH6uX+MWHcJT/wDEw/Vy/wAYsAO4Q4rbdXEDXWtTHv0BSzAesDT6NRPMYfwhn20y5du7UyE+GtTp+9lUesgd+APc+bSHSiqS1dmNBvQ25bBVGwskAbC8L56KaZIzHcTLKrEF6tBdqxSxvfLcberGMnOsaTTSHcyuCQCxpJWijRQN+4Uo+Mx7zjXxTis6RxtFC1mZVZGUuxQ3ZXqmIU8t3Kgb3W1gM8AyssWXjSdtbrdsWLmtR06nIGptNWaFm6AxHdIIs+ZCco4VQmwIjOp9GYO5fcDWuWX1SP4WLAMVbpMmelmaLLg9UYKYkIFJcZhWGs9rX2Ya07C+1sRgBHMz8XTrG02qtYCLAxNNJso1ajFo6v8AbvkOePeZy/FJKbRGrxqdFuNLSKgGohWrq2fUQDuBV1uMbYU4sS2plUBwRtCQw6xAyr39VoLlSabYXjzk4eIplZlzDMxUZYIylOsKjQMxWjctQftE2SdgKBICc2W4w7Qmh72XZbMAvs5lF64I1GXS8NBexdk8sNZkcX6m0I12QqkZe6EZMbSG9NlyBJpO2nsbb4joeAcTeBIpAKSKRFJkUNqOXCDdDRTWWokatt8ScWW4qGCgqiFtyOrYKjTjUV125m0FjRtarv2wJLljBxB9HPduqb3bRFRaCOrFnR75slnzt7J76AAFmcOBB834MGDAF74f8DB9VH/LXFUeIoSp5qdJ+zl94o/bizZfMpHl4mkYKoijtjsB2F541Zvh8eY7SNTDbUBYPoYd/wD99WOTU4Xkjx2jk12meeC29oruN2TiLSRqPlqfsUhifuGHvJ2W/OT19v8A9tf98SeQ4YsN1ux5sfDwA7h/9N448WlnuTlwjzNN9Py+onNUkOevFp6EcPhWJpkRRI4VJH+O3VKF0uTv2W1KPQBW1YqwxN9Bc8qtJGxIMvbQfFJAJb1Pp07d4XbkcexHpo+gkSPSfpLHkGRirO0oI0LQsJXbJOwrVXp1Dw2UfpypkhaLtxvHqePTpljIar1XpJ5gp+zYO4uZ450cgzqqJweySVZWKsLqxY7jQ2PgMVXj/CUy0yLGoVDEoSr+ISGsnmd0Nnc36MRC9zb6rgxSnv5rb/Ilms1m24issLkQyyoEYsFhKhQHSRWNdYAsgKkattuQqcz36M8s5laMsjyMWayGRgWVtJXYgAqN1IbkCSABiuPArecAd7I7jXeRyJ9OLRwDpTSxRZgG6VBKDqDHZV1jmpO2+4vmRhHGuXFv9f8ARaEHjb5u3Zqn4VAFWPNI0CjrxqVgYGGaJaVdZXsAk7BgtcgTiTyXRHLxSCVS5ensl/OMoUOzUNySt+FkkDlU2ReI79UdVvlm6r/pkaoT/cvsf3CPSDiDTh/BAy9F+G5RogzGPTGzournFlyssgUVyDMHNb7mtrGJDN8Gy0rOOvYB3Y9WJV0iVGVnZUIPbBUWpsC2Om2JMd0xuSE9ZApnrREHkcQNreNn0yoNSuFjsWFOxqxeEpujfDndGGZjVKKyRl0tlpQqAsQUCgVdWQdzhY2v8D+V6NcN1qUbaMq6gyWlg9cGDHzqVfEihvvvj1N0IyEcau7lUAHbaVFUgRmKLtVXZRiB432tW2Fz0Z4U5HvyM3vm/XxEkzWXNctyb2A+7bDvHQUTIQZdGkUSovWdmRYljQgPMC6llI2NMPtNKVkUywcOyKwRrGl0L3PMliWYmttySdgBvsAMb+sF1Yurq968a8MUl+i8sAhWDOyAFo4hzOleqZTtr0ggAldKrRO+uhhDM9G5svG75ziAiJ7KlTO7HsAWp6xXL69UmhRWqjVbYWGqVs6MzAAkmgO/FV6ScezKSwjKAOjwyOCEeQO66dKqyAryJNEi62PdisQ9OFihkhbVmY26yzJG1lZCxZKeZiwokC/Viyfo96Q5WbLRxZdBB1ajTAQysFoGwrbndiCbO97mwTSOWMuEzOOSEvtkn+p74h0hzkGal9463L60jj0q+vUY4mJBVWBFu43oWtXzw1wLpS+ZkVGy0kQKFiWD0CDXNowNJugbslTtVMbBgxoXM4MGDABhKf8A4mH6uX+MWHcJT/8AEQ/Vy/xiwA7jVmcusilWFg+mj6wRyIO9+jGy8F4Aq87TZV4xJG8sQm6zrY0LEa1kV9cadoHU+u1UjzvN2GJ/IcThnDGGRJAp0tpYGmHca5H0YZwYAziq9Lcjn5zJHlioikgdPiDtMkobUWGrV8CE07bvq7sWm8F4AqHFf1kJ5I8lSxxxIELJGENo+rTYvrARHpHmi21d2NIXjPih2j395Hb6vtWKPvfWeeQdW9INrN1vBeAK9w45tsvPFm0dn0OQ6OkZcMXCojRnsMAOd7BlN3dVwdGeIFFrWrFCa90sojs5oyQqVYkqxkhCtvQQE0UUHol4LwBz7NcEzyAMiyKVWcrU7NSyNMcvCUDHeNniugVIBtuwoPQcF4CcAfN+DBgwBdYcuJMrGhJAaGMEjnvGvLC8/AQ7yFpJAHLGgQPPokWQeTbiq22N4d4f8DD9VH/LXDGKmhDHoxHXnPe/dHVFg2nRp06QRstUPsGJeNKAHgAN+ewrf04yWA5nGcAa8xMEUkkDY1ZA3rar78MZDMiCWB2B0ow1aa7ICsNW/NRsSBvV0DiD41w6SR1ZBqGmqtRW5JPaIFGx92HYIGWAITbBCNt96Ow8a5fZ3YjHN76a4/JgpylOUXGkvP5LpxU59M0HyiiWJxGCryKqLvJrKgdrkIt96s0ps1V+lmd4i3Ua4kUi2AIRQxHV6rqd9JpnXvob6u0VHROHZ1Jo1dGDCt67jW4I7iPA4g+muTJjSYVURph+zIyC7/ZIBN91nuxqlzRcp+SeQxqZQFffUBy5mu88xR59+GsvKqSRM5pUkRmPOgrAkn0DmT3c+7COa4pHGyq5NspZdtiARsDyvewO8A1yxhuLwfOp3/GHcLP+W/pHK8VTp2aM6yDjnnEf0pOJWEESGMEgM5a3o1qFeaD3c/8AsJjo/wBM8r7mRZpkQoGW2ataxKGLLZs9grfp1AcsVLO/o7zSyVlwssR3R9arSnzdYY3YHeLur9GOfU+pH+medq5ZlFekXLhEMPE1y+bmUM0UhaJLIEDqSDyrW37R2qqA77PpxD9FuB+4sssbMC1l3YctTc6vuAAF+i8RMX6SId9cUqm5Co0i2iWjHIocqza1YEBQ1U17C8bRulfZ1w3bVu7LXJArCmUEeBAP8cU7KZfJ57Pgw0q5UOGjEaKk7SHRbqV7SoU2Pi3hzkoem0MrSLErErFLICdAVxEataYsVNghwuk70bBAhuHdJ48rG00uU6l3Bkm6tEOssyaKOvs7TK51UBrO93iWuSzcuKLTNkMtADMYo16tWbUEUEAKbogeF447xjjEmbmaWXmfNW9kXuQf9z3nfF5410xTNZbNwrG6SGKY0TGbSJjewbUNSDbs1ZIu1OOdHHna6TVRR4/1TLL2wvgxj1HIVYMpKsptWBogjkQe4484MeanXKPETado6bw7pFLn8qnV6xJHIozKRMiSMmhu1CzkAAsYydwQAw51crwR8518nuhGEemNI+1Ga09cS7kSHUxHVBiFHaNAEDVit/o24cJYcyWsVKuh1JVkbqxqKMORorY5EbEEbYunCs07dbHIQzxOF1AVqUojqxXuNMQa2tTVch7+KTlBNn1+CTyYozfdEBLmeKdXKqxUWMrK5MJdEeY6FAEoUyLGRzNbDtE7H1PnuLgWsEJJRjQolXtggpplDDaNjuNnbvUarbgxqaHiIkqL50L9ffyJ/icac1kEl0ltQK3RV3Q71YtGBrYbegYZwYAQ/Usfypv3jMfmYP1LH8qb94zH5mH8GAEP1LH8qb94zH5mD9Sx/Km/eMx+Zh/BgBD9Sx/Km/eMx+Zg/Usfypv3jMfmYfwYAQ/Usfypv3jMfmYP1LH8qb94zH5mH8GAEP1LH8qb94zH5mD9Sx/Km/eMx+Zh/BgBD9Sx/Km/eMx+Zg/Usfypv3jMfmYewHAHz37hTwP+N/xYMb8ZwBZuH/Aw/VR/y1wxhfh/wMP1Uf8ALXDGKmolxDIGVoSCB1bFtwTzFbURuPTthN+Dz2NOZcAVz1EmmYnct6R/hA5YmcGBBDvwjMd2ZYbd4Ym9ABrt8i1mjy+LWNvDeFyRPZl1JT9jt1bsG+Mx5HXudzrNnYYk8GANuTzkkL64m0ttYItXA5Bx3+g7Edx5g3rgvFlzMQddiDpdbvQ485b/AIHvBGKBh3gvFTlpQxNRsalFWAADT+Ng1foJ8BWie7hlZLybelXRtIpOsCAxPSkUCEbUGAA7lZgrDwZe6xiuPwGEsp0kAfFDHS3ZKjUOZ0g0KIrauWOpcYyHujLyRggFl7LEWAdiD/lzHrGKDPl3jdklXSw9VEG6ZaJ7Jo/cR3YPlWRF+B3ojwPLO80bxLyLg6mDHrF6uQHtW2yg2eRc+OL3FEqKqqKVQAAOQAFAD7Mc4ys3VyxSb9h1Ows1dNXrUsK77x76YcezozEZyrSdUyI0BjQsshYb6uybN0NJ5CjW94pkntjuMss1jVtX/Y6Rhefh8cjxu6KzRklGKglCeeknlyH3DEfls9nDPEkmXQRNGxklE1lXFUmgoCb33v7dt5jEmhgLgIxnBgDxJCGVlYAhgQR3EHmD/njjHSbo1JkZSCCYife5O4g8lY9zjlXfVjvrtWNc0KupV1DKRRUgEEeBB2OMM2FZVTObU6aOeNP9zgOGOH8PkzEixwrqc93cB8pj8VfT/E0MdafoHkCb6hR6Azqv+FWA/wAsS3D+FxZddMMaxjvCqBfpNcz6Tjjjoefc+DzofS3u98uPgV6O8EXJ5dIlNkWXaq1O27H1dwHcABjMw0ZuJuQkjdD4MyFXjB9IXryPRfhiSxozuRSZCkgsc+8EEcmVhurDuI3GPRqlSPaglHjx0MYxeIpM7Jl7XMBnQebOBq23PvyovZIHxgKNWdPLD5zkfV9ZrXRV69Q0146uVYmyzi0eM5xSGGutkRL5BmAJ9QOFvKTLXvKovcFrUEeKlgAwPcRYNGro0gmcjyeVbNZhTrk7bbXJbn3uIauWkFVrYCifE4iMp04GfJyojaFpgyB+sulKsX0laIk0g6fTve1GjyJNJvllJZMUJKDfJdYMwrqGRgynkVIIP2jGzEFlOAHJpGMozFUVQ0TsCJAq6b1EWJa09qwDpAPiPfE+kYiyUuZVSdAPYbskPq0aX8KY78+W17YvddlpUlu8G3pDxpsqkZjhaZnkCBFJBPYdzVKd6Q86G9kqASIeT9JGW0EpbyAR9gBwvvgB2kZBsAedfZhXgPSvMZ3L52o0E8MZaFkWxrZJAg0uT2gV8dw3d3687n81l3lMuShaMOGE1KFURxRKrqFUmg3WGmIYBtINLeIjJSVozhOM4qUeiYXp9kzp7bDVoomNwPfBEVskUNpojvXnjFjxSIuL5mRIpV4dGesCkeIVEheMk6LADPIQK/5O27DFs4VmXkgieVDG7IpdDzViNxzxYuN4MGDAGjNZ1IlLSMqgcySBzND7ztivZzpsLqCMtt5z6ox38lK6j3eHPnzxH9LuCss3uhnDAuiqpDaksUVU6qC+e91uTVfGERi7qKXklKyaPTGfQRojDHk4LUN9/ezfdfxudYj14pmCwJnlJsd4A7viqoX7KwrjMfMesfxxXe/BbajnXXv8tvuT8ODHnBiu5kUX7h/wMP1Uf8tcMYX4f8DD9VH/AC1wxiC4YMGDAgMGDBgAx4lJo0CW3oAFiTR20gWeX3XjNUdQCsQCKdVZSDVg2CQDXNaIxauHcEymZVJYRJEVeyEkdSpHnRkWQF3+LVg7GjjWKjw2yrbRP5DKiKKOMWQiqovn2QBviA6ZcNXSJwSGBjQjbSVMlCwRdgueVc97AxZ8I8b4eZ4JIwQCQCpPIMpDLdd2pRiIvnkqc+xNdHOPNEUhcFkZwqNq3jBCqE0kbrqB79tVAUMQpVgSrqUYecjVYP2Eg+sEg48ugYEEWDzBxC9rpl2rRPZfovn4TGYc2K0QK4cBvgg+oJ2PN7QAvc3ZbsgFpuDcRFlc5fKgwjAqpQdxDYY+8029EMaPmlbhfS2ROrSZQ4sKZNRD0TQLKRRI2s2O8143IYNUUKTm+iufnVhPmI22IXbcao1BFrGvxh4b89rCrYeB5PMx9Z7plElt2KA2UX+yKB27PaqvON7SuDEAMJcW4rHlYmllNKvgLJJNBVHeScO4pH6VImOXgI8xZe162RghPo3I9bDGeSTjFyRlmm4Qcl4Qi36V217ZcaPTKddfYlX9/rxZOEdNoM1LFHEkxLozFurOiMpVpK4NBzdgb2K33F8ex0L9FEbVm2+ITGB4awGLf+lk+8Y4tNqJzntkeXo9ZkyZNsuToGDBgx6J7J5LC67/AAxHrwSAurqNtXWaQfey53Emjlq3JvxN7kAiNz3RaRpppI3jUyMjhzG3XLpVEaNJVcFY2VCOzRHWNXO8GY6LSvkoMr1+gRCMdZGlMepjUJ5xIB61Vf1KB6cCU2uh7pLwMZzLvFq0klWVqsBlNixe47vtxWOi36PpcvmUmndPe7KqhZrYqVtiyrQAJ2o3t4byb9F824ZXzh0vr1gK++oOBpt+wO2BQ2qNao2cOcE4BNl5bbMGSIR6FjOraurCc2I7IRhYFt1hsmhjOWKMpKTXKMJYITmptconcVnJ8IaHOSvmJOvXMuxi1IFEJCGowo2a4w41kA0lG7xZ8J8UyPXJQOl1YPG1XpdTYPqO6kd6sw78XZ0R+TblMjHEumJERbukUKL8aA57D7sbsKZDPdZqVl0SIQHS7qxYKtQ1IRyahyIIBBA2pnELOoYak06he66ha36xiStVwb6wY1TZpEVmZgAoJJ8AP/w49RTBgCpsEA/eAR/kRgD3iFk6XZZXdHdlZHKNcclAg1eoKRp9N4Q6V9IJomMMcda0b37rApFiiUUAmwWTc131Z51ijdsxYhVTU250oCFBPfVnfvJONNqirl/AVvoc4rxVszJqNhBfVoRWkGhqb9s19gNeNqYMGM27NEqDGY+Y9Y/jjGMx8x6x/HFQc4wYMGIIL9w/4GH6qP8AlrjTNxeNJlia9TaK22OtmXY3zGmyPAg771u4f8DD9VH/AC1xFZ2d/d0C+5y0eks0tCw6EBGXe6TrSCQP+ceenEkk7gwYMCQwYMGBAYc4VxeTLMSnaRiC8Z7+QJQ32WqvQaHLnhPBiydBqy/8N41HPHrB00aZWIBVvBt65bjxBBwxkc/HOgeJtSkkA7/FJU8/SDjmrQqTZAJ9IvldfxP3nE50b6QmBlhlrqiaR+XVkknS+/mk0Adq1AHxxdJS67M2mh3plwwnTOtUiFZN9yNS6CNt6Jk2/axWcdF4jkhPDJG2wdWUnvFirF945j0jFD4hwdsoyRs2oGMENvWpQBINyTVkEWTs9d1lSlH5X+CYunQnKDXZq9iL5WpBH+Y//eWL/wAL6Qwz6VVx1mmzGdmHiK9Ho7qPI3ih48SqSNtiN1Pg3cQe433jFYtdMlrydRxnERwfpJHmG0aWR9OrS1bgUG0spINEjnR3G2JbBquypXJumapTvGwhaaSIS3qNw9b1jNGoLBQYm38NzWNY6W5PMLPHPso1AhldldViErFSFo0t2OYoeIxNtwXLlmcwxFn85jGmpuyV7Rqz2SRv3HA3BMuRRgiIu66tOe2/Ln2V+4eGIBzibhXChNRkzAj0s5bfQAuhgLMWvSyuCr6t+QNnF74NxHKKwyuW26vWNIRwLiYCQayKLAupO9nWDvd4bXgWWGqoIu0SW96TctVk7bk0PuGPWW4RBEwaOGNGC6AyxopC7dkEC9Ow29AxSMIx+1UZwxQhzFJDmDBgxc0DBgwYAMGDFNyHDuJRgBMxFKVjhiYyMzFHQ65C9DttTFb7JYMhJtbIFyxHca45DlI9czUCaUAWzGrpQPV9nfWK+0XFY4C0s8AYLudIWmJI3bQV0io/i2Q8g2IUhf8ASNwKedYJIlMnVhldFBJ7Wk6lXmRa0QLPLwOM8knGLcVbMs0pQg5RVseyfSSHMs8+WkVHjiPWxz3GDGpLBtYsKFJbtDUBr3HLCEGQh4rLKxTMJE8cEqy+8NBIXhZPeyUY6lV2U+BFijRxFdBeicjTmTMw1EEZdMsday9ChG4ugLskd4q96vPBI1gBy1BdBYxKBQMJa1CDwTUEI7qU/GF1wylKNyVDT5J5MSlNUyJn/RplGJI6xSUCbFCNtidLoVJPfYIvtABu1hmHLZThYldpCvW2aYgk9XrcqgVQXbttztjsLIUAS03GIUk6tpFD2g0E9q5degAenq5K/sN4HEN0s4jkzBKZCsjRR9Yqgknt6wjdn4pKNvuOzvjohW5bujRlU2LysCTrkkIJqypditkcxvY9Bx6xrjZQAuoGtuYs6RvtfP0d2NmKzdybNEqQYMGDFSQxmPmPWP44xjMfMesfxwBzjBgwYggv3D/gYfqo/wCWuNEyv7piopp6uXbQxateWvta6vlXZ232Pdv4f8DD9VH/AC1x5k+Hi+qm/wDflsSSNYMGDABgwYMAGDBgwAYwReM4MAWXoRmjUkJNhKdNgNKuzWu3cGBI/tV3DGenCisse/W636ChavtKA/3caehUZ62dq7IRFvu1WzEesBlP94YsPGeGjMQvGTRNFWq9LKQVP3gfZeNm/db/AOtGZz7BjAvvFHkR4EGiPsIIxnGTVOjQ2Zbg0+afTl5OqaOmMlsCNWoLWk2d1Y1y7IvHSUFAd/pxzbKZ2WCQSQkXpIZWFhgaIvcHaidiN63q8Wzo50m90kxyDTKqKxqwrA7MUveg22/iD343dygq6X7mb4ZP4MGDGIKfxPjOfXMzLFEzQiWGm6s7RxiJswAa7RfrQq/VyfJwPxPN1xLSXMkbgZdOr2JLVGu8IBRjQZusalJNpV4uGDAFNbiWf6smNZHf3C7U8Kr/AP0iWitAAWBqCrqogDc3qxsmz8gy4aGfNOhmAllbLVNHHpbV1aGFSRrCAkI2kM1eb2bdjRnM9HCuqV1RflMwUX6z34Ajei+ZmkhczaiOtcRO6aJHiFaWkShRvUB2RYVTW+JnGjKZ2OVdUTq6/KVgw+8d+N+ADFd4j0MWeUu00gBkEgUBOy1RA6WK2CepTfmAzjk2LFgwBUv6OINViSQC4uz2SB1KaBQIoNW4YbrZqrxNcB4EuUjZEZmBbVbV8lV+KALIUEnvYsx3OJPBgDGFeIcPWYLZKsp1I61qRqq1sEciQQQQQSCDhPpRxz3HlnlABbZUB5F22F13Dcn0KcceznFZ5n1yyuzXd6mAB/ZUEBfsAxzZtRHFwzk1Gsjp2vLOi5/g+WlZnz8MiyMdLSguIttCgq4NIjCMVq83rXFjU1q8F6NZfN5dpMxG0MxDrIDmI5CErQmsxAIE0xqwAAqj6SYrod0nnaRcrJKSkvZV2t3Q0TSknewCBqvSa5jbF04V0Ny2Xy8cNNJoBAlkNzbsW+FUBu+tiNgBjTFkWSO6J0Yc+PPDdHg5Zl4snAIpEbrA0xRJEYOrNZFg86Onlud63xMDicJ5Sx8r89eVXfPlW+PGZ6OLlTDl8wySuup9SAxISTUa9UhCo2jrAV5OBdEg48y8Oy+wdU5KAGbalCAEKxq6jjFgWdCgk1jWfdmyZt/WsHzsfOvPXnRNc/BW+441txqIOVLcubWukbMd2v8AZI9deOPX6nh7PvY7JBA7VCuW11W/I48twSAijGtUo7x5o0rVHahyxUkdVgQCDYIsEbgg8iDj1HzHrH8ceI4woCqKAAAHgAKAx7j5j1j+OAOcYMGDEEF+4f8AAw/VR/y1xsaEF1bvVXWv7ZjJ/lj7zjXw/wCBh+qj/lrhjElgwYMGBAYMGDABgwYMAGDBgwA30V4z7mnmWUVFIydssQFY6hqKkVRHVqSDtQvHQY5AwBUggiwQbBB5EHwxzPE10d6QjL1FL8FfZe/g9h2WFeZdm/i3VACxtKXqO65M9tCnH8msOZkVORAkr5JdnsD0Erdd1nuoBDE500yjq/XqhZDGASN+0pbTYG4B1AWAfT3XDZiBo3aOQaXXmO4gkgMp71Nbf5gGxiJRb9xaL8HjHl1vkSpG6spIZTRFqw3Bonf049YMZp1yixbui3Gnm1Ry7sigh/lKSR2h8oEcxzvu5YsOOZQcRmy+psuVBYrrBQMSFBAAJ7t7rx3HeGvPAuLrmIlt0aVVHWKhOzEfJO4GNZRtbkZ9OjzH0ng62WN26po2K++lED6V1kx23aAQqxPcGGNkvSTKqrEzxUquxqRCajFvSg2asXXiMUzjfEIGnzPXQqx98Ux9bIjExmKON8zThFiY6WVmFKKYNqJGDOcS4eT1r5SewpYSA6e05kzFipdSsJDMQx80kkEAg4zBe8nxOKaxFIjkBSwV1YqHFrqAO1jl41jln6RZ3bPur3pRU6sdwVlBLD1vqBP7AHdix5TiGX6hpMjlreKTLxoshRjcukggdaaKidhZK76tzRwhxvpRks2qNmMu9IH1EOiyIwET6Q4kArSzWjEHUFXTqOMc+N5IbUzm1WF5sbjF0Rf6PpZhnNELAB0brLUsNK0Q1ah2gSFB/bOxx0jhPCJIZcy75mWYSspVJNGmIKtERhQBRO527h32TV+D8dyOS19RC4DMqliVMhIaUdtnk2PvbVFs/wCzZxb+C8WXNQpKgIDahR0kgoxQg6SRzU8jhgxvHDa2TpsLw41GTscdgBZ2AxTeI/pPy6MVhR5gD54IVD46Sdz66o+OHv0i5hkyEunbUyI39lmAYfaNvUTjkeOfU6iWNqMTk1urlhajA6cOKZbjQGXPWRqpEjoXMcjFG7ARo23ANEkHbs+Ni6Y4TwXMtHmcu6ecJUr06mCkeoqSPtx3XGunzPLG2b6PUPPC32ivdO+EPmcm4jBLowkVRzbTYKj06WavTWOPjHSsj+ktQD7phdT2mJRbCxqobUwY3y1na7UK1DWBjxxLifD5JA0+SbWzldRWJS1OY7Y9YNXbVhpNmlZqoE4rqNN6rtPkz1ei9dqSdMrXQPhLz5yNwOxCdbt3AgHSv9okg14A+i7X094yFMUaSujq4LqutQVaNwpZ6qtegVvZIGJDot0my05EOWiMQEYfTUaqLCEjSjEg++LvVGmonScJfpCDv7mj01GZAxe7GpQ1oRzBKaqPr8MdmhxRxNJm2DB6OPYuSqZ6QjLuzWx0qLY2dgkaEnxACH1jne+K0RZJO5PMncn0k95xb541ZWVuTCj3edtt6bIr01iAfgct9kq6352qu+txXO9tjjg1scmR3E5vqGDLPbs5Qz0ezB7UZ5ABl9G9ED0cjXrxNYR4XwzqQSTbNVkXQA5AX6zv3+jD1Y3wxlGCUuzv0sJwxRjPsMZj5j1j+OMYzHzHrH8canQc4wYMGIIL9w/4GH6qP+WuNkWYViwVgSppgCDpPgfA/wDwfDGvh/wMP1Uf8tcLwERPN73L2msEdsEG37PyRrkl29J9AEkkhgwt7u/6cv8Ag/8AOD3d/wBOX/B/5wAzgwt7u/6cv+D/AM4Pd3/Tl9n/AOcAM4MQmeE7SFomlRSoGnqrpl1nULsb6lBFd3qw9l80yoodJWYDdur5+nADE+ZRNOtguo0LNWQCT/kCfsx5y+ejkNRurEAEgEEgHkThPPxRzgCSKYgE7BKu+Yvn91eurB9cLyKqXcK6lmbz2stqKszkdzOwBP8AZHLAEjgwYMAWDonxlY/eJDQJ96JoDfnHfje6jv1EDkBh/pnlFbLmQ7NEVIahyJ0sGPPTTE+sA92Keyggg8jsftxechxiM5SGSd1GpQGLGgXA0uADzOoNtjVO+TNqij4MZcqWcoKUu5UVQCl200O4VRr04xjNqnRogx4gURTxzLalWUsVHaKgjUPTa2CO8ekKR7wYtCbg7RDSZ0yKQMoZTYIBBBsEHcEY9YqnRDiun3iRhW3U2Ry74we+qBA50T3LtbMGqKGKwVjODEAxWM4MGAEeM5WKaGSKYgK6MT2gCAtEuL5aTpN9xrHL+I/o/wA5ExCIJU7nVkWx+0rMCp9Vj046H0h6KRZ4r1rOAqOlKQAVk0hw224ZV0keBOET0EVg4kzM7ar+NVklSWYcixUMh2rS1VtjHLhjl+458+mx5vuIfod0BkjlSfNUNG6Rghjq7mdlNbcwATvRvasdAxV8p0DSOwcxOy6gQpkaqDxtp51WmPq9q7DEenG7gfRNsrNq90TSIFbsvI7anZr1sCxFhdXKrMjGtlq2PHHGqiXxYY4o7YlglgVxTgMNtiLGxsbH0gHHusGDGhqYxV+nElDLC9i7mttyEof5M2LTitdOIFaKFitlZRpbfsWrWftoL/exaFXyCmcQyQmTQxIFqbHO1OofcwB+zEd5MLy62TSDYF7g9Z1l2DV67a65m8TWDGZoQ8fRwCrlksGxRYVRZqUajtZHO/MGAdHeyR10nIAGzQq7oauZJDXfnKDy2xMYMALZDJ9UpXUz2zNbbntG6snfDUfMesfxxjHqPmPWP44A5vgwYMKIJvJ9MgIoh1J2jQfCDuQD5GN3lqPmT7Ufl4xgxIsz5aj5k+1H5eDy2HzJ9qPy8YwYEWZ8th8yfaj8vB5bD5k+1H5eMYMBZny1HzJ9qPy8HlqPmT7Ufl4xgwoWZ8tR8yfaj8vB5aj5k+1H5eDBgLDy1HzJ9qPy8HlqPmT7Ufl4xgwJsz5aj5k+1H4MeR0yW76k3v8A83lfOhooX31z78ZwYlOuiDPlqPmT7Ufl4PLUfMn2o/LwYMQTYeWo+ZPtR+Xg8tR8yfaj8vBgwFmG6aAj4Jh4ESgEEbgg9XsQaIPoxPcB/SrJHCFljaYhiA7SgNSnTTER9o2CbO+9G6smDGifsa+Sj7JH+l7+q/63+3g/pe/qv+t/t4zgxQGP6Xv6r/rf7eD+l7+q/wCt/t4zgwBj+l7+q/63+3g/pe/qv+t/t4zgwBj+l7+q/wCt/t4P6Xv6r/rf7eM4MAY/pe/qv+t/t4P6Xv6r/rf7eM4MAY/pe/qv+t/t4juPfpQE0Og5YjtoQeu5EMD836MGDErtAgvLUfMn2o/LweWo+ZPtR+XjGDFS9mfLUfMn2o/LweWo+ZPtR+XgwYCw8tR8yfaj8vGU6bCx7yeY/wCaPy8GDAWUr9dj5H/qH4cGDBi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4" name="Picture 4" descr="http://geo-mexico.com/wp-content/uploads/2010/06/fig20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444695"/>
            <a:ext cx="5334000" cy="490151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 New Era: 2000 election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3886200" cy="4525963"/>
          </a:xfrm>
        </p:spPr>
        <p:txBody>
          <a:bodyPr/>
          <a:lstStyle/>
          <a:p>
            <a:r>
              <a:rPr lang="en-US" b="1" dirty="0" smtClean="0"/>
              <a:t>PRI divided</a:t>
            </a:r>
          </a:p>
          <a:p>
            <a:r>
              <a:rPr lang="en-US" b="1" dirty="0" smtClean="0"/>
              <a:t>Vicente Fox, PAN </a:t>
            </a:r>
          </a:p>
          <a:p>
            <a:r>
              <a:rPr lang="en-US" b="1" dirty="0" smtClean="0"/>
              <a:t>CEO of Coca Cola Mexico, rancher from Guanajuato</a:t>
            </a:r>
          </a:p>
          <a:p>
            <a:r>
              <a:rPr lang="en-US" b="1" dirty="0" smtClean="0"/>
              <a:t>2000 = Approval ratings of 85%</a:t>
            </a:r>
          </a:p>
          <a:p>
            <a:endParaRPr lang="en-US" dirty="0"/>
          </a:p>
        </p:txBody>
      </p:sp>
      <p:sp>
        <p:nvSpPr>
          <p:cNvPr id="8194" name="AutoShape 2" descr="data:image/jpeg;base64,/9j/4AAQSkZJRgABAQAAAQABAAD/2wCEAAkGBhQSERUUExQWFRUWFxcXFxgYGBYYGhwVGBocGxQaGhoaHSYeGBkjHBgYHy8gJCcpLCwsFh4xNTAqNSYrLCkBCQoKDgwOGg8PGikkHyQsKSwtLCwsLCkpLCwpLCwpKSwpKSwsKSwsLCwsKSkpLCwpKSkpLCksKSwpLCksKSwsKf/AABEIASIArgMBIgACEQEDEQH/xAAcAAABBQEBAQAAAAAAAAAAAAAEAgMFBgcBAAj/xABCEAABAgQEAwYEBAUDAwMFAAABAhEAAyExBBJBUQVhcQYigZGhsRMywfAHQlLRFCNicvEzguEVkrJTwtIkQ2Nzs//EABoBAAIDAQEAAAAAAAAAAAAAAAADAgQFAQb/xAAtEQACAgEEAQMDAwQDAAAAAAAAAQIDEQQSITFBBRMyImGhFFGBBkKRwTM0cf/aAAwDAQACEQMRAD8AzGdMfnf1hpKXjjwZhZMV/ijW5skP4HCxYcNhmEN8NwDCDMXNCRFKUtzPR6Kn245ZFcUxASIrL5lOYK4pjSpRrrAskNFiEcIqam/3rMeEdmiOy0wi5h1VBExceXuEFTmFpEJRBuBwBmKArU0bbc8tfAwEZ2RrjukDysMpZ7qeT6ecSuG7KTFkAqCSdCFn2EWLD8EWgMTLazFUj/xWQ5pooXhc7hClBu+G0bIh+qUqp18CLxEy566cuYoiB+HWIIcKQf8AuHumIriHZ6fJ+eWphqGUPSNH4IpaBlUQWqUqBUQORSxanNofmcXlzTkvcO4VXXKT3vIlto4chrJp8mQPHCIv3aHselaPiSmB3BGUtcLA+VWxHiIoS0nX7IjqNWq6NseBLx1McjqREhi7CJaoelw3LEOIjjNanPA5As8VgwQFiRWOEtT8QeSHMTvC8K5BiLwUl2i0YCSwhd0jC0On3Syw8HKPCK7xrHPQWiVx2IYRU8fNcwuuOTT1dmyG1Aii5hZDCEIFYcUPukWsmTVHjJ6WI4VOY68JTAP64QVhMPmLbBzp0rzie7M4L4y2ArXOuh3bKBpyvWInh2HKgQH7xyWPUu3hFp4Nivgr+HLIckl29tmc939454MXXz3WbfCLbwTs4kLckk/1AD0qfExcJfAJah3hzsCPZ4D4LKCJadzUk6vFgkzQIUsSfJDGI8EJiOzwSGTUbfsf3ip8S4GUzCqurOKHry56RphIMMT+Gy1s/hDNuOiDw+ygYKSmcCgpZRFTStmB3OxvGa9reBnDzyClgouD71HhH0AOCoRVFPusVbttwBGIlFJDKIORWywKebNEMtS5LGnmq5JmFKEeSIUoMWNDUHqL+seRDDbXYRKh5BhmUIeCWjjNOl8DhgKeawaDAWJFY4hmqf0EjwyRaJ75UwJw+QwcwzxHiAGsJaycqqVNeWCcV4hoIr8yY8O4qe5NYFFTFiEcIwtTa7Zj8lMKUax4BhHI6ySWEkdMcBjxMF8JwXxZ0qWfzrSk9Ca+kcbwHkOw6MiA7h+9VwFZtH8NIsHCJKEKSqp7oers9fGp9W0i+TeHhUhUhXelMwST8rWKNj0iudmuDrTiSmaxCWy0PeOiq2o1Hu8LViwYV8G7M/uXPheJJQCQoA20iWkTbNWI9c1KEuqgG8ReI7f4OX86lBv6T6b+EV1ndwWHhLkuUtG7+R/aPFRe8VPB/iLhFfJNcbvTztE/K40hYd3DO9IfuXkVtbCJ6iB/ke8VvtLisuHUqoZjzfTrE3/1RC7N5iKl2+xOXD0rmUBTnXwtCpP6lhk4rwYtPU6lHdRPmXjyEwlVz1MPIMWjbrj0mPSzBCRDUqCUpiDZp15wJSmA8WKi0HkQFilQI7e/pwTmKxASluUV/GYh4Mx894hp64lty8kfUbtq2oZmrhclEMoqYLlJaGPgwKlulkUQ2scWY8s1jgiJab8HkwRhMR8OYhf6FpV4AwwISswHOkb3jMCmeEd0qRSYQKGwUmr0DxIKABoPWvnFb7Bdrpc3CJQtY+JJTkUkkAlI+VQ3DUicE7MmgIBt0io44M2axIMnYH4yWzKSr+k5T0OVTK8QYiMR2bUkEDE4mU+oGHIHh8MGJDAYhjenW58Yl5/GJaEuot905xKOO8i5clDm9gM6wuZPmzU0osSyS2ymCh0FIsPaTgn/ANCoSAELYAVUlPPM2kSmGxKpwKsoAFgXzdTWnSDZ8r+UzeFoljJF4XBlEvsRPYKVIlq1SqRi5ktY8JoKT5iEdrMOrD4IBSphUpYDTCCoUOxIo0abgJGHWCpKQFOQpLqDKH6kg5X8Izv8ZsQMuHQKOpSmGwDD/wAoMdDaIreZeBDstMNoMESzDTbrgmx6UawUkx3AcOXNUEoSVGJZPZLEfpTZ6rEQabL3u11cTkkRCzAGJVWLKeyOKZ/h03cNERxDs3iUMTJUX/T3vaOoRdqKmsRkiJxOIiOmKrDs9cMoS5hyWEZGoudkh+QmCGhCEsIWo0iLHVx2xGxCo4lMKMB1Lg4qOJj0KCdPoY6c+5L9kJGfGSk/qLeEbCBlYXEA/ht2I/h8EvEzUD404AozDvIlaf2qU+Y8miQnHvEaV5wi2OGUJ2RnJ48HJinoln019IrM3tPIkzgmbmXMH5lqCQDWqQWAEWMIq4J94NVgEKQQtCVg3CkgivIhoVkVJN9FM432zQkpXKpNAOVSSXYiqSxZSSwoXvpD+A/EWeSkT5apQIfMS+bcpBDjTe8TGJ4Rg/zoQm/5Ut4MxECzuyGDmkFC1n+0qB0dlPm0hnGCO2Wc5BcJxhXxlKkqE5EwuWPfSpquP00ip/iTxEzMUlBL/DQ3ipidYvasHJwKVqSkJSBmUSST4k1JMY9xDGqnTVzVXWoqP09I5WsvJc0sXnLBxeJPgnDl4iYJaBU1PIakxGRon4e8PMuQubR5qsoNu4nbqfaLCWS5Zf7EXItnCMCmRKCEU3JS7nV+UCzZrEijited2h+TMqMxfYOT4uFBok8HwUTe81vvx6wxvauDzzcrZNyYHgl/ELNQBgW8zEqnh6bDSJHDcGCage0EJwwEJbkxiikfJy1EmH5KIZQisGSxDWaNMdzyxYhDQoRZOx3YWbxCZlC5coUJK1d4j+iWO8vrQRBcsuTaisvorZhJ+/vWN94X+B+BQn+aZs9VHJXkD6slDMOpPWLBgvw54fJUFIwksKFicyj6k1hntszp+oQ6ijAuD9hcTPZRT8JH6lhif7Um/WLXwvgEnCqKkHOtPzTP0/7jY6MkRpvGuyaPnQlSgLozL8xWo5RTeJ4QFUtAASgF2FBT6mFyTT5PN+oazUzWM4X2Lj2a478eX8Gae+pJyq/UOupHqIhuIyiFKBDKS+14h8SSlimhSe6RQghwkjmPblE1Jx/8YAlTIxQFrCckC6dljb6W5Nb4/cZoNaov27AKViRzrEzw7Gp+VUVbEgpJahevUaHaA53EV9CPWK+02nLHZf5/DJS716KH1ePDBSkB0/SKJK4rNDd4jqB5CCJvEZyJS5y3yJZywapYEnQVFTHdueEjiku8kJ+KfHflw6DVRC19B8o8YzlRix8a4DOXMVNCviOXP6hyOlLdIgv4RecIKVBRIABFTWjbw6MNiwzUolBx+lkv2e7F4nGDNLCQh2KlKALbhLuY0WXgkyJaZOiQzuLAOTyPlBvBMNLw0tElK0fFyhwSAo7sLnw5RF8ew5KFF3JoDVgP208ecFU8sztdJtY8C+HTxMmfDSnM11aeJ1jRuE4UJSAIpPZDhvwkV5aAV/zFtlYhq22YxzetxXhBqJKrhgoeGf4x6nxhC8cBE3JHNrR8sYLDqmKCUJUtRsEgqPpFr4d2EnKYzSmUNvnX5A5R4mJbA4z4IAQlKU/pTQswd99NTWJ6RiMyR016Xh+w7+rkvjwROH7G4dFSJiiKkqWw8kt7wXI4aETAr5hoTdJ67eo3g5Uzf9/GGpiQ3vA4JrByvWWwluyaF2X7UCY0qbRYok/qbQ/1U8YtAVGLy55ZxdND9C+h5xoHZPtQJ4EuYWmAUP6x/wDLfzhcJ4e2Ra1ekTh79Xxf4LQRFf472dEwZ5YZQqRvu2x94nRN3hcOayY84KSwzKsTS+n3XaKvxHFn4uZJLgggihBFmIsY1ntR2ZE5ClIotq0B9Iy7Fdn1SlFwTzr97RXa2s87raZwfHROcN4unG/y5jJxLMhdAmd/Sr9M2l7Foj8TJLlCkkFJKToQRorb9qiIyThn1I96Wt0ekXbA4lOJSEzykT0hkzD3RMAshf8AUN4jLno1fTfUHNe3b/krnCuBgzA4K1EsASWcmg+9I05XZ5H8IuQoA50nPzJH0+kc4F2fTLaYpitmDFwkasdSdTE40Mqra5ZrWzXUTA5SVS1Klr+dBKD/ALbK8R5wUhRCgoM6S6SQCRtf6Qb254d8DHTP0zEiYk9aKT5jyiJkzPoam/kaQ5oSpNPgnuH8TlCYVzZQUVGqgBmBsCHrbY7wcrByp6zkWGP5TRX/AGnXo8VObOqWZxT9vUwtOJ9LUpdhr+8JdSfQ5XPp8l8w2CEsMPUMYcXPIEU/D8amyu8lZ7uiiSCNda+HnEzK7aylqCJmWWshxfKocideUVp1OJahapcEsMYQLGHEY37pAU2elYoWMDqw8zTKfEfWE5HbSgrILG4GoYuPP0EG4FeRgLF7/wDFPKKxhsfOkkCcnMnM2cOWcUcD5aWpprFlwk5Kkhj5vzYW+6RrGOiRSt/G3MHmNo5mP34eUMy1jlT7blv4w4FXMBIWhYBrrQ/T1jiZqkqCkkgixBsQaNzhE1Lgjf7EMYXEZgCdq/WKtyxJM9J6PPfCVb8Gp9lu06cUnIthOSKiwUP1J+o0idKSLRisvFqlqC0EpKS4I3jVey/aROLl1YTEsFp/9w/pLeEMhPPD7KfqOgdD9yHxf4JdEyIrjPAkzO8kV1G/T9olZkqEiY0Taz2Y0oqSwzN+I8EYuLVtQ8+kCyw1/v8AxF54/hO6ZiA/603puBvvFUmhCq9enWK8o4Mi6hVvjgl+zfHymYmWt8qzlfZf5X2zW6tF0EZHMxYQuhDUe23/AB5iNL4FxITpSVO51hlUs8FvS3b1tfaKf+KuCJ+FMAscpNNbPGeL8rig9rRtfa7C/Ews1LVyFQ6pqPaMbmkD3FQ3l4w8uA6iQzG+ti99OkNLmMCeXLn1fSLXwDsirFSTMRMSCFKTlUDUpsSpJoDdmisY6RkWUmhSVAjmKEA+zbRBSWcA0JRjmIrta/Pwhr/ohx8sSkKSlSVEpKgbA1sSdfaBVqbX28Oni0HdjcTlnghTPMUNqtW/7G14J9Eq/kh7ieHn8JloUqYZwUWArQt1doZwX4mqL50KO2UpPoW84ne1+EGKIlrLkFw1xtcRT8R2fw+GZU9Su9RKRmSdyruqtRr+EUo7GvqNHFmcQ6COM41Un50ZkGgI86g/SIqRxlR/00lhpTcPT/m8WHg3HBP/AJcxJRNFFJIoptjqIdn8PSKoyg3I56ftGgZYjhuLUoEFNWLVNOTkWbyiTlrcA77+8RfxGNQz7D9tYew06qhsX5bk+MB0km+6xFkZJhD825coPRMpQ7anWGsbhMwcUULF9IXZHcjR9P1f6a3L6fDFpW4h/hvFF4eamYgsR5Eag8jEfKXv/jeHDWKfKPauMLI47TNq4FxtGJlCYjopOqVagweUPGM9nO0KsLOzCqTRSN0v7jQ+EbBgMeidLTMlnMlQcH7sdGi3XPejxfqGhems4+L6OqlNFB7UcC+Av4iAfhrNB+lZct0OniI0UiBcZgkzUKQsOlQY/QjYg1js4ZRkXVK2OH2YzOmVqql+bNWLL2O458JYCichoa22VT7rEXxvhCpMwoVpZWhS75uQ0iOw6mVp90+hiuntZ52Mp0WmxcXrIXqChVuhjDV6dBUeG0adwHj6VYdcqYoOlJyE6pY0fcNTk0ZetR7o0I1Jfq+gtQxbi9yyekhNTjlBuC4rOkg/DmFIJBUlpa0lvzELB3FqxEYlJL+NmqSSSLeXWDC7D/NeQsK2gCYb+D9NNIMLOSbYBiBq7Vv11Z709oV2fmstJf8A+5dwPD384axr5Sa0pvU18ufKBuHuEAklg6lNdtGqH8/OBrKBPDyT3HePr+OuYlIysEsdSDX6WircUxa5y80wuW8ANhB2LxqFKfOAwYJegajltSYCxGEWQFfDWUGyghRD7A2PnFNRw+T01Fdaq37lllkmiTiQJkhQzoOYaKBuUmlukGqWicnKuiwGJBNxz2iqcU7P/DUVSnBc06XuKjlC+EcUzHKruzPJ7Pf2i6eXzgl1YRUos+YPqzt+9o6jEkTaN3h7UH2ecKmFTMS4uK2DfY8IicTiwicizEEf80poNrwHSzoxR5eulqnx84JSu22v+IiZM3Wrcmb0guXOs/sKP7n9oDuQmYnXQ/dNT0huxhSZlD/jqD6wvI9L7H94RbDPKPQek6/Y/ZsfHgYXFl7F9q/4WZkmH+Us1/oUbK/+XgdDFcjitxFdNx5R6S+mN8HCa4ZviVuHjxihfh32ozAYaaaj/SO6R+Q8xcbimkXz4gi7Gakso8HqNPLT2OuRC9p+CfxEp0j+YhyjR90nr7gRmOJlNZ6aF+hDb/tG0ZgYqHEeFYZc5YzFMxRJyZkAk6lIUNYpau6ulKUn2ZWp0Tv5j2UaVxUBklJNtKHoDEZj8J8JQSPkIdB1ZqgvqPpFo4t2UWj+ZKdSdQAAsVrmDnN4PAU2QmYkylGt0mndXYHz94jp9TCxZg8lGn3dLZtsK+FUbk7Ee/20BzF0tbz520/aC5ySlwQygSC7XArpYj3gGemjGtD9W5vGibOU+iK4mtkKLaMSdf2089oFm4z4cti5dOVrVN6te/g7Q9xQ91jXvBnd2JpUnlpFm7EcPw03FSpeKSlctVQFEhJW3dCgdCQaGhJHIRxvCyd+xniVKQQQSkgD1Dexi69l/wAQ8VhpRlyZiAHzFExBmAGxKO8MqTSgo72hf4qdmEYbGpVLlJkypqAUhObLmSSldwAlXy90EhqxSp+DItUcq+0dhixKRHLg8FxPavCLorOjYsSP8eENYzgcrEjNImIWoNlIcF3o4194Xj+yMoaEANvaxq1ormJ7OLSruFyKuDV/ca+kB3ksCJiggJmBlChcG4uedor3FpzTUHYnkLsRcsHgJWLmoV3yp7HMTYc36w3Pmlat6U1o1PGA5ks+AxvdqaAa8m0OlKeESkrEbfTw9Yq+Fnt1bu7btow08BEphcXSxpap0sbG48oDqLBKXb7bfnBKJgF3HT35m8RGHxdi2h6c6aDnBqZp++T6A9NIDqbDVJzB9R6j94GUYdChpS5caHy5w3PLjOOigK1c/bxUtjt5PZek69Wr259r8jcvEFCgtJIKagi4ILgjxjZuzPaJOLw6ZhYLFFp2UNuRuOsZXwTgMzErZIJAudB1Mabwng0vDS8qQHLZi1SYjXJp/YX6y6ZpL+5fsS8/FZRX6+GkR01QWQS3ix8HFvGAMdOzKHdUqWKKKHJQo2Kkg5m6Aw1h8YpghZ72imAChoQaeV48p63fOc9sejCrr2hU2cC9e6/e7rhuot1is8Y4dVTEEEOkuGKfq0WGZICjRQKtiFsTu6TTrEcOJJzZJqEhIUxu3QaNuDFL066dEt6WV5EavTxuhtffgo3Gw4z6/Ko1qfynlqHiDnqald61u3OgoIs/bNEmTPKEI/1E1QPlysXIa0U6bM5BwSK7Cxv97R7zTWq2CkvJkaebjJ0y7iR/ETQAa95uQZzfQg1pe8SOBxQdNfH5bDunz/zEPjcaET0u6kau5puRTyifwHw1MUt9Q+m4etIsl0G7W8SnT58ozpkyYAghINWsSA27Al62gRGHAJBtXYdLHrBvaNj8IijKIenkX6CBJL6DawcHewNqC3jDq0sC5dk9gOP93vbMdOQuGGvi8RnHe0i0HuyJakfqUCSTyKVBhavSAeJcbmzScktCWpSZKJpowV0h/BcOxnwiTKQqWby1LSlRG7EsLvXnCRgMjtZLVSZIP+1bir0aY9K7xA4nEJXMJShMsbJ99n6CDcbw0KcykqSQTnQbjZmofCItKukBDkNROoBoKcrVuHFXPOC5E4Uqmp2AGlddhypvAAu451Fm+/fzUieNWfVzW3V4DpP4bFhrjQDqRW9NPWJSTiAbU9fUX1bpFXkYu2Wxeoc3e4ehpzF6ViVw6FKshT6AIURr3na8B0nRiPum329YN4FhVz8QJcsZgf8AUJHdSitTzegGvQGIWVMIfMFOKMUkEnQEGrk0610jYOxnAv4WQAqsyZ3pim/MdByFvB9YXY/7SxQ5RlvT6Jnh2ETIlhCaABoY4kuYsZUBjXvKFB+/SClkQycQBtFWzmO0tqTb3vllW7M4UJnTQZ2SaFD4iACczfrSpIGzKSbRZcSqSoMZgyuzKKTXk9RDSuG4eYrOuUlStyDbYsWMOJnSJYBShCWoDlD82Jq0ZVugVnbX+zs5bpZ5G/8ApqaS/hrWkuSSVUH9wI8oaldmUJmhQlJSGI7ysxrqxSS/PNHsV2nlpPzAcg5J2YDWBpOLxOKfIkykiyphDnolLlPjClo9PStrb5/gi03zIqXb2ZLw85alJCVqSkJGV3Aq/K/pGfDFhZL0JSeXXTnEx2kxK5k9Spr5kukg1YpNR51isfxLLSpqAv8AuY29NBQikujzcGpXymv3AOIrKpqtwfbraFYTFGX+ZhfV7b+ekNSpRWosL+lf2MOTcABVax0o+lABex2sIvGgTmH478Q5ClK3LZWd9zT3EclzHF2ts45F7eQgTha1pLSZQGmaaQh9dS+uloXisUM7EgKDuUqWUEv3mzAKBfS2sTi8M41lE7iZgQr4mIGVCS0qQlISOqkN3j1s4g7AEzFCZMFVAsk0CQA+nWIXguFBPxVkKUXarsKU605RMYrGpbRLVBqNrdfpCxqB8Z2dRMchREzRQBDB7VLKFLHeDEyJapZTlBl0GXKkAtcgaW9YisXx2YsZRQEgANcmJqQoBISD8uj6s6uVzABI4M5JYCWQBQJFGHSE/wAYlyFCoa4HmdTAyOJJUSA401HXTnAWNxwQovfYD6iAOiaGLax8nHS0eOKcu5P+46+8V8cWJoBa+3L1jn/UVcgCefhAGTX+CcFwysNh53wJfxMqTnygqzZSCX1Lg+cTCViwEV3snj34VJU/yrUkt/8AsUPqILVxIi0VrZbZFqqO6JLM94Exs9CL35XiLxHEVK1IgJE8u5WHtmNAP3MIc8+B6iSq8S9FAgbD6kQHxTgqcXLyJWqTX5kMTzFfePInJHzzFK3ALD0rCykTA0tkbFSj/mF9k8A/DOxqcOlQQsOSk5lEqVoFjM4LKAtYGJ4YUJAyDqSQTFem4TFpoP4dWzzlo8GMswjJj3A+DJHTEOf/AOQHrFeWnhJ7nHn8ke/JUvxa4f8ADmicKJm0JH/qC9txXwMZdjJjgxt/4icOmjhis6wopKVlIHdYHc1pWtIwjGGw6xo0xaSRi3Vxja8A5NaQuQkZhRSuSb8+e8LwUkLUxKRSjuHOwLXg9OCmhLJUADolLPbXbx0i4TRJKwMlKEqdEsFvnkpXU1ykmr1bwjhRJTRM6UtN8sxKpiQf6SCCm3yl4ASudJBE1GeWaKSQOVjvWFTOEugLlHMg2r3q6KBsQ3qICeRaMUM2ZLpBAKhShZvQw/O4oaOQxZyPWn0PO8RmKxxsORDhvIaaQMJZU5LgeOj0+7Rw5klcLiE/EK0miAWrdRsdgH992Y3Ddply1d5yks1B7besQYngDKCWHWr/ADWttrSOCeHp6C23jQWIvAGS5ntChYfKxd7P0O4taCxxBM0PrruPb7eM9E1rKf7r6iHEcSmCgUoPs3Xzf0gO5LyqaACKBv8APheBZuLSK+tTTlo8VA8QmH83uP8ANY8MUou6idTuSd6VgOZNs7DcYC+HYhAr8ObnbVlZTfqDWHsZxtEtLqyj+5Q+sZt2Y4gv+A4ilKjm+GhTgsRdJ9BpFJUp6kknnX3hNlW8sQu9tYNxmdsJRHzAb6DzLB/GCMF2kw6xVaTyOX94w/BzVJ+WYZb0oop9tIlJyMUK/EKxuWLeCg9jpCv037MYtT9jdJHE8OatLOxCQ8OT8MlYzCemSeacwbn3g3nGCyeJ4krSgzSkl2ZKPGwfyic/iZoSFJxEzY/LQ2IO0QnVt7LmkjLVS2Q7NUTw7E3E/DKD0P8AMqOlfQxMYHgU4subOSEtaWC//coUjFZXF5yQxnzFDbNlHpX1jRfw67TqnS5khRf4bKTf5VGoc3DxCMU59F7U+n3UVe43/BNdqsMF4OegWMpYD1sC3WPm3Eqcx9McaWBImf2K9jHzNiT9PaLsezzVy+pDnD8OVrAHjQmmtotGGwgRRITaveLBmdq89rAxVsNJWT3AX8jFw4DLm5D8RIfRW70Y6WAENyRQ7MQCGIsCCCPX28ormLR3siSQmqiAQA7tTTeLVOmuadR49KizRA4qUlK/mAv8zihNGt1NLnpE4rISK9KQNbfSPTJr2tt7+cSiMGhx3BUi5VbXUaRFTmzFhr9tyhEZqXQ66mVTwxAMeBjgjzRMris8ceONHoAFZo6VwiOhMABGEnqGZCFECYGUHYKA0MeXg1B+6aX1ZzR47IlK0Tp9iJXCLUGsGtXnWu1gWgJIiRhyA7FiHdqN5RI8M4r8IgKtr638x5xLyJnLydn+xrDM7BJmAsBvzZjrrr5R06ex+ATPlhUlVUkqTUtT269YXwieZkjMblRB6mr05n1iLlmZhl/mAd7g1AD0Jr05mpgjh+LJlkixWTrc3HIWiEluWCxpr5U2xsj4H1o1OkX38KuDrM2ZNBGXLluHd3AbaKNjFOx1Ir1947wbtPOwczMhRykVFWLRS5Pa6633dPmHlG8cS4QJyDLKykKBSSAHqLh6Rl/aD8E1ITmwU34rCsublSo/2rDJPRTdYk+B/ib/ABKsiJU1S9WCcvUqUoBIi/YVK1JBUwpQCvqWr4RNScTyUq4vswnhnAVyCUTUqRMcOhYKVaj5TUivzBwYm5cph53cc2sfOl41bGYJGIRkmOwsUtmHTMCDXQhop3aDs6qQxQyksQ4YHxSKc6MOUOhan2V5UuPJUsUQaE15i9n++UQk5ZWr5U0DDMknb1ryaJHHMlJKrBzo1q862iEXMmJqFhSDY0vt6+kW60VWJWvLLUu1Mu1TSkQZMSvFJpypQDYOqoubexiKZ4rwWIlrVz32s5HQIWmQTYatyeHUYQ60108325xMq4GEyyYeRgydPXTcC5tEgjDAMPLd/AU111pBcuU97+Btd6167CA7gi5fDTr97bawbJwDC33y5/vByEEHySHapr/iHko2p9D51NYCWAaVITsE7OEsHoeQIpBww3N3D23rTkWbw5w3kzb11PN3rzB9IUiRUtYO5uLF6b2pygAf/heb+AbcHnceAho4Iu7tz2JDc3sC96Q8lVr+tbeZ08Icz8yPN6esAAHGZZMk5iNwSGbYdLisRHCUZ05QUpKXW6llGZNMybEOIk+Mzu4WevLUuzkU0B00gfs5IXMShCBmUuYyAwLqLO72AqT0gzgPI/LQpVGvW7s2nlrFj4N+G0/EhJYIlKYlaiKj+lN1dbRe+A9hsLgghU8idPa6g6Qbn4aSK3uXPSDMX2oSpeSUoFX6EspQ6pS+XxYRSsa3ZyblWssVCq/I9wDsfhcChpUtlfmWarJ5n6CHMfiiSyAovqGI8YiJ2InFzOE2WndKUrLcwlZI8oGxHEZYohalanvMo9Us7wuTyV0vLLBIVkFamIXtPjkiW6ixCk7DXeI6dxAp/PND2zAD6OOpiu8f4qkSTOWcwdpaX+eZa+qRqRziVUXKXAuySSIPtCsFS0CylkCn9Qy0LHX0iBGGmyvkJIOqQS7bi4MSKZRLH8wFdLsVUrV/aFSJpR8wO1PSw2PrGvGOEZTeWMcS4aCpRqzBvo5/Y+TRHfCCahri/WjV5sBEtxIuSzg+Gxe5q7A0a8MIQtOgfkCzc8pVe2nK0Vxr5eRqQgHo1WJNKNQ6B9W+sLMsPZ+bh6jzhxM5qHKmtCS1B/flJr1tDuUXyqDhw6SzBzQgEXba8ADUtIfo+wZv+X3s0OoPR2AcdbWfnCZO1DXlbV2fbYQuSg1u4cjkC2t3rvvAAoEV53o7gk6bwUWOgfbxqA/1gVJBdiLje1QH7wG+kEyzarsbOPMWr96QALQo9fEV8T++28dAF2Z7PXpVtWp1MIel6EV8udiGHOsdzbMedrUDG3gwuOcADqfNqeH/ADWErXRhzoOQa/leEqndOT+Yf2aGp0zm/gTSo15CAALihdCjozX2IPib9WNNldjOH4mdMljCMJqZmbMflSGYqVyuNzDs6V3CKne1aF+dKwjsV2jmYCYZstAmOchSTlqflLsWDxyXRKHyRsKez4WAcfiVYg/+mh5crmAhFVbd9RfYQ8niMuX/ACcJLQG/IgBPmAAE9SYipfBJk7+fj5qwVBzJkvKQBRgpY76/+4Qdg1JPcwqBLl6zEpSAdwSoOtXjFCUuTRSAeJTyCDiRNU9kSkoIfYkLzPA2Mx3w0ZsgwyaBIoZqlH5QAK5idLwF2p7UScGruzzNm6oyjMN+8DlR4jWM0452hm4qZnWpgD3Eg0TzBuVf1ROFbmJssUeC+cZw8tKVTcRMIQmi5bn4ilfoVVyTsGAjPuKcWVPmBZZCUsJaB8qED5QPKpgFVS5qo3JqfEmpi0fh12a/jMWlKv8ATltMmUoQk9xG3eVodEmLM5wog5vpFVt2PAZwbs9isSjPJkTVpb5gAA4oACogL8KVhgSgoqSoAFJIUCHIUKM2hv5RvImd5h8qRWgboNvCIXE9i8JPmrnzkKKpjOPiLSmgZ2SR3iLnlHn9P/UqnNqyOF4Gy0nHBiM9YJqA3eapIpzf0FbR2WhqVFSAPDVwd35UhEnEZVKCnBNiAo12YGo8IdE9AP8AqI2qWLcwoA0aw1MekK46hZAuR4AUpXl98obABPyhyHcAJc9RV6iH5cl7EF6UY0N3pr9IYmyCCXcdSR70sw8oAHk2rmYjRbvsO+CN6NrCA3Kj3lhJpestSGDdamkOpD6ueYrvZveEiSeTEA2G1D6+0ACQgEu4r/8AkIoB+laVPoaKhGVnDkc2AelK79G1vDgQRV9XehOxBbz8BDEo0f8AqvfoKV/5qd4ACkrJIpcc6OAzg+XgOceIry5E/da0asNyqbilLaVc0d7FgN4JApc9N7trRn9YAEpJA1Gh3LPz0F+Q0hvKx1p/d6Vte1oXl0tXUgMHpr684XLRV2ZuvOw86vvAAlKQe6XrRrmr2TXox9YiPgn+akAuFhQoDYE6VenrBXEFTRNACgmWpnJCmcOfmlpMwG9QIFwsohSsxUt8qsywXfapJLA31flAH3Lrwf8AEETQU8QQpQlpHwQhClgqq5U9FHqwgTjf4hTp/cSPhS2Zg2Y02FEp8+sQa8QAGpqW1ps45f5gHFKseY+xyrCJVR7LunubsipdAWPU5TpQ+/rA8EY66eh94HhlfESOuSjfJI4YtnY/tjiMAlSJKJCgs5lFaJilEgMGKVppT1MVVIr5ffpEhhVf8iwpYc9OkNdULY7ZrKKO5xeUadw/8VlfJPwrC6lyVlRZn/01sT0Cn2i98H4nLxqSuSoqlJ7tikheoKSApJHMRgolu5po4FX8GvpB2BnTEHNKWuUpspVLmKQSkWCik1HX9JjH1X9P6a15gtr/AAPhqZLsgZimUltle5guas0r+VHqKx6PRrCx7+HSU1SLDQbRD4DGLEwALUBWmYt5R6PQHS0yUhk00PtHECv+5vBxHo9AcBsSpgo6gkDkNhtAPDS6UPXvH1FY5HoADZgp0LDowpD2LLLLfdI9HoAHJKBmZhQn6QqSO8f9sej0ABqEDNYX/eK7MUTOmufyp9o9HoAOKHd+/wBRHtA88OhJNT3f/ID2pHo9EWOo/wCSP/oHjvy9D7wPHI9BX8R3qP8A2GdJp5fWJTCh8r8/dUej0PgZ0uyQwFcr1teH0JG2q/8A2tHo9DJ/EjHs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8" name="Picture 6" descr="http://zireaux.com/immortalmuse/wp-content/uploads/2011/09/imgvicente-fox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1371600"/>
            <a:ext cx="2905125" cy="2590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8200" name="Picture 8" descr="http://abcblogs.abc.es/archivodeindias/files/Fox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76600"/>
            <a:ext cx="2914650" cy="3209925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060"/>
            <a:ext cx="9144000" cy="100766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2006 Election: Return to the Past?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b="1" dirty="0" smtClean="0"/>
              <a:t>Felipe </a:t>
            </a:r>
            <a:r>
              <a:rPr lang="en-US" b="1" dirty="0" err="1" smtClean="0"/>
              <a:t>Calderòn</a:t>
            </a:r>
            <a:r>
              <a:rPr lang="en-US" b="1" dirty="0" smtClean="0"/>
              <a:t>, PAN vs. </a:t>
            </a:r>
            <a:r>
              <a:rPr lang="en-US" b="1" dirty="0" err="1" smtClean="0"/>
              <a:t>Lòpez</a:t>
            </a:r>
            <a:r>
              <a:rPr lang="en-US" b="1" dirty="0" smtClean="0"/>
              <a:t> </a:t>
            </a:r>
            <a:r>
              <a:rPr lang="en-US" b="1" dirty="0" err="1" smtClean="0"/>
              <a:t>Obrador</a:t>
            </a:r>
            <a:r>
              <a:rPr lang="en-US" b="1" dirty="0" smtClean="0"/>
              <a:t> , PRD</a:t>
            </a:r>
          </a:p>
          <a:p>
            <a:r>
              <a:rPr lang="en-US" b="1" dirty="0" smtClean="0"/>
              <a:t>.58% difference in votes</a:t>
            </a:r>
          </a:p>
          <a:p>
            <a:r>
              <a:rPr lang="en-US" b="1" dirty="0" smtClean="0"/>
              <a:t>30% believed in election fraud</a:t>
            </a:r>
          </a:p>
          <a:p>
            <a:r>
              <a:rPr lang="en-US" b="1" dirty="0" err="1" smtClean="0"/>
              <a:t>Federales</a:t>
            </a:r>
            <a:endParaRPr lang="en-US" b="1" dirty="0"/>
          </a:p>
        </p:txBody>
      </p:sp>
      <p:pic>
        <p:nvPicPr>
          <p:cNvPr id="6146" name="Picture 2" descr="https://encrypted-tbn0.gstatic.com/images?q=tbn:ANd9GcRYaCTYyL2W5siKG31_89FdI-RZtfjXlSk9tTTmD56EWzPygkj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10000"/>
            <a:ext cx="3886200" cy="273367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6150" name="Picture 6" descr="https://encrypted-tbn2.gstatic.com/images?q=tbn:ANd9GcSJAbOiVeIBXZ7HJEpAK-akqCEqQtehiDJdDuP9ZIita3SpgOfE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445598"/>
            <a:ext cx="3886200" cy="3031402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Drug War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://www.stratfor.com/sites/default/files/main/images/Cartels_2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8305800" cy="51054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3621</TotalTime>
  <Words>823</Words>
  <Application>Microsoft Office PowerPoint</Application>
  <PresentationFormat>On-screen Show (4:3)</PresentationFormat>
  <Paragraphs>179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Mexico</vt:lpstr>
      <vt:lpstr>Quick Facts</vt:lpstr>
      <vt:lpstr>Early Political Instability</vt:lpstr>
      <vt:lpstr>Mexico After Independence</vt:lpstr>
      <vt:lpstr>Church and the Military</vt:lpstr>
      <vt:lpstr>U.S. &amp; Mexico</vt:lpstr>
      <vt:lpstr>Texas Conflict</vt:lpstr>
      <vt:lpstr>Mexican American War, 1846-1848 </vt:lpstr>
      <vt:lpstr>“La Reforma”</vt:lpstr>
      <vt:lpstr>War of the Reform, 1858-1861</vt:lpstr>
      <vt:lpstr>French Occupation</vt:lpstr>
      <vt:lpstr>Maximilian Hapsburg &amp; Empress Carlota</vt:lpstr>
      <vt:lpstr>“Restored Republic”</vt:lpstr>
      <vt:lpstr>The Porfiriato, 1876 - 1911</vt:lpstr>
      <vt:lpstr>Geography &amp; the Economy</vt:lpstr>
      <vt:lpstr>The Revolution: Phase 1</vt:lpstr>
      <vt:lpstr>Emiliano Zapata</vt:lpstr>
      <vt:lpstr>Phase 2:  Rise of Huerta, 1913</vt:lpstr>
      <vt:lpstr>Pancho Villa</vt:lpstr>
      <vt:lpstr>Venustiano Carranza</vt:lpstr>
      <vt:lpstr>Phase 3:  Civil War, 1914</vt:lpstr>
      <vt:lpstr>Phase 4:  Carranza Solidifies Power</vt:lpstr>
      <vt:lpstr>Phase 5: Obregòn in Power</vt:lpstr>
      <vt:lpstr>Làzaro Càrdenas, 1934 – 1940 </vt:lpstr>
      <vt:lpstr>Mexican Oil</vt:lpstr>
      <vt:lpstr>“Soft Authoritarianism of the PRI”</vt:lpstr>
      <vt:lpstr>Poverty</vt:lpstr>
      <vt:lpstr>NAFTA</vt:lpstr>
      <vt:lpstr>Maquiladoras</vt:lpstr>
      <vt:lpstr>A New Era: 2000 election</vt:lpstr>
      <vt:lpstr>2006 Election: Return to the Past?</vt:lpstr>
      <vt:lpstr>Drug War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Mexico</dc:title>
  <dc:creator>sabrina</dc:creator>
  <cp:lastModifiedBy>Sabrina Sanchez</cp:lastModifiedBy>
  <cp:revision>15</cp:revision>
  <dcterms:created xsi:type="dcterms:W3CDTF">2006-08-16T00:00:00Z</dcterms:created>
  <dcterms:modified xsi:type="dcterms:W3CDTF">2014-08-26T04:53:43Z</dcterms:modified>
</cp:coreProperties>
</file>