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FF00"/>
    <a:srgbClr val="99FF66"/>
    <a:srgbClr val="66FF99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6E486-F158-499C-97D8-8B63FC534712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44274-7F01-4EA5-987F-86EE43087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71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42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95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31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17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52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9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88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56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09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4274-7F01-4EA5-987F-86EE430872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06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DTWjgff0-4mjyM&amp;tbnid=Lcqm9lIpiVdRQM:&amp;ved=0CAUQjRw&amp;url=http://mentalfloss.com/article/21706/postcards-edge-america-adventures-lewis-clark&amp;ei=R1DDUqXPKontoASjsIDYDQ&amp;psig=AFQjCNHNfgNe4h1jspu8MV5_G2fd400vkg&amp;ust=138861814176315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hyperlink" Target="http://www.google.com/url?sa=i&amp;rct=j&amp;q=&amp;esrc=s&amp;source=images&amp;cd=&amp;cad=rja&amp;docid=eNba7HPq7vs-KM&amp;tbnid=hOHheBUi81SC7M:&amp;ved=0CAUQjRw&amp;url=http://www.smithsonianmag.com/history-archaeology/The-War-of-1812-200-Years-Later.html&amp;ei=KVHDUpWMMoeIogSErIKoDA&amp;psig=AFQjCNEA5OuOYBekeJ8MFTDjmkax8KNQzA&amp;ust=1388618391601089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qdorK_iAOJhD6M&amp;tbnid=6GhB3mQGBk_K_M:&amp;ved=0CAUQjRw&amp;url=http://kids.britannica.com/comptons/art-172055&amp;ei=z0_DUsqLK86CogTbjIGIBQ&amp;psig=AFQjCNGpXgNrtbTg2DXw3QUS9KEqRTZTyA&amp;ust=138861789748809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TVb0WApLlV4nGM&amp;tbnid=-5rIJzHDwBjDZM:&amp;ved=0CAUQjRw&amp;url=http://www.cruiseinturkey.net/about/yacht-charter/mississippi-river-map&amp;ei=XVLDUpOLOYjtoASEuIDQDw&amp;psig=AFQjCNGLHsBkOexK2YFaqnryr0RtNa24SQ&amp;ust=138861854397973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m/url?sa=i&amp;rct=j&amp;q=&amp;esrc=s&amp;source=images&amp;cd=&amp;cad=rja&amp;docid=Hvw828yMRFir8M&amp;tbnid=BuLbnDs2N2jQIM:&amp;ved=0CAUQjRw&amp;url=http://www.emptykingdom.com/featured/the-momentus-project/&amp;ei=P1PDUoahE9PAoATc9IHADA&amp;psig=AFQjCNEq0s-kTAysb3kC9C3iKIBz3K7KAg&amp;ust=138861892771142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zXJSqLJDvbuRIM&amp;tbnid=o2AjQhVMEKmExM:&amp;ved=0CAUQjRw&amp;url=http://en.wikipedia.org/wiki/Tenskwatawa&amp;ei=FlbDUvyNDY3koASg8oCwAg&amp;psig=AFQjCNFJAUx-gCa-8LSX-MBnWmCM9MN0qQ&amp;ust=138861966204937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source=images&amp;cd=&amp;cad=rja&amp;docid=oPMsSxeTf-zlxM&amp;tbnid=UVtzuqc7bA3o1M:&amp;ved=0CAgQjRw&amp;url=http://en.wikiquote.org/wiki/Tecumseh&amp;ei=OFfDUvSfJ4L5oASl84KIDA&amp;psig=AFQjCNHj9Li7QeU7TqZlSz0pFKWJU3rwsw&amp;ust=138861996068825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www.google.com/url?sa=i&amp;rct=j&amp;q=&amp;esrc=s&amp;source=images&amp;cd=&amp;cad=rja&amp;docid=Yw46iUfxrBSzYM&amp;tbnid=kcwiZTDyWqHY-M:&amp;ved=0CAUQjRw&amp;url=http://en.wikipedia.org/wiki/Tecumseh's_War&amp;ei=bFbDUpzaL4vpoATw2YKoDg&amp;psig=AFQjCNHksiiLlioRTZ0wDDIGX3mpfsvkYw&amp;ust=1388619734194612" TargetMode="Externa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KOHNWIrpf0gRGM&amp;tbnid=doWhnIWNRR8WiM:&amp;ved=0CAUQjRw&amp;url=http://wps.ablongman.com/long_divine_appap_7/0,9455,1518971-content,00.html&amp;ei=UljDUvviE8iFogT8qIL4Cw&amp;psig=AFQjCNEQ-WedXK6_NB-wKbQF6rmTiYmQaA&amp;ust=138862019978714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://www.google.com/url?sa=i&amp;rct=j&amp;q=&amp;esrc=s&amp;source=images&amp;cd=&amp;cad=rja&amp;docid=5ZNW1gTzXsnofM&amp;tbnid=Tvf2PVKW2tkxhM:&amp;ved=0CAUQjRw&amp;url=http://teachers.henrico.k12.va.us/tucker/strusky_m/webquests/VUS6_MadisonMonroe/causes1812.html&amp;ei=n1jDUpaHI9TFoASajoDICw&amp;psig=AFQjCNEQ-WedXK6_NB-wKbQF6rmTiYmQaA&amp;ust=1388620199787140" TargetMode="Externa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source=images&amp;cd=&amp;cad=rja&amp;docid=wjx4-i_hrJo4vM&amp;tbnid=LUzgA9Hzu9-mYM:&amp;ved=0CAgQjRw&amp;url=http://en.wikipedia.org/wiki/Battle_of_Tippecanoe&amp;ei=LFXDUvWJNtDwoAT8o4KgBw&amp;psig=AFQjCNEv0eBlpp9Nfbe8PDOWawineFmi8w&amp;ust=138861943691734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www.google.com/url?sa=i&amp;rct=j&amp;q=&amp;esrc=s&amp;source=images&amp;cd=&amp;cad=rja&amp;docid=CEcCEUCHWzMQ4M&amp;tbnid=TRzZwYDhaq1_kM:&amp;ved=0CAUQjRw&amp;url=http://www.sd4history.com/unit1/beginningslesson3.htm&amp;ei=YlXDUrvvK4LtoATlwIGgBg&amp;psig=AFQjCNF8mGr2hKIyw_XG-C7iWJMfhMC4Tw&amp;ust=1388619472809338" TargetMode="Externa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://thehistoricstruggle.files.wordpress.com/2012/06/we-owe-alliegience-to-no-crown.jpg" TargetMode="External"/><Relationship Id="rId7" Type="http://schemas.openxmlformats.org/officeDocument/2006/relationships/hyperlink" Target="http://www.google.com/url?sa=i&amp;rct=j&amp;q=&amp;esrc=s&amp;source=images&amp;cd=&amp;cad=rja&amp;docid=dKYpGlf_3yPUYM&amp;tbnid=vrG3qLbvd13JqM:&amp;ved=0CAUQjRw&amp;url=http://www.posterbobs.com/services91.html&amp;ei=Y1TDUuWrC4v5oASMv4GQAQ&amp;psig=AFQjCNEavGB28GAaKWQdOTKgTwsvonjZOA&amp;ust=138861921422604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hyperlink" Target="https://www.google.com/imgres?imgurl&amp;imgrefurl=http://billcainonline.com/?p%3D5049&amp;h=0&amp;w=0&amp;sz=1&amp;tbnid=A4lWESAb56WTJM&amp;tbnh=221&amp;tbnw=228&amp;zoom=1&amp;docid=mu1OoERG_pdvnM&amp;hl=en&amp;ei=MlTDUv3XHM2JogTkh4KwDA&amp;ved=0CAIQsCUoAA" TargetMode="Externa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0937"/>
          </a:xfrm>
          <a:solidFill>
            <a:srgbClr val="00FF99"/>
          </a:solidFill>
        </p:spPr>
        <p:txBody>
          <a:bodyPr>
            <a:noAutofit/>
          </a:bodyPr>
          <a:lstStyle/>
          <a:p>
            <a:r>
              <a:rPr lang="en-US" sz="3800" b="1" dirty="0" smtClean="0"/>
              <a:t>Diplomacy, Exploration, &amp; War </a:t>
            </a:r>
            <a:br>
              <a:rPr lang="en-US" sz="3800" b="1" dirty="0" smtClean="0"/>
            </a:br>
            <a:r>
              <a:rPr lang="en-US" sz="3800" b="1" dirty="0" smtClean="0"/>
              <a:t>in the Early 1800s</a:t>
            </a:r>
            <a:endParaRPr lang="en-US" sz="3800" b="1" dirty="0"/>
          </a:p>
        </p:txBody>
      </p:sp>
      <p:pic>
        <p:nvPicPr>
          <p:cNvPr id="2050" name="Picture 2" descr="http://mentalfloss.com/sites/default/files/lewis-clark-painting_6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603" y="1600200"/>
            <a:ext cx="6248399" cy="37338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data:image/jpeg;base64,/9j/4AAQSkZJRgABAQAAAQABAAD/2wCEAAkGBhQSERQUExQVFRQWFhgYFxYYGBgYFxoYFxgcGBwaFBgYGyYeGB0jGhcXHy8gIycpLCwsFx4xNTAqNSYrLCkBCQoKDgwOGg8PGi8kHCQsLCwpKSwsLCwsLCwsLCwsLCwsLCwsLCwsLCwpLCwsLCwpKSwpKSwsKSwsLCwsLCksLP/AABEIAKwBJQMBIgACEQEDEQH/xAAbAAACAwEBAQAAAAAAAAAAAAADBQIEBgEAB//EAEMQAAEDAgQDBQUHAgUDAwUAAAECAxEAIQQSMUEFUWEGInGBkRMyobHwFEJSYsHR4RXxIzNTgpIWcsJDsuIHJFSi0v/EABkBAQEBAQEBAAAAAAAAAAAAAAIBAAMEBf/EACYRAAICAgIDAAIBBQAAAAAAAAABAhESIQMxE0FRIjIEFEJhcaH/2gAMAwEAAhEDEQA/AFyxfeKiE0RQvXlqtpEV5rPRRxNptXUHnWYR2ifU4sNJC03gZZhI3JEfGoYftJiFmEISowTASomB0mlgw5I1jSwNaL9oTsPlWY4PxtxYdkBS0iUiI5iCOhj1oCu1b6VZC22FTGXKZk7e9RwZcka/7VyFTQ8onSKR43imJbaQr2Sc0KLgg90DQxm5eNU+GdpMU+4EobQrQqgGyZAJurrUwfZcka6uispxftHiGVkezRkJIQog3AjkrrUWO0ONWkLQwFJOhCFkWtsqtgy5o14FeKKznZ3tKt91TbqUpOUkQCDKdQZJ2k+RrTHSg012JSvoDkrhrJ8R7W4lpwpU2gXJTIVdMkA+90omK7R4ptptxTSAFzeDF7p+9uKa42DNGoFdrOcL45inm3FpaSQkQkgGCvMnu3V+Ek1DgnaPEvvpbDaCMwzkBXdTMEnvbVnBmyRp69NZ/tJ2oVh3A22EkxKs0nXQCCNr+Ypv2f4j9oYS4YCpIUBoCP4IPnRcWlZU1dFkiomaU9pOLPsQW20qbA7yiCYJMDRQ6etKcJ2pxbs+zYSuNcqFmJ5wqqoN7M5JOjVRXiDWWT2zebXlfZA5iFIVHMBRNa/DrStCVpulQBB6G9SUWuyxkmAg17JVot0N90ISVKMJSCSegolKuIeKSEIAK1TAOgA1UroJHiSBXMDh3krV7RzOkpEd1KYVO0bRzqthHylpzEuA5ljME7htIlCPGJJ6qpBjO3jhshtKeqiVH0sKai30FtezaqqJFBTiYaC1mO4FKP8AtzGsv/1TiH1kYZoEDmMxjmq4AqKLZXJI1LhgVAuc7VmGO1DvtA1iEBJkCwIIJ0kEmRfajcU7SlhZQEFRgGSYTfpBq4Ow5IfLzdI6UH2x+hSjs7xpx9TmbKkJCSAAYuTqSTyq3xvjaWEiUys+6JjzJ5VsWnRrVWXQ+ak86QYFZJ7jeKSM5ayo5lCo9SabcJ48MRIIyrAkgXBGkj9qTg1sikmNnXDbqKAp00daZCfCoBvz+VRMpBLyvoVyilobn9K9SslE3FRIjf50F5GZJF4Ig6721qw8BJnkIqJI0vQELmuGpYYUlsEZpJJIk2sJGwvWc7IIl+3+mr9K0/GMchtslVtUjqSD06Gsl2ax6WXsyzAyKGhNzHLwrrG2mc3Vo2OH4U0hxT3ezqBEA93SCYi9YzHP5cWpYE5XQoDnBBj4VtsS+EpKlGAASbaAVh3cak4r2n3PapVpsFA6eVaBpjbH9qHHELSWCAoEE960jX3a52GJ9o7H+mP/AHpptxntEksEhRhxKwn3r6jy86Qdk+IpacXmMZ0hKbTfOk1v7Xo3tF3tqDDU81/JNL3OOODCttJStAST/iAqGa6jAgD8XM6VY7XY4LWlEypBVmtpMetFwvF8McK2y97Q5ZJCbXzKIgzyVVX6oj7ZqWuCNl5D6s2cJTEGATl1VubGKY1iGcerHYxlIBQ0gzE3CUgFRJG5CQPOtuVVxmmuzpFp9GP7d4P/AC3BsSk+dx8QfWgO45KuFpCrqSoNjxSrMP8A9DWi7S4P2mHcG8SPFN/0jzrDcEw5edbZ+4XAojoB3j/xBrpDcf8AQJaYz7M8W9nh8SnkkLT4nufMopt2Gw4awzryrZ1RP5GxJ+JPpWQ4kwWnnUCwzERzTOYD5elajtFjU4fCN4RJPtPZpzWNs0qVfqqRFWS+eyRf/BKzkxCsS66tKVFJLYUoAlRPdAnWEiPMUx7AcRyuqaOjgkf9yb/FM/8AEVY7OcDwjzGZWZTif8y60gEkkARY90bVmnMSlrEZ2CcqVhSJnQQYM35ir+1xJ1TN920H/wBo5/t/96ayXZrtKMKlwFsrzKSZCoiARyPP4U77UdomXcLCCZcjKMp+6sTJ0tBpZ2SdaUh3DuEy6pOUQbwFbjQixmjFVHY5P8tFfGvPcReHs2j3RAvIAJmVqIgfWtb3CYUMMobmfZoAJ5kXJHSZr56lx3AYm38LQef1Yit5wvjDeJSS2TaMwIIIJ25HTajydKujQ732JMM+7iVtupIISvPkkhATdKUkgGVmc5mYtpNTxmGW+8llThIjO8EkBCUz3UC0kkgGTymKd43EpZbJjSyUjUqNglI5k2oXCMAW0Eru64czh/Mdh0SLDw60MvY69B2cNlEZlK/7jPpyrEdu/wDOR/2f+RrdYl8ISpSjCUgknoPCvnfaviTb7qVNkkBMTBF5J3p8f7WTkqjbO4T2mHCPxNJHqgCsDhse7hHFBC0nZUEKQqPrxFah/jCX8MpthRLgaTIggwAlKgDGuotzpN2W4swyHA6nvKgBeXNCYumNr0o6TBKnRX4djEPYsOYhWW4IAFiU+6mfuiwvWp408fYu9Uq+RrI8XLbzwGGQe9aAIlU7J2+FaLjvFW221MkjP7MJsDc5YmdNZqyXVGWrF3YpZBejkj5mmr3CfaYhDq12RHdKZmCTGtqQ9luKNslz2hjMExYnQnl40/452jSyAEpClqEi3dAO538qkry0ZVjs52h4tlaUFKlSwQE85t6ClXY/h6pW8RCcuRPVRIJjwApVhce2XC5iErdP4QQkHx6dBFPuFcXXiMQqO4yhslLYjKIhI0HMzSxaRLt2PQ6dLeleOIPT0qaMuWTzipKaGwnzridSv7boPSvVI5eUV6kQsOokivfZ+tcfGl4oZSndYqUzWiDmDaXGcBQ1hVxyqI4Zhh/6LR/2/wA0TO3+Ove2bG8+tbZtHMQUKBBSCDqCNjVQ4Nj/AEGv+NXFPo2FQL/SqrI2iuvDIUEgtIypmE5bCb2FcbwDYIIZaBFx3RqKP7Q9K9fnVpktEEcMbJJW02okySRJoo4Qx/oNf8aIkiNa6vEJSJKgKmy6CYTCNtklDaEEiCUpgxynyqyFUv8A6m3+MVNOPR+MUWmNIuqvag4Xh7TZlDTaVQRmCYMHW9QTxBs/fFSVxBA+8Km0ajyuGMlWdTTalWupIJtpU3+HNOKKnG0LUd1CTv8AvUE8QQfvCioxCToRW2SguHwTaElKG0IBucoiYEX56mgp7P4b/Qa/4ijpfSN6mMWj8Q+NTZdAFcDw5gFhqACAMogSZMedSw/CWW1BaGWkqGhCbjwNFOOR+IfH9q4ccj8Q+Na2bQLFYBpZT7RCFm+UKAO0nL5CfKuBDOHSSlKGgTfKIzHYQLqPIDnXMYGnUwogiQRcggjQgi4PhQsNh2EHMLq/EoqWryKpI8qxjrGHK1h1wRl/y0H7s2zK/ORb8otqTV6h/a0fiFcOLR+IVHZU0A4mtIbVnGZOhETMmL9L36UjUvC//jJPcz2Sg2ylWyvykTpMc6evrbWIMEWMeFx8arfZmoIASAoQRsQNj6n1NKOgvZUweIaT/lMBKlAzlSkHKFC85riYt0oLycO4pGdpJUtSgJABlJKblJvJECr4wbX4U2M6c4n5D0FR+xNfhHx2Ob5kmlZClhS222XG20tiJsAVxpzOvjQXyyCS4zmUASrMEkhKbTMwRfadDV77M0AUgAA6jY7XFCVhGiPuwNLfPnoPStZqF7imBM4dHdMEBKbd4JE97ea4t9pa0hTIJIEAhJgGY3mBB8KYrwrRmSLwTbUjSfCh/YWfy+nL+59atkoXBeHIkMoN1CMo+6JJkqiIg+dHwzjSXFBtvKVBMke7EBQgZrTI0FWTgmvy7bchA+FqkcO1mzApB535R8rVbMkF9p3fOooeI0qfdiMw1qKEA7j4/tUSKwyX51FdrycPXaWILH7+DTN+dU3eGpqwlwqv1/TejLFtt/1ro5KyeNpCn+nDlF663wvpTBCxz5UUiwP1pUsOxPisKECTz0qskSaNxXFCY5fV6rMOiazejpCCfYww+GCtr0QYOuM4gC9W28YFWFBSfsM+OuiunB0s4rhCD0Atyp+mq+MymyqqZIumZU4KKkjDwKaYsAHpXGTNxpPL65Vm9HqirKTGDi5qutrvK5U3xqYRIAB/SlT76AMxUAY8KMbeztSQfDJFNsEQLRSNDoiBFt/35fzTLAYmSL2O+h/cVGGfHo0CsInLmMARqYA9TaofYAQCNDuLjyqOHSzE5UkjcjMryKpPxoWH4yAgWOka8qB5sWWFcMA2of8ASk1eYfCxO9ddtvFZMDVFH+nACo/YRVsuTsfSPnFeJPQep/arZaKZwY5VFWDFWpteT1sPSAIoYdlxQj7qT43WP0HwqNlpAUYMV77INxVwKqQFVMJRVhBNRODFOBhR40BzCHai2JIWK4YkmbfzXP6SDMbedNAwrf8AeuOYYj3T+hrV/kqEjvCY2oX2EU+IlME33nWaD9lqqQhErAdKj9jHKm7rNVgxJrumQqDB20qxhMANxV5LAAvH15VZQjlTA2Vm8JXquRXqVnKik07E2tNCfxRP140R93LbrVYmuNHsRYwqxFHQ9YedLUOXrqsRABqUy0n2T4nhwq9gYvSdESfCrzmMm/lVB2Dcbi/15Vo37MopdBk4oC2vKmGFdAvFK2MKDc+n0avsKSP70JDcbQ0dxOVOYamk2JxZUavpUDa8bUv4ijKYPIGaUWno4rjxYJIzb0dl0JkG1LQs3yz4iTR8NgnHpgW3JsPrStKvZ6IxIcRxOYHKZhKj4wLaUlawThGySAFEkZlWAOgPeMiQOajPOneIwxbsUqmbkaajeP0FCda7qgCkKAJNr6SYJJ+EaU4ypaM4KT/ICyEkW2+J5n6t6kn+2ZQBN6Xodyx6Hxqfs1OEBCSpZMJSBJJ5AVHFC7LrmPVoCQPGKFwhwxyAvrsQFfrRk8BxAElsi0+83yn8X1FUQhTYkpMDID7uuVIix6T5GgnF6RsdGswOIA1J8vq1L8Z2qXDhSW2khAyEkLWVKJgHMctwlQi5nwusZ4sGhKgSOQibXtJFNuyHFUurUhDKG0oQFAzmWTmCRKo0Hwi1tcotKzzTaT2OezeJLuGbWpRUpWaVEZZ7x2GkaVccFewi5LqQPdcj1SP5/mjKRGtc/ZzYBCATf02oII+0FMf+mD0949fDberWUHQeN/l1qk4jLidI7iRvfvK/j4VGrKhgWAaG4kCjIdtpM7iuJvtV6DVlVDl9asSamrDg1xLQToSPM1GxpEiK9krzjpiZA/igKfnYTzo7E6RJeFBmhragVPDuQb3qyAFWp7CJlIoS296ZvYM1D7LIgiuiZCklkkaVbZajehrwZTpXMhG1JNkotpaFcquHCNiK9TIQxWHtpFKnxHp+9aF9MzSp/C9PqTWno3HOxWFHMfH9f4oDr8QCKbowvS3OlmMTyFHI7p2Lyq9WcKmpYRICjYTFHW6JH1tRbOkTkxVd5y9TWZkR5+VBWDNZGk9lvD4oWM0zxS0uMmdqz4bmxPp9fU1cQkZSCbfLwrnKI0GwmLAgAAJ8KsrcIAj4UJDISO6dNqAjHJNqko3tFTGGIVmbMxIn4VkMbj1BK+6kEpIzSTaNByNa1oJWINwR6mlHaTg6W0haNDYp5cj1rcUktMsvqEAJOciCAtUwDpmJn0NfV+y3Z8YZgKUJecTmWo/dBvkHIC08yDyAHyzBAKbmdfePWB+ihp/fRuv4ziSUtJjK0kBXeKUrVeFKABlWUaXFlEC8UuVOSq6XsLRrsTxNrMUBSSrdIIJHkCPHSsFj3MzpSVylKlAaCbxJAAgk5trZoqa+xOJaEkNiL2Wf/wCKU4bCurKe6JKQoEqubxrvMg36X1rnxxjF2mLbTou/Y0uABfupkQDAOgvF9I9aecKWhlYhITKSJAkqJI95XvKAI3/Eb0nGJISRASoHnIPKLfONaiMccyQYgJ5H807394HpXaVy0jm4r2a3hfEQp55KUqufyj3QOauRSacC+vxr54w6UPzNtTFhJCQT8fnWt/qaVRobW/mKEo0cpQ3ovYllJMRYbAmJPO99N+ZpA7hkfa0w22QpOkWsJnSCqxH+9J3irn9SzEj2azAvAQR01V40rx/FUpfQrI4EoCM0hMnMpYJso/iGsfKomuiKDNMgASAABrYQNv4o6H08jVDA8QQtQSEr8SEgaX+90Om9MfYCs2jnTQT2yTv8DVdbiukTrFELArqWOtEuykls0ZDE61YKK8kVrJQNOHjeipQdq7XJI0q2WgawsGdRUm8UIuI8KJ7bnFRjoKtmSOOvCLVXDnSaOpE7RXA0K6RoLs8hkG5EV6pmOderroIMpvXlM7n6vVpaKCtunKjikL3G5mkbzRGtab2cfXWgu4YEaeVeeTPRx6Mm4nKPj9eldaMxP1pTbG4AqsJ8qq4fh6gqMpI/ijkehMqhrpv8K9kMaVqG+EBSLwlXTl1rzfAQJk+FRTolow+Jcyn0ryHCLmadYngRkyJoa+BFVwne9XNUOynh12ml6Hu/4n5/XwpvjOEOIAKhA8aSexVMxSjTQjRYXEhKQJg/GdalxNhDjSs2YmCbEgCL2jXSkbJWUlZHdSQmfzEEx4wJq0nFrgpFyYidufwn40XH2jbsq4HANJHeJSEiVSrYZgbf7R6V9G7McF+zYVKdFK76pFwpQEA9UiB5GsdgWM62Wj3g48kLNogEuqBtuEEetfR8W4Y+Zryc0neIpMzHaXiJ9k6SdELgf7Y/UfA6Gsi04MzZSSlQSQAYvoBF9iZq12+xak2ulJga2N99fqazfC8eM5KoTJAkydUgapBjQm9q68UPxyEnjovcQ4cplMlaSYHdB71+QOvj8KVtrIJFxYRAO6h7ojnfrevrnBsPDKlhQVnUcq4AlKZSIvcWJncXrKcZUDilAGTlSAfDv/MjzPWtH+TbaoihkzJqK0nvFYumJlJiCJ0uJG/KmmGfjcybgEk30jpsfOi8T4G66rMkxoiSRGYHIIkfizfE2EUpQpQJbkFYUW5HMKKbW5/vXpU8lZzcXGWLRssC3DAVAlZKp6EkD4ZT50sxzeb2tuXzn/yrSPYUwlCRZIgeEQB6D5ViOLPOJeI97vKMIcSqB+fKYGid5EGvFxvNs6vRuOzbP+Hmt3lGPD+/ypqZ09D+lJOxvEAvDJ2KVGZvrJvG1OjpzFPo8suyQFdBoJXFeSusmGg6jQUmiSK4rSrkWj0VwmuE17KPOqg0eUqo5etSrilCrYkjxWa8gGpgE0QJpRZmgXs+teoqh4V6ulgosraNV3UUyWiqzjNJyOWIuWKiBVt9q1Dba7tc3Q0mispUUu4rxIoAA9R5V3Hyn1rP4x8qsfqx/ailZ2jH6XmOOKA946R/NDc4ypR1J6zSZ2RY7VBa8tp8qeGhqKNRw7iupmfGmiOKAmCNaxOFe+NPMM5rlAJ2E7wYvFtq4yiPFM07zSFpIXEHf9vP5Ug4xg2WUFUz+FJ3PiOnyon24KQDdJSnvJP3bn9jfSspxPF+3XESnRKeZJ/f5UYJ2WMTW8H4ek4FAWB/iKU4rmSo5Uxy7qU38RzrJ8aZW0pZQkiDYTtN4IHKaacJ4elCMrjTCxcgwc4JGilFJChy0jrsq4rh1hSkoabIIzCE6JFjeAL/AJtzalxupuxOJTwXaooLakykpVNgFH8JNzGioE1rU9oMwBRi8QsESQG0JUm/3h3RY2sT0kXrBL4Q4nIkoKScwvpfLBJ5SD6GtHg+AuoSVJKcwF0g69ASInSuk1DslP2c4s6lyQ68+UkWzhKgZsZSDmT4j4VncHhjolcys5d5OXKkmDbQeFta0eLgNe0JKlAe9qCQfu8h0+gTCONOspSR3UlIARIIKZ0Mc5vvvQyxQ8T6E8lKEBtJACEhKQSB3UjKPgBXzDiTr32taWinNn7sgKEWCT70RYE2MQZ0ijOYZCVkqjKdDcEwZuTp70eW9hVZtpClq9mR/lOyrLlBCmlARJmO6PUGuPHBRtmTxZo8AyFNAe1cDib2CUBUEgqAuLG0bb6zVBvgaEmVDvBebPMnNmzSoaXP96hgeENEyYCoB0TY6mARzGlXGcyVqadsZ7xH4TeRO0AelNOrSBNtu2XXccsplvJm3zZt+UERcD1rH8Swy0uEkAKhR0ME6ixJgd3a8TN71psNg1pTJBvaSNJ6Az+lLuINKUsrAzJAVcDQJSRJ85qRai9EWzvCMe57WGwlKj93KrLBMiQpdgZnUQIve+zw+aO+U5vyggfEmaz/AGcSkgKAAWnukxqk+710yjyrRlO5t1kxH6fWtZs5zQB9/KUgkDMSAeoBMeMA1UexagoJAF8xmJAiBzE6+A+TBzCBcTsZHQxHyJHgTWe45/grClKyoyqM3MCU+U3FhXN23osUvZea4sr2yUKAyqCkg/nHe02sFDXWOVycU4mtsdxpSzpMd2b+ZPQDzrF4jtIlVm80pyqQo2uDIJABMBQHj89OOIOPIC2sqApNtTBy3iY000MEbV0lFxqxwSu6sr4ntBiW/fYA6wuL6d4GKu8L48p2JYcCSffF0+YMEDrerA4AlIEqWsnUKgpPPuEQOVo11q+jQCBpoBA8uVRtUKUoS6jR4O1JSqgE1Miomc2gqDYVPN0quDUw5XVMFBguvUIuV6nkbEduC9CXVNzj7P8AqDWgL4+z/qJrq4s86LS6EBVdXGmY98fGpt8RbMQtN/H9q5uLFYv4pw0qMikD/CVSeenw/mK2K8e3+IX+t6CrFMk6gnoDWpoakYrE4FR1E9edVTw1XKvoJ9l/cGhYrCtKTBt4A/tUykdVJHzwtqBsKtYfGm/Oa1Y4ewEkZ7neKqp7ONQZWZ1kAzUU17Q7Rk+IuqUInz/TqNLbx4V3AoMgnUiR6eH1PWrfFeHpRoqR6eM0tw+OsBCo/F+w8f41ilWtDQ1Y4l3gJ6dKJj+I2SBqD5QP5pM5xG4kEoI94W36JnX+16GrimZQy5SMsZAsTOsgjUn5VFx2zOSRqUO+1aUk6FO1oOojb6NVOHYhSFZDc2B8dbcjzpIzx1z3UwkydjYax5c6OxhV+1Gckk3PU+VhQ8ddlyTG/aHDD2U5Dkzo0Ay5Z0V0Jyi8fG42FhSMoACgQBAjfS3nqLXrQLxDTDIL60pSuUd7RRI003HkKy+H4qwHCA+OZMwmJ0k73mhTaLGaT2XcZhQlQC2llIWLkWVaSoKJAk6DSBmO9B4Y0FvKUAEhaFpAAECWlcvFR8qjxjt00GC22rOtRTGUGBCgSVEjkDpN+W6DgPaR8OEMobkpUnvTAlOpifdAmAOm8FR4puJJ/wAiLdPs1j/ClNBK8wUmbwlVhBIJv9Wq89w0uLDgXqmIAuIFovee9y00rNO8axCAZdZXKPwLEBQBOWEySQoajfSup7dYhAAT7JITybUZ2MkiSJva/Wj4pAyNS3iy2cir8jz5+fSuezUX8yW+7lEmU94kGTE32B8L1zC8P+3MpeS6oEGFJKUWWmMw9zkQQRsfS3heHKbAIKlge8TGYR4aiPlXKqYHJMSOLQy6nIAMwIUAdwe6YnnbyrS4LGBaAoWFCf4choLccKVNQSvNBiYk6RqfHxr55xvtOppzJgn1rZgR3LhQ1hakhS73zcjedT2jFz6BkjbYjjmpZbU5Fs0Qjl7x106Vn+KYd54D2iwfeKUQeaRBgDuyRz90weSHDPvKblzEFCfeyJTeDvqLHpO3jVlXaYpkhtJI3JdzaflWJ0g9aq42n+J6oVXQ4/6RbTKnXJUBKikEx+IlRP16TzhGKClJaZC1DvGS4pIQ2fvEIJ3Jt3ZKo5xR4TxxD7iUOgJKpgpzLJKRmFnFGBY3nUptWpwb7TQOvemSABbQAdBf1JrSUl+2wvH0NkAhIkknS9ze9cUigHjTX4hvuPDnXlcURreOYgj51ycZP0c7QcV1YqqviyBsfh+9RPF0bg/D96qg/hrLIFESmqX9TTE5VUNztAhJ2/5AfpTUZfCWholAr1LFdoEDl/yr1dcJfAZL6ZN5olMylSRHelKSLbmxG1jVBjGpWcqFSoT3SSCdfdOh0pOsqnS0+VVXkkEZbW28+s19qXHXs+epGiRiImUKga3UDv4Af2oTXEkKUQkrJ2g8p3y20pEpThTlKiU6xNrdN/7VBTahcKgg6+XjXBwHmaxrisAwudZSq03GxJv1H6UdviTUCQuTrlJsek6iZ1isr/U3TYHNJ3gieZm01Tewa8uciU6TIMH80G1ZQvs2VdG7/wCokoAhxwEbKQD6n9/hQne3SARKCdJKe6fTOZrHs8ZcAjNmA2V3vn+9eVj7iUJ8pB8jPX5VnxR+EzZq3u2iEyUh4ydwkDTmTJ85ruH7asR3vaXiwEAeYXB8hNZRbjSlRmWkHciQL7xc+VVypNwMx2mIBncSZ9a5+KPwWcjct8awTiv81aZN86e6fMCR5imaMRgQSoraBF5DqF2nXKPTc18zYAOpuTGnzqb+GKTz3BH7bUXxRZfLI2a+1mCOZIQ4Ej3SWmlZvC4Unz57aVhcc8EvH2QMTKZ1EmdifmaIrBOJAOVUa3BqyrhKykLgeF5t46+FVQiuiZSFrmPUffkkbqKpHx6Uzwna11sCAmJEKKSTbaTz5mT1pfiW1BXeCrDcfUUJpwx06Go4JiXLNexriuPB1QU437Q5p7ylm0DuC4hPhB60MY1JkDDt3VOhKgLd0Sr3bROt9dKpsoCrFQTOkgwdtRp9aUUtKQZtGxGh3reONF80yw/xgqUohlpJNoSiMv8A2iTBvvOg2qKOLOIUCIbhOUd1MZbbRBuJkzp6eOPkCdRoenI22/U1BzEmCNtYkRSwSA+Wcu2T/rLpMlxRHRKRbS1rdPKr7WAGIxAQh1aWoSVLdygoSQJURIk6wBr0uaS5hP8AejDGLCQATA6m3hyq4/AZu9n2XhCWsKyltnMUCTJiVqOqiQI2GlgAKPxPtQyywVrWAMpAAgqUrQBI3PwGtfHMO8lzulRQuT3ie4RAsofdiNuelDe4WvN3IcBNlJ1PiDceHxryf0qb2zv5taRpeL//AFMdWj2eHzNgiCoxmIIiB+HqZJ8N8o5jXSB3jGXKINsu6bbSLg60ccFc0ATm/DmTPjy+NDPDXQQMsTI94EeHdJr0qEY6Ry8kiCXnCkAFeURNzHoNBUWnDCpKtBoTrI3m1pq59iEf4bgKxqkjKP8AYom401g8poCcOsSCkjn9GmopkzY14WhplUl5C1xrLkCe6pKSByPvGB4Xpp7RVpQVEjVKlEHkRbTLyOs1n8NhUqMKWhJ2MK2/EU6T4E3oWOwBbJSSm3JU3+BOtR8as2bNK7xZxmMyEpTyUVAnrJVO1Aw/GUukjINJkKj4kb1ncK3Ch3c6joLmekDWra3795sJIiO6UnlrY0sYkyY+bxQEezKgZ0n/AOQHzooeSVDO/CtxEgbxM39KQJx4iFJB8LH4RNeOKb2SfgPjXRQQG22aNxhy8ZFGZECJHTKYigFxxJlakp/LEnySAfjWcc4kYgJQOVpI896kxxB0HurUN4m3/E2pYItto0XtFK0TmA3yAfIV6lK+NvnVfoAP0r1LGPwFv6B9ui5Xef2+hRl41shIypUI5aE2uI8R8qjx7CJQlK0DKTExpcUnTp9bk/tVkxUWVoSLgGOhEa8/I1XKhyv9aUIuEGxihrdMD62Nc7sth3XiTHWwqxh8cGhckg6DY87eVLHFmfM/CajmmsQ0GF4sVEpKG1Axq2iB1Pdm3r+nV8GzFRQoDkCIGmkyekUo+0FKABYfQq+5iVSRP1YfrUeyopYjDLQe8nKdgf0Oh8jQslv5q2MUowkklKtQbjy/ehk30H0KAgLQ3vHQ625UdDxTOx2OpkHUyD10q3hXSJjlfkfEGxryWkkwUJ8hHyqNEBu8TzZc2YkRef8Ax0HjQ/6gQZJveL0PG4cJJidT8KorV8D+1SvZrY0xPaFxQiE7d7Ikq9SPr0qs02lUlbsHlBV5SLDeqCzad6jg/eB3mfjQsV/R6OBiAUuT1UIBPIXm/hQytTZhae7NtPhuK9w/iLhVGax/Yn9KvO4pRCkqOYcjpy00pIzKjuKSbwPMX9dKAnEcsvkI+VWEYROcmJiIG1xO1WX0ImPZoMpnQg680kc6zkahd9p8PIR8agolRAEeHLx50TiTAbdKE6Rv1jlVb2hAEWkbT8KYA5bSkwonTY6eMg6eGtWcK40SE5lpP4zoP9oST4GfTZMkzPQV1tw3GxNBlHuJwKx7iw4Lmyu9G/d1PlPlS9Ty80XTzGh8D06Rzr2HcKUlQ15+F6acI4YH5K1LkCbEameYPKtv2Vi5UxE92dJtOmmnnXptb1qxxBHsVwnXmYJ3Fth5CavYN7PIUEmRc5RmJsJkCZFO6DVi1Bj6B+FWcNj1pM5iZ2USUmeYmD51VWr511x05omKVhLHtSglXuFU90TcHpOnTkKMzxdzdRI5HSPDSjcC4Oh9SgsqsBoRuYvINLuIsezIAJg5teisu3StaLQeEOLhCSiT4jz5X5TEUVpbRWUrRlFwFIJnkCcxOa4m/PbSqWYoEpMG4mgqMA1V0Ybf0ZC5KHQeihBjmSCR6xRDwkCyFpWRykHym1K/bECKsuLKMsE3RJnw08Kt0WiycORYwk8iY+ZB516uoxaglOh7o1E16lYaR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 descr="http://media.smithsonianmag.com/images/631*370/The-War-of-1812-landing-page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76600"/>
            <a:ext cx="3810000" cy="3048000"/>
          </a:xfrm>
          <a:prstGeom prst="rect">
            <a:avLst/>
          </a:prstGeom>
          <a:solidFill>
            <a:srgbClr val="00FF99"/>
          </a:solidFill>
          <a:ln w="76200">
            <a:solidFill>
              <a:srgbClr val="00FF99"/>
            </a:solidFill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media.web.britannica.com/eb-media/70/89970-004-331CFE4D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382000" cy="5791200"/>
          </a:xfrm>
          <a:prstGeom prst="rect">
            <a:avLst/>
          </a:prstGeom>
          <a:solidFill>
            <a:srgbClr val="00FF99"/>
          </a:solidFill>
          <a:ln w="76200">
            <a:solidFill>
              <a:srgbClr val="7030A0"/>
            </a:solidFill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F99"/>
          </a:solidFill>
        </p:spPr>
        <p:txBody>
          <a:bodyPr/>
          <a:lstStyle/>
          <a:p>
            <a:r>
              <a:rPr lang="en-US" b="1" dirty="0" smtClean="0"/>
              <a:t>The Mississippi River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893"/>
            <a:ext cx="34290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Strategic location for American farmers in Kentucky &amp; Tennessee 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err="1" smtClean="0">
                <a:solidFill>
                  <a:schemeClr val="bg1"/>
                </a:solidFill>
              </a:rPr>
              <a:t>Pickney’s</a:t>
            </a:r>
            <a:r>
              <a:rPr lang="en-US" b="1" dirty="0" smtClean="0">
                <a:solidFill>
                  <a:schemeClr val="bg1"/>
                </a:solidFill>
              </a:rPr>
              <a:t> Treaty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1800 = Spain returned Louisiana to France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http://www.cruiseinturkey.net/wp-content/uploads/Mississippi-river-map-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31392"/>
            <a:ext cx="4733925" cy="4724401"/>
          </a:xfrm>
          <a:prstGeom prst="rect">
            <a:avLst/>
          </a:prstGeom>
          <a:noFill/>
          <a:ln w="76200">
            <a:solidFill>
              <a:srgbClr val="00FF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encrypted-tbn1.gstatic.com/images?q=tbn:ANd9GcSCQmCYXO3ImlPfGJM22XEHthYoYwTcKdNvVC3l3jlBbcnXcc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265" y="1295400"/>
            <a:ext cx="3560084" cy="25146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345"/>
            <a:ext cx="9144000" cy="1122166"/>
          </a:xfrm>
          <a:solidFill>
            <a:srgbClr val="7030A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Sale of Louisiana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1821"/>
            <a:ext cx="3733800" cy="5613779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1803 = Negotiations with </a:t>
            </a:r>
            <a:r>
              <a:rPr lang="en-US" sz="3600" b="1" dirty="0" smtClean="0"/>
              <a:t>Napoleon</a:t>
            </a:r>
          </a:p>
          <a:p>
            <a:pPr marL="0" indent="0">
              <a:buNone/>
            </a:pPr>
            <a:endParaRPr lang="en-US" sz="3600" b="1" dirty="0" smtClean="0"/>
          </a:p>
          <a:p>
            <a:r>
              <a:rPr lang="en-US" sz="3600" b="1" dirty="0" smtClean="0"/>
              <a:t>$15 million </a:t>
            </a:r>
            <a:r>
              <a:rPr lang="en-US" sz="3600" b="1" dirty="0" smtClean="0"/>
              <a:t>purchase</a:t>
            </a:r>
          </a:p>
          <a:p>
            <a:pPr marL="0" indent="0">
              <a:buNone/>
            </a:pPr>
            <a:endParaRPr lang="en-US" sz="3600" b="1" dirty="0" smtClean="0"/>
          </a:p>
          <a:p>
            <a:r>
              <a:rPr lang="en-US" sz="3600" b="1" dirty="0" smtClean="0"/>
              <a:t>827,000 square miles</a:t>
            </a:r>
            <a:endParaRPr lang="en-US" sz="3600" b="1" dirty="0"/>
          </a:p>
        </p:txBody>
      </p:sp>
      <p:pic>
        <p:nvPicPr>
          <p:cNvPr id="5122" name="Picture 2" descr="https://encrypted-tbn3.gstatic.com/images?q=tbn:ANd9GcQdlYu4Y-FmVTFdwMS7xu0hxhpAyc35iQaVW8aY9pCrRVD7jxBT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81400"/>
            <a:ext cx="4114800" cy="2819400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FF99"/>
          </a:solidFill>
        </p:spPr>
        <p:txBody>
          <a:bodyPr/>
          <a:lstStyle/>
          <a:p>
            <a:r>
              <a:rPr lang="en-US" b="1" dirty="0" smtClean="0"/>
              <a:t>Lewis &amp; Clark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3668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Commissioned 6 months before LA Purchase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Meriwether Lewis, Captain William Clark, French interpreter, Shoshone Sacagawea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4,000 miles over 2 years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s://encrypted-tbn0.gstatic.com/images?q=tbn:ANd9GcQjCfCN3ejm_49Z5trx_3elHTSer4ar9w26sqXO1H6bNwA61HZKX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5105400" cy="2914651"/>
          </a:xfrm>
          <a:prstGeom prst="rect">
            <a:avLst/>
          </a:prstGeom>
          <a:noFill/>
          <a:ln w="76200">
            <a:solidFill>
              <a:srgbClr val="00FF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ncrypted-tbn3.gstatic.com/images?q=tbn:ANd9GcT2u9OReJJ1XgQZtyjdbRxwJh6M2GCBqeUmbcc685E0XO4ZyU19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752849"/>
            <a:ext cx="2895600" cy="2419351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7030A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Jefferson’s Relationship with Native Americans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Paternalism</a:t>
            </a:r>
          </a:p>
          <a:p>
            <a:r>
              <a:rPr lang="en-US" sz="3600" b="1" dirty="0" smtClean="0"/>
              <a:t>Expected complete assimilation </a:t>
            </a:r>
          </a:p>
          <a:p>
            <a:r>
              <a:rPr lang="en-US" sz="3600" b="1" dirty="0" smtClean="0"/>
              <a:t>Promoted transition to yeoman farming</a:t>
            </a:r>
          </a:p>
          <a:p>
            <a:r>
              <a:rPr lang="en-US" sz="3600" b="1" dirty="0" smtClean="0"/>
              <a:t>Government as creditor</a:t>
            </a:r>
          </a:p>
          <a:p>
            <a:r>
              <a:rPr lang="en-US" sz="3600" b="1" dirty="0" smtClean="0"/>
              <a:t>Indian women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F99"/>
          </a:solidFill>
        </p:spPr>
        <p:txBody>
          <a:bodyPr/>
          <a:lstStyle/>
          <a:p>
            <a:r>
              <a:rPr lang="en-US" b="1" dirty="0" err="1" smtClean="0"/>
              <a:t>Tenskwatawa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 Shawnee Prophet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1805 = Spiritual Awakening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Prophetstown along the Tippecanoe River, Indiana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://upload.wikimedia.org/wikipedia/commons/thumb/7/75/Shawnee_Prophet,_Tenskwatawa.jpg/220px-Shawnee_Prophet,_Tenskwataw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00200"/>
            <a:ext cx="4038600" cy="4648200"/>
          </a:xfrm>
          <a:prstGeom prst="rect">
            <a:avLst/>
          </a:prstGeom>
          <a:noFill/>
          <a:ln w="76200">
            <a:solidFill>
              <a:srgbClr val="00FF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t3.gstatic.com/images?q=tbn:ANd9GcQS0r-RylTobbF74uxKr-_68uSwAH2EmTpZ5l9DYFp_cpczOuilC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225158"/>
            <a:ext cx="2933700" cy="2643982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  <a:solidFill>
            <a:srgbClr val="7030A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Tecumseh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194" y="1242218"/>
            <a:ext cx="3743467" cy="4525963"/>
          </a:xfrm>
        </p:spPr>
        <p:txBody>
          <a:bodyPr/>
          <a:lstStyle/>
          <a:p>
            <a:r>
              <a:rPr lang="en-US" b="1" dirty="0" smtClean="0"/>
              <a:t>Born in Ohio, 1768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Leader of Pan-Indian movement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Goal = Unite in order to fight land encroachment</a:t>
            </a:r>
            <a:endParaRPr lang="en-US" b="1" dirty="0"/>
          </a:p>
        </p:txBody>
      </p:sp>
      <p:sp>
        <p:nvSpPr>
          <p:cNvPr id="4" name="AutoShape 2" descr="data:image/jpeg;base64,/9j/4AAQSkZJRgABAQAAAQABAAD/2wCEAAkGBxQTEhUUExQWFhUXGSEbGRgYFxwgGBsdHR4bHR0dHB4dHCgiGh4lHCAaITIkJSkrLi8uHB8zODMsNygtLisBCgoKDg0OGxAQGy8mICQsLCwwLCwsLCwsLywvLCwsNCw0LCwsLCwsLCwvLCwsLCwsLCwsLCwsLCwsLCwsLCwsLP/AABEIAMEBBQMBIgACEQEDEQH/xAAbAAACAwEBAQAAAAAAAAAAAAAEBQADBgIBB//EAEEQAAIBAgUCBAMFBwMDAwUBAAECEQMhAAQSMUEFURMiYXEGMoFCkaGx8BQjM1LB0eFysvFic4IVQ8IkNIOiswf/xAAZAQADAQEBAAAAAAAAAAAAAAACAwQBAAX/xAAvEQACAgEDAwIFAwQDAAAAAAAAAQIRAxIhMQRBURNhIjJxgZFCofEFFNHhIzPB/9oADAMBAAIRAxEAPwDPdSWooUklvNwBqBJAAW3mvsPX2wBUzTmqDTDBlEaRMtyCYvJ++30wZ1JmE2bSoMLPkksqqSvBUsb+g9cUZui1FhSUAPEOU5EyJgTqsfuOIXCkOs8zeeqH92QAqk+aGAFg0zBvvaMRK+oAn5ATpvuBa9t4g2+/AVbWanzMZMsZM3AM+U7GPwwyy4ESdK6ZksbfMI0zIsf6YFpRSNsu0r5SdJ9RuJ3mduf0MM8p0qq828xBgCxbe/EAwbnb64HzOZp0YADVGMN6AniedpjAGd6qzqSjmk15uQI3PrAjaYv64StT7GtlfUA1OutFgGZZUqo1CSIEfzbiI3we2RQICakuxIIHDC0KSQCsFWJM2J7XF6FlBTDZmqRrI/dpMtc7yTK+UmBPPphlUrUmpqXqCGMMrKD6/NFgB6Rc++KZLYwVVMnUMsFBuRDL5wNgVmxExcE2OPafTSIIIj3vO4mfpuQcNKfUV8UqjksI5kGLwJNrbHe2+LK+clpIBPNh9rvAxMsrhKmg3G1Z30OVVtUD33n27W4xe+aA42P6PphZUzUHge3rjvL5uRe8Wjn3/LAybnkbZlUhlUqB43v+A9fpGPHcC0evH1n1xVJtov8AnPP547O0yI9fvwfpLlGA1WqQJvPHbBKVCQp7j9WwO6gmALiYjBOTpCNv898er/TMstUoticsUWUZnefTjBO/pjmnTE4sKAXFvyx61tiTmnQPfFvgxi/LLNpwyXJCL4XKaicZ++rbHq1QDE3wzzeWAmASR+OM9VzSsTaGA9b/AOf7Yl6vqvTjs93wHBagl86eB9Z/P6YHp58oSAfc4CrvA3P9PuwA7gxc2+72/LHnZ+vyzaafA+OKKNDVz7ELe/P65xV1St4dMwG1GykDnAWUaR2iR6c/r3wRm8zVRQEAMnzSAYgWtx+r4LD/AFKUk4TBliS4B8hnW1lWaDpI+WxMWn6c2E++Astlwys4LNpgEzFiJ9o+mLB1FqrBaiLpMhiViDeQIIJP+cBZnNJ4ZVQy1Nmmw+t5YxHH2m74U8rk6C00g/plJ6zDwnKoF8xM2BngiDONVkOmeGsBu8sZ++5tj59TQj5JuI0wffj6Y2mRWu+X30uvMkkqAbehn8sV4M/wuL5FzXcVdYpssy4aRYSeLz27ffirJyI76tt9vz3x4+oJqqBjBAlj5gYJ5HNonbnexfTSjOEhhNxJuI7wecTam5e4zhDrLERsMTHQBHfEx60IpxVk5gs3QOpm1RrQqxklmsCIHIFjIuPvx5Szp1NqUB4Bsx8wjggeYTHM2BnGszPSKdPUvmYGL7EAcW4O1vbGZ+IcjAlICKAUud5vB+wIPtbHi6k1TKUrYB1LNoXDAl/N23AAF47gCfc9iTYKoYRcDUT9/eRsRgLpuSpOU1sy6gx1QpUeaAIkR7+b5rhYu0fpXhtCsrqJIhjBFiQw7xHvY22wemK2B3Z6KRAEypUbzce1hP8ATA9anr3IW5vEliLwAPUjF7VWEljEdgLg+3J9IsMd0C5uJBNvWBsNre3MjApM2u5XWZm07mJ7An/xJ7nvgMsrNeZmNJ/pNrd/7YaVCBCnymTDx63LARPa0bnFnU+nqESqt4sWIHmU/cJuRNuJxqlWxz3R505IYFjMDcCZttP+qI+vfHdWpDHfc3iD92Ken5Ms2oHaxuS25MH0N7zxgnNULwAT9e+JskanbDXAMuXJkjneO18X0YUDVbbb+lscatIiQCNr/r2xTmqs/NK/7ff05GOjLVKmc1Q8pZ+kdis9vp3jHi5kERuPQk4ytQ3tAI/XucE5Ko3Bthig/Jncch9LagY5n+2HeUIZQxEHkcfTCUqCNj+d8HUM6KSKou0+YE2E9iMM6HMsM5TlwBkjq4GqjF2V8MGGYSeD/bCj/wBX1Ai4IBt3Pp2wrNcliZv+P+MW5v6orqG4tYvJtKBQtIP9sF5moQpYAkKNtpwj6FWJS4iOTzN5uNsN6tXUpH/GGvLrjaMUNzMV+o1NQaQLyL9537j/ABgfqOZBuF0T6zfv6Ye0Oki5MmbgGIws6n0p1BMCPQzbvcfq2POlhyU97HXGxE4JsT6/rvjxl45HIOOCwg3I/wAbf2x1UeLEQIF/f9HEkl4GWW5fMqgkyAPSfwG/6PrhnRqA0yFYAsJVjYfX8cJa6gwGA08Gbj1j8MCKyUz+7bkCWPkvNjEflycOxYf1IFu9grOZFhqNVkkbAOrfde2B2pkjXTgwPMJmB6E729+cW53p9VSYAIib2V5v5PUcgjAuSqvUcKCoAvyRY8AesmMG8bUvY1NNDLpGS1OsqWRratQEGJ4I83cd9Vu7odXTLt4PmAjfgHkRgXojuinSg0q7eIIt5mLKQfYg/WDi7rWRp1GWoHZW+17egbb0w6Mkl8PP/gprehTn8+zSDVlCxAnSZnufrt2xZ8PsVrKqsFn5pGqYF/pHOEvUmTxECHUF/mAm1tuNxBHc4LyecTSsE+LdSZgRJ81uSLQcKkt9TD9ht1Pq5NVgGZQNhY7jgzcYmF+UqkKDpYzyCm/IOoG4ttbEw9Z15B0HubzVUsX1SJbc7xv5R7jftbfCzN5moVCmSTaC1vw/LsMO+rZJQrN5QRsPUiI7WN59cLMnSOvVHlWxPcbE/U+mwthFxqxsVW5z0ymCwDrt8pX1A+knte/ti9a5p1SJmZIBOze57ie0nDCnQ0MA6wxA8pse4j1kyPc4TfEtDw1S5DMSSNMRvaO98DGanKvIKVEqDxHMToB3AgE8/Tj8fTB1FyBZNvL6n9f17zhrlsmtCioepv3A1EmdWw9SB7HCpkazLGmYBMRN95JvbYW/IdGWrhbHSW9jTK0KLnSQTpXUQQBpIIuDvE8djg8LTQeECtxOjexvYHv2xl18V/3SsqgmW2+vFtpvhx0/p9QVdVSSAJF7GBE3N/ftOMcko0ZVh+fVUFgoU3i2+3Ft8La6WkkFvTYH9c4s6pXPAtMetu+FstvJ7fibR74j1XYdHLgkkRJ2n1+mAqqEyBcW5P6EQb4YVWtupi+/3/1xzQ0+ZVFt7yZPPbj+mHRyJK6OoXtlyIB+kc2/4xzTpkTv+vrtg96YCnTJjb7t9u+BctWEw03tf9SPrhkcjfBjRZQzLdzbaNvfFtHNX0mDffHSZUm+4G5i3+cc08uCx4H62/HBycZKgdwwGF5md4N/X+mOKT7SOfr647UiSWO3POI1QETYSY9PTjbCqUd0byEUs2QIB8o4vFr27DfDLpLtJmY5mbk3+6b2wrooDcLIjb3wwy2YCqLEGSN5+v5/dh+CWl7s5mio5iLYznxBlK2osXYqOYgRvFjf3jFua6mQoKxvzyBtf9HHh607fMBHPb0iT+eKck4JbsGmnsZ/T5vQWmPz9YnFwQQdpF4j0B/VucHtpdpjzGbwIn+lsB5xlGwIYXiDNv7485pVsGvc6fIK5AMwsbEgdzhn0/p1LUSqqb3BWR9x3/zhHR6spBsRHINmFvx2sJ3xquhBSgZWLekQfY8nFvRyV6ZIXk4tAPxBk3dAF06RuBAECIj2vOFnTOlBUasCo0RrjeCJ3NpvPfe+NTn6AqgebRBkEWixt6T3xlcx1JFpvlzFzqDISVmDtJva0Wwzqfm2Og9itOrik7efTQqAapE6XW0W2BH0+7D2oieZVfzhdWqJgHZu3YxOMWERkKm5Y/NJgeu/fDf4NzDLU0KQGhl2m24naLDf2HOFQe1V7GyXcVdXrs+nYsGtAiVAABgcSTvG2BcuDIlVPG173HoTve2GuRypzObUEiG1MxGxCRK72k6THt74KzfSWUPIGonygm52/CBbvGMcW0F3GHSauhfKIBA3E3uDtOJhf0x1hg6lTO2qBftzHH09SB5gFCVbI4EqhqlXQVgHYE39CV7cx9cMug58rUZCqFYI0lRuODxYj037i4WZyvhBks3mMgkQONxvHG/3YvyuXBOvTJAMxYet57euMy1psyLYZ4oqO9R9Ui6wSDqmZHYgA78kdsJOr5rxc2n8sreL/OSeN439sd5rOhGK6lJIO3uNokEQYsL4XCDXJ2iSODtHe3zTjsWNJ6vY2x58R5mX0yAq7GDJnfebR/TAb5IPGn5gPlB9rkEWkniDt74Lp5liARSkryFniDYD19sMUpKAWCgabRybbr3FgMKc9CpI7Te5mTRI8qqbid5v6/8AOLqfVqiAkm5EBidgIMTt9e2LxkyTKixknVuDuBt+YnFNbKhSLDVE+ke23P6gYdDTJ0wGmjvJ1KtSCJaQTA4nm/G2NBm8gkMaZJYcjnc3BFpEbdtr4SZHqhpNNM+HMSAbMf5TeCJnDROq+XUGjVIZWAJWd9A5UiLgyLixuZckXr2Q2L2Km6UIMMdfNxAMm0CR9Z+7AVCvpBBADbFr+3G+GP7cHDeZY38xjfgSYBsAB9wOCgFrJCmRaQOPuMDv9+MUHwwhVQ6YxWSwE/q8d4wtzeW0PYyeDG+/HBHrh3nqZpjSjeWdvmB5459sZ7O1jPywZ22GGY4vcBh+WDT7mfb3wYacxb3Mev6GB8hWBBAgH2wc+0+lox2y3ZjKnpzaPw+k+2BhSIteOIwSavlv2/x9MTI1LxvJ7fqfrhfqJukbRdl0i1gT3/X44LZRB22vHf2wXW6C4omqwIAMAGx/Htgvp3RRo1OxLG+kGdI4974d6WRuor8gakZ9ha+3pNzPH5Yoy6TJgG9549L40me6LpU6VaTtMkfhtfHmV6ATR8W2rhRYi/mN/WPvwU8eR9rC1ITClAkixFp5277f8YVv0urqJUagZO5ttIYwbRMRtGNL1HIVKQvLAzf7Q7fgOMANRdPOBUAFyVFgRBhh22ki+J4RnGfATaaM/wDspUkwAB2O+oWi0n/Bw5+GKLLUDCQhUjmCOBf8gR374ZftQrU8xCCmwZWKjYCxnYeWQfv9MG9O6NUSmNTMSBJBI94txi/DCp/ExMuADq/ThUmp59o0Az91wBjK5kxMxsJURCza0b+3rxjdEXHf8Ld8Y0Zd2NWqJ0sWPmUBW25uARtedh7Yd1MaVo2G4LlOntLtAgbTYjaPUCCTGL+kZxMvUJXURVEnURuoEwZ5mYvtvbDPK5HxMuzebzH3naOJAMgc4UdUQIoa50FZUkxpnzAT6H8MRQm5WrGUi2s9VKprUhAcvOm3l/dw0jfb8L498NnfWGa3JIlZM78j+kYZDOpqhfMlNACQJIao7sRbcadFzzI2wB1LProZUUifl1C5Pl44497xg25bJHFyUkMyy7+o/p+jOJjmkXQWLAH+lv7Y9wSckqTO2LM3QLsS5AXeSeAOx2O3GLvh6PEYF/IslhJi8R3AA3I7YPp0UBVfKWO+ogU9Mkkg6d4sLk3wK+Ry4Mwy9o1t+Zi0fd64k9XXHSzdNAvVl1sAQhCkzpkcSdx3J+WBthF0+nLuxhgoFr7k7CCI23/PDrqzrSLBVCyukAAAHkG1wb7HvHbFHRuh1XyzVQxNyPCUwzKpjXyT5pGkX29cUYmvTX4MkHdH6gUfU6oqKDE6ZB99zyf1Y2h1FHWyqBMb2n0nacZdn3kyLSYAbYbjmBzA3+uHnQMs6lpRb7lvmW02mzA3G3GF5oRjudBthlVIMyT7kSYHbAPUUF3YXJiRuQLbYvr5pKUiqwUHaDx7cwOMCZ+ssBiRBAIMiCDsZn9ScT44y1bdw5NUKqtMAXg3sfe8/lP1xZSexIiVFpvcmBuPX8MR82G0qOZJIvAFgSPUkY8opPiRFkk3tYrbFKjL9SATXYpGYHJItvO4m4B5/X1JpUp8ymZ5Fhtt7f2wDSPmJibmLzvOw/XGDqcmVTUIOxP1wU4vscF0qVVpuSODB5/E/wBcVP0epc6Z7aon7p2w4yoYILxI54ER9MXdPy7O43KgSTsB2xVHDDjuKc2Z3K5Z0fziPefwnfGiy2VJEiNtu/8AfnBXUMiXZYBKjewvHBHrhjRyJcEgaZI3mw5kH6bYKfSw/UYptmbfKl6RqCCNYXtFib+9tsT4eKjMUzUsoYH8bc43VPo9NqaI/wBgklVMK0/zRtzj3pfwZTL6ldhDBoK2EGwnZhthH9nGO6C9VvYO+I+nmrpFyAflAMenOAUoNAAU3tP0sBjWjKN9o7bAdhgtaIgSJ74olFtgKSSMpQrAjS4+8cReRiytTSBAj1jb+2NBnqIie3HfC0LpnSNz+fvgXY2DT3EVahqIDKGVTIDCR68RhW5ZWYInlDGAAJif8gY0xzIiNvpgHP5RnZXDGbDy2j/P98Fut0BJGI6lkWSo70SRVVWOkn5lNmX6MTG8Wxosr1APl0rKpYmmCEBuxAIKe8iPfFVLpx/bEDqZ8J9j2KXB9p/xjw/uHaAPArOwKkzoqBipj/oeJI2B33xNNb7jsa1JJC5eoN+zjM06cfvtNSxOlQbAdzESR2OCOs1qK0dTfKVgBV3DDsLAYX5zKfsocO37upUDIabHWsaiFCGRyI32m1oafFBpfs8HzkWmQCdi0iN73ESDNrRgFJKPsFoasy1OjU8DShNjMi6kcC0QIO3rjO5vMidLMzg/NuAZ3jYf5w4FRaSgKz6TfYDfYe/rb88La4BcgAETJkbjezG8b3xmN8iZHnT3IDCls77EQTZQAfqD6Wtvg7qOWYMmp5uAQZCnzC/Mws7mcUpQCtTfToLmSskmQRaIEKRDCRz6YP8AiGiXZEDAiTItOwAm0mwYb845y+JeA+wupVQ5MFiq2UkxI2m3Nvw98eYZ5HJIAVJFuwHMyLxyPXEw5Mwf9OqUiCmnzN5SB/KY8xgH2ncCb4VZ+iaTEAy0SzzMMYna8D+2Kv2lCJZiI2IsfbvHpgOtnZiDCjcHmO/bbj0xFhwtb9grOOpjWoJb7LMZtqME/j+JnbDzpromXSlUnzEMCCZVrHV5dpNiZ/LGcqVlMpG+m/KgEsdI/wCqwn0we+esOJJ7EWjafb8MU+m5pR7GNh+ZytEkuwJO4Nrbgg2vNztv92CP2mYvHr+Mz9+FWVc6RqIm4947enPfDf4fyfzV5jSwVCbxyWCR53gAKu3J2wl4dT0yZqd8AlRaHjIlWBUdGEsPliSJMeS4MARJI2FwFkcqrUaVRCKqhQtORA1CxLW+Yc9h9JPzXR6ubzFWrRRnUMdYqMA8DyqZm8jtOB/h7UmS0FYL1DpYQTBswB9SZ1dp5x6MfTxJOLt+PHIOmUtmgDPwtYtrL+UKWPJ9Bwu0AY5QwDOxWL8Sy2/V98FBaQzTI41ABhdyuonSRteIkaR6bxjnrWXOXci+hvNSIgyvEzysgH1g9sS5JuXxML09LBcjlGaoukrJIgERM7RPPvgqvYOJuLeUC5jifsg4FyGYC1QxFpO19Mysj7xhx1LLhlplSCJO25BMyBa47emH4Plt8ip/NR70zIM8twDA7k2MDsMNOm54BPCvrBJPr/xi3plSgECFodfcXNrH+ntjvqGTR41WgkyDpZeQZF7gR94wamkztNoc5GlIUwQD+p/zg6lvED+/vGM10H4lUM9KvBCAMtVeaZ2Z13WNiwGnvpGGWf8AijLDM08rRYtXdkjyEoVbzEhgY+SbifwOGtahdNMZ52v4aNpKqxOmnNx4jWQbifMR92Nb0xCEXVp1QJ07E8n2nHyvqLNQFVGBf9mzdOoksfNTcFgJ9GlbzFsU9J+IlZv2rNV6/jrPhU6AilSkxoKSPFJADMzmNtjgHpQXpyPsb4VVaLfttN1Yw1FldSfLCupUgfzeciTxhB0L40XM5d6tX9wUfTpm0GwvyJm9tvqQsv1Rn6rRCuSi5PVHDeI9ifppP0GBeSKNjhk7Nf1fqKqQkSdyYmB/c4C0mCxEAXFv1fGVzXxDSpZkqa4JqMAVJMieQdlsJ0k7eYbmautfGISmGpI1Ry+lqeqGFmud7CBP+cLUm2P9NRVDmqrOx39AbfrnAPU8zUXK5h8uSKqqdEcMCLQw9cLcx8U0AzBhVVUWdWklWOwVSNiTYEwDbuJ4qfFyCgh8CsfEcI5W/hFy0TG+23YX3Ax0W9VMyS2scfDvUqlVMpUrMDWVKiu1hMm33rpOFlTp6VaCBqpTzvUlTsSz7+xIP3d8DZ3PBXZqK+XSz6R/OmjUBFxIAP8A4nGep5jwkpszCHGnzGJgwN994+oxN1M91W4WKWlNhPWqopmmoc1WpfLUZBOgrJ1EyxYPEeh5wd1TM0/DUmrIqgLceZmO8rpAv6RMDCbqYJp6iNQMEQYF9jPvtGFlbK1aiqmrVDeU9jE72vG2FY3rXxGyyPdIJqhQ/hsxF4Jiyi8cEkdsX1eiDUonytF9YOkbg2izbTJgn0jAukkoSsurBT630ibX5w0zyaYkqNSx5kHECTa547HAybjVMGhH1lP34IbUEABYgSFURAj5lFzJueww7rZFWzDAN5Sqk3geZa/3GVGKch0wVC4YxS8PQz7jVUhBCjmGLHmF9LMavTiuYp06nzU6JaqA4gliQsHkaQbnhu84Y51FfQ7SE9KyVNNRdtUwA0mTpFyYiLnb0xMEZfqahQqLpAuQDBkk3JIJPHbbHmNWR1yAYatWcCQBYfaBkXji0e+KhWhSdNpEA6gOJ3+mLc05JKiYtNzeI3xRUFxJ9OwjfnFUZJxqjKfNkyuWLqSJuSPuIn6DFtTNIshpVttNj2Ib0Bv+NsW1OnZpqeqgtYUwS3iUgmmIUFfMw1GZuDafSy18uxbUANU6iTMggyWPqDEja+2HQxpq7+wMpU9j2p1yAVQqGLWLdtpjk727R3wyyvXMyop+KqFSp0hYBgsAxI2BlQLz8owvfKlAT4dKmSQHNRfNqAEimCQEBkHSZix4wPn88UGhgpqeKzSQwCgAAU7xqAuSb3OGRxR8Aa2mb/pnxnQo2ctUIDKaVOSzK2gkySFBmWIJ8oPrApztSjlczpoVzUytYAkMJNEODG4vsYtfY3AOMNkiw8z0zpChqoaoV1K1pBVNSlpBm/OKc27nxNPh01kQZ0q+8EO12IiNVr9sC+lhu1swlnkhzn8/lX1sQKhkwdBCkAxeXkxPpjw54VI2a0A6psPrYGeMB1c1JWq9SkXcksi0iUUaSAwEefjvEhrg4r6dm1YW8MQId1DQ3rBAk7jj5RPqjN01K0FHLboves5MqB5e4sDPvijNZlyI1PpHzmmI0oQT9ows3jg4a9OLMkhdKG4YjcXGqJljxJtvuJBzfWM/JdFnzqsmZ1aWkz9/4YzAnq0m5OLCMh1Aml5K7I+sRr7g2gkGAAST6x2w0rdazToKaZiajBzWKhGnZUBtby2ERhB+xsKKIonxaoAcDeRBUH7jGGHw7T8PPCoQwhKjKqiSQFIAPYRecVyx0mxSlextes5Rg/jZZtNbLUtUxZgBOgqBcmONpH0y/S+rqudpZ16YgaWNOkSo1EX0S0CNzJgyRacaj9vFCm4V1evpJIIkamvcTcSfuxiKuUBimrDSgYsWGlQykkx6DgbmfTGRm/Sbf0/0NcbmqGOXzVTNV3GWp6aepm84LaV3lmVrmYtO8b40tPolFKAes8NyWIi5gaV//YljAA+uFmQ6pRp5f9zUXyLOl5VtTEDW6iDUIJmFnjjCPpVXL1ajrmmzDrUDRVViai2F2T5dJINuJE2FoVGUm72X7lEp7bbn0P4fFKrl/CVpAsQqEASfnDRBJsbHjFOY6iMhm6Vap8rURTKMyqxC+XUgJmPKrCbbjGZp/ENbKZhKhZaqSypJ0rUAMGCJKn5bNOk2vgr4repn2XMUaZUJRBKaxr+ZtQFvsyQVbucMnhkpLXw+4EciaennwU5uuvgnWPO06WaJZWLQ5IaZuW53N4w+6DWoVKjUaqNTNWmFWsHDM1VQRrDEDS7Ak7EMZ+qSlWpU8oKS5c+NEnMM4JGssSgGwEGJ4k++B8mlSl4X7k6TpqLOxgggqBvEXG+E5LlFpMOKb+ZUOH+EcxSBRGWsJDKmsSSJJLKzAiAbRqFze1wurI5XQpYTIVD8viTJphQDrcBYi7E9rYa9GzoPUASdeXapqQ1NqcLJJBMgGOfT1lzkXpJUqV/C0MtQOCy+YU6hVadhsSpdiD5hCAxiF9RkhTmraXbb7DK5S7gmV6cVo5pm/ieHLbQiFS0ETZ6sQY2U8E4wvVwr+EWAdBl1sSQQSNhvcyY9vTD6j8TFM5XSqQaVdHVmIOqSjGmbfRYjm+2MGhClhMDce68/qcV9PCauUu+6FyS/BoeiVamnUDNOSCp4AvAJPE74bZbQ6gAPTTcNBLMRzuIEREje/F03w+uoNScxTXzRuCTe/PrA5GHuTrLVANIuZBPyk2Ft9tuN/TGZrbcUKpnOey3horKRUQusts6nVaRyJsDuPXhhUprp1uAzg2BI0j1jnix7djgY1f3VRGsdM3EXW4F9jhgKiMsnlZEzEWP3e+Jcl1vyF2F/Vepl6BSS7AEmNhAaAIsO31xZ0euwtUkv4dOmTMkkInljcRqE7cbjDLoSIcxREAjxFkDmWGw5G+Bun1A1fOVzbTULbRcwqADi4k+inmMOh/1tgvwaDpjoS4ZNQEBdJIJgRqPeQBf0xMUZPNimP4gkgbzG0CI1Wj22xMJ1+x1Iw/giJOwE7/4x1Rr0JU1vD8LTJ/eLqCkalOlZYKbQfUYMFJmViAX0QWA2Wf5hx2+uKsh0qoi1XaqKlK66YWH0nUqNNVZUNbTDREDgGzDG7symDVuq1MtR8SkSUYMvhkmKfICkmVOk6hH/AFTsML8zn/D1GlYhCwkGQ5YBDe76ZZr83xMyWzJamt9RkwDGoBr+lieO2AsxmdCggBpEQBZj8xM76AYvz+ftPDGL0omc2+TnL5D9ozNGkKYYkABnYxABdmePmJbWY3aYwx+IunVqPh62FRmjR4pkBDAAGxEHTAN7RfAHROrUw+ivT1I8A1E8tanwGpkGIAN1aZjjnR5LJ5nMU2rDMU6xy0oxAPiBPMA5DCIIkzcj3GJsz9OVvZIZBKSpcmU8bVpVS7OF8OooJBqFiWUAR5QpEH0UGJmND0jpgyiM+dUGnWSFA84S5BIMzrgkWE3wZ8TdQpvlf2elGoKFcsIKANqBd9nBBkHg6gIm6Doy/umQH/6QRqepYVKpMAIp2B222knHZJOcNSVL939zlFRlQyzWcpoiRl0ZKJBGuYZWDBQGMkmZtf2GB0ylSp58zsB5aYtvfzQLX4AJP3YqbS1BvFcUnpUxpp6SXFhNTbSABIF5BNsU9NdMy9GmlZqbmAQ2vU73iQXKkPawFiSDYzhOja7GOdPgOoeIrFGVWpjzpYgCY0loa/l4Jges3o6P0dq2ZBA1KrDSAJuL7QBAMMeBa2wO2X4aphdAgAnzE/MTfYC0/gMVDoj06TU6LimrFZYAyL2EngEzA9ziCXVx3UefI+GO92ZAZC1bwyAyPGon5XsSQN4HB5IM4i0StIVhWdq6keJpWPnLHSxmAQQZA3kd8bXr/TFYUqFDTTpIt2gGrVck6mJidEX7knaAMc1ujUhSWkI0Dz1NJM1XIteR5QT9YAtGDj1lVql/AMsSb2XBl/hHLCczXcHwxSKCfmDOwZY9QqMZnkATOKM3RUhlCahUOwBkdmjcG255nGmzFCilEKikrrZ3BO5ChaagneSfpJwnylG5VoBqA6T6gEi/YGPpjFnve/oirp+m9Rq+Fz/gXmotOB4tNI+ySJHrCz+OOzmhv4iOYMkKQTO4usGffCfKdHqPmGZKTVKamWIEkW1QRuxA4E7YY52mtZwoIFNRqcjhR/UmB9fTDJY91f5Hf3u0oxrZ1Vt/sUZ/P0apSWCaBp0kX5OrseObwMULnXruKVFm0qpExpsSSQby1zYHaTgrqGQNBVq0gPDubgEiYENPzIdvST9L+l56no0U0SnUJneAS3IJHC8HvimWdyxqK3rj29zznFRm58d2UZbUvkdmKWUQsiSbKbytzwTbDSvmHZtE6VBIFJYI12kjUAQZgQmo2PuPVdBmKVNW1UaNQDxEEq9RouSbSAT3u2Oc3Q01kRXeDTZ3ZG0sPFqyu3Om31OJ3JKVMZqco2gj4Rdq+aVFI103BdCAUNMHVqld59SYJAxt+r1hUy+YJHmlp7xup9iaZP1xmPhKiuQy+Zqhg1RmQBQpAgDadwNRPN4Fhi/M9Q1ZhXC6VrKy+HNjSJUGDtIfVHfSdpx5nVY3ky3HhcDce0LZhOtNFTX6AiPaD/bAVOqzXZVjeygH/nGt670oKamoCU2ntIF/zHc25xnsjQDFUH2Ylo9vxuMepjnGULrgB2pGl+HelLQy5zmYkrU/h0ttRExJWbRfabbYJzOXq0QaFKpl5zNQEvQqNCqlzTRfs6gwOoQTJE8BXT+MQ1WnlnpGtSUFFJABsNMrbcMB5t7Ri3KslUKElXDbtZlZoiTz6wYt6Yn/AOWDc5Ln9kDcJbL8F/UTTpPNMF9SgBKR1HULQTxcHVO2Bcp1rMBvDrJTReCUshAsD3Gw7z+GmztCjlawpHenTJqOpDKh1HzPFxspMjdxOMx1nJKfO+htd1LD5VEi0EAE78nBpJxprn8mypu0aHK9UjMZciFVaitUY2sCPrHO2Gef6glZ10UlpU2d20hTLwB4bt3uzkcCfTGV6D4tKmrsi1GB1ICwMrA06xaTMk3nbDbLZ2rXr+JVIlqRJAAAgFPKIJ7/AF9rYXOtLUWLmlyaZA0AGDGxYA2+7vIt2xMZzPZqrXcilWNKnTOmQAdTfa4iFMLbnVjzEzxpcsCzEdK64MlmgU1FY0ZgSSKit8wPci5+8c40XxdRq0UqVqbA5WpTBVl3qVGtTUzMsvzahBhRN5wi6ZkMtQJOYepUcsZoIsVIk7k2We9jh31D4sWP2Zx4NJWVvDoqGFAAgAM23iXJY7CIFyce3NN5lPHH2d7X7r6eeBUdo1JjroPSEqU0pVEYaVQ1DJBZmUEoo5UyNREdhPmxiPjWhozVenRiBAECYgAFbcg/njRZvr1V1q1qNZmpzCkAJKhuBuCfMYmZwo+HutLRQsaRamHOp2MEiB5VLfbLRJvYC03wGOTi5Tu3xV9zdGpqKM3kKQo+epYwSo3JMfiTbGg+Bq+Z8cV6Kk2IqAmFKk+YGx1bD2K4Lq9BVnQug8OpreggcGVUM9z/AChbmbwMU9dSq6FEzApU7BaVNSoYXABIMsPT8MN6jPT9OuVW/H8jMHTOUXkW9drV/wACr4noBq9XS2lHKuFIvdS0RMW1QPSMBVWSmysWZ2WChc2BH/SNrjDVfh2tTZabjzrB8+oCIVhMiVBHlv2jHeR+D6zsz1K2WRmaSWqgf0sOfoMPjLDDTCUlx3/wTyhOVySNBlGotkaWbqoniIfDrtwyghklZ+awXbdjhnRY5kUVpEtTfSfNTKyoLsWGoTKnUQVI3WCMLk6bQp5Tw1zFLMg1fOlEmNZXyhqh+wCuokCYWBcjBOVdkUgM9UREubRYAQIWB2A+uPI6iSV6X3dfT6FcJ7JNdjVZuoqmJVBsQTc355N+PbAxzSVZQDVG54n3OMvmKrBoXyqBJIAHoYiJ/LDT4fzLu+imo5LHbTAuxIEjj14GPO0tLYqU1Q1qUmUeXSpJ9SSd4P4f0wM2ZRLLJeBP5fQDt/zi2t1C51PTUCQYYm459577fccLOjUf3lbUS51BlJspDTG9lIi4v+NxSbTbObS7HnUqD1kIaBOxOwgyp9sZOvmWCUzp+XUqsZGpTaVBvFjfGsq9dCFtVNtRIWkgILsTNrWAtte0YQ5Xpdermj44Kz56jfZXlQpNpFhYbDnc1YY6Fcg8Wanvwc9GZjQNOwIc673Y7iR9kzxNoGB+hZWqKdQwahFUhtuR9oEXBEn1M4SZDxqdcqsmpJUqTcsJ2JPJnm+HPR+sGlmdXyhwadQNaG+zI7h/zOLMvqSuuK2+xCscI7rm3f3HeSyh8NhVAQT5FiCCDK24kgmNgDsOM1m+n06iPU0BSPNMwoJJgEG1z+AY404qhg5L2A0Aza8aj7t8s9g2FGZzCB0ooJUEO4IIBgXdiBywAAiQJ74GDbbfgYmkddEoUVorLFn1Co4XzKLWkDsLe9+2GdbL/vEfXPiDzW80KSwMW0jjtscA9Hqrl6VSo58rsFp6b62ggR6XuY/I48zBdoKzf5ibH2vft+OETTct2HKSSaHmVQ1Eq0aSl2K2VRJm4Enb1JNo53wuzXR6rFVqVqfkhdQ8VgoAMhdNKGAJO0iecdP8UNSyZydFdDsxarUtLJbSogyQQIafYbki5+rAogUHWRGm2hdpPcgbAYY4qKtbiVJy2GYznTW8KjmFqZyp80ii1OmCBGogspI734mMZr4yr5TxSuUoClSpJLvTDAOTuT2AiPf6YJXPLSUuT+9aoFJbhQRJAAuoF/cjGfyVdlaqgfQ2jTcwJBIJg72gxzhkZdx/pNfFfsLc2xH7kiQG1htMkBocMhMfMsEg2M4a5HLhKa1GklgSqLMSbaypMSBNpgGNyMDuT4ZalqqeGkPVOwUcKeTBue0emBUzR8JVXVquLbQWJAH34dLdUKSV33Hmc6ogP7RmIdWTToZjqJHlJiDeBfcdo3wh6B1SmPEpTEtqokqZG8izQJ7Rviyp0mrWppNRFVCwIckQbm4G5nkW4njF2U6ctOnTgqSw1SCNQkQZ9NyMYlCMWrBuTnt2GnRhmmDGiisgnULWYaSZjbyyYtIJPGHNNqhFOuUWn4lNkpqpsqiBqaRdiuo8309wMA9KzLtTagjLTkD98ihHYCZ1sLlVBLG8wTgnMotJqJFRtPhHwkbUW0loUsIkF9Oo9pA4wCUa2OcZatxr0thRpIhgwo49O539/fExlMnmcy8lXV73ZzaTwoBsB/bjeYU+nxt2ztLNJnsxRKCrlkZBmVGt2nXqU+cIS0AECJA9Re+FKgBjZYjSbAW9RzxvvjSfFVJUy+X0gKA0ADYAAxhBlMo1RrEAck7KDa/c9omb/TpStWja7dyjq9YU0USF1GxEDbb23O39cCdZyFenUH7gORSpjxKpYU6dQgs+hQQCY8sXgAki+N/0/pmUoqtWuNQWQtWuAWnnQsQv5+uFfxH1dc5UpU8tTepoJubKZ9BsOSY7YCGTRvE1q1pfBZ8MU6lbJ/s1Wqiksf3qoNajUCFAIgL/AEP1xhOsVNOYemo0im0a3YliVNmVtMgbkKLCSewx9OpdLahTR3gOGHyn+Y2Ud+3vgP466UtaklUglgQipeG1H+Xk8+wM43D1Mozbb5+hzxxdJIQ/BlBqyVsxV8Z9WpBCuab6QXJnSxJLC/qO5wo61XoV6aL4DPKGGFKopVgTOklbieJIEH2H0v4D6kDTWg8KyCNFgAYAJA7HysP/ADxi/jAmnnqyEkqreXsqsNekezMf1uyWW5OVW+wKySxrQuPHKf5F2RyNOhQlCrMTBUNDtB0iEJsftQeCcFUM7rB/csog2jexgWHlnaQTwcDhWW9t5k7EH2ufwud8c1c46ISolywVVaT81lJA4vPv+Kvnfm/cy14PUytRTUZqRFMkNBdQqhYMAk+nbn7ysn1usUnLIoEBmcOpCsJhSB89gTaLsd8DZrMoMnm2qpVPnpUTqfSzXLMQACKamB5QDsJnAHwmYqzRINJwRVQlZWJIY3GxEgx3FpxQsLeNz7rb2e3szYTSnpf8D6llwgNR9FyXKuhCyxk2D7zx6xGOl6xVZQJhLwAiqt9yALgR3+7Crr/xDRr1QlKWAeRHywJJM/0HfHvUKwUk0xoUny0yQWiJOzbC1zvbCvSlFfFy/sa5L9IwzPV6lOm3gKFaR5wAWvv8wIniexHrgGc1ncuF58TUXd9KFYggqBch7gm1vrgalWd6ZlWU2AhTZr7+kG9vrvjpqjeWBp0WAt5o29fYe+BUUt9rO1bAjdCq0XWoXQhDqOgmRp91A9MerQFTM6nYMFILtwW4AiYi33YM6pWcUmERqOkAG3t/jAAJQKqLqk3MXJ5ibcAX4GGJya3fsdew7zHUgNJsSPwJJ/p+eE+Wqaqtao4Ks7ELAstOPKBPpA+mItCoBLU2ZjsJJG0TA5mMF0pYXECdMAX+pvE/2vfCtoRaXcBps7fMoKaU/MVSI/vJ7CcV18x5InvfVaPcfN+Mfn3VpADcdyZuQbWmLn+uBMyFAMTuRvaeTza42wUWm7NryTM5MoVZRIZQ0E+YT6TtzxiyjmlUrqBhmAntexIjb+2F1ao9SoHGosbAncxAgR3HHrhnnRUdQGRQ2mDJgmO8cjDWtqYcfMTvq7A1a5e5iF9gBC/mZ7zhL1LLApRZrOyqszvsNRBGw7/2wwzFMmmF+15Z7SRJ7zz+GO+pUE/iKZDASDcrYC0/Z49J9cctqrsOU1FNPue0UCjwZtpBINwb3Edp374HyGRQV4AiFsJJ37SbWn7zjnMLAVpuhCn/AE7gj9cHD3LeGqK+oamlTqsBsSFOx8okmbSe4xunI3tvsJTjGJe5Qaaek/ITJjjcH1n88KWqtWMkKG0hDpAHy+UavWw98Ps9WQKlazaCKgkiCPpM2n3wjzvUUGt0I8RhJ/lA9I2kR6nE0U39R/CKwKiF6FNWLELJDAloJabEhFJCwBvBmcddVzjKGBl3KhWqQAAAPNoHrsWnecBDqvg09KNBf+JUnzR9oKPsgmxO+wtjRdN6dSGssJ7MI+UraJO1u3GKJLTDU1ZPKbuhP0TXDafSYIHfie2PMVZ9gjwGABAMXEEgSBN47ehxMUKCaA9Rmx+LK5AoU76UBa8E7eWTyb/hjP5H4mdEam9KwMpUXa52Yd/UnbDf4mWVptvMkiYsQAPYbYT5ehoMqJiCTJggk7dx/jHnxacPiCm2pbF1BK2ZqBDrdi3lUEae53sOScfQunZalk6YRSC7WdxGpmP2V7KO31OPnmdrkMpViukhlIPmEQV2Pf17YLzfXjWCRpSopMwSAW3DqDsJif7YHdx+FGpp7s3eYy7VGD1TOkyqKfKvGpj/AO43aRA474T9S6zl0kMQzE7LLH0Jjbb0xbkawzYko3ljXTHytYEEzECdVpiw9MYqrQ1ZissgHW1gZiW7iwsRv3wpRtXLsMc0vlNd8LUzWqVs2sqjRSpggSdF3+aYuQNjtGM/8U5z9pzj6R5UhNXLFbE7XvI7+URjaZOl+zZGkJ/hUC5O/meXg29R9cYPKutgTA2E7mY9gDM+sx3wyDdvT22FSd7sqFASJWSbHb0ub+YReNhc8Y7pdV/ZWT92ahcG+xABE7XBuL32x1Wz9OACwYtIKrvIki5IW3aTc8ndec8KaMSWkmWBXgCDOoCJY8RxI2w5JmJpbl2frPXoVEdXBqVQ6mL+WbmfmBDEfo4y/wD6ShbzVCPYLN+/HYdsP6GfFaSpeQdlU2/6rSJJkDacEeGrWhvLNpgzY9oHYEWi95BPY+oyY/h4+wMtMndA3w9k6ajSUAJsXvJ9pAgb2AODaQRtIJEzaRvPqCBf773jmt6Ui50yYWYmBfcmfusIFo3CqySU2Ane5sWg34IAv7YCVznbZ10qQ3equ4JEm5A3baI73BM98XU6CiQtTUyn5QLiL77TtP0xnUULqNirAyNtKn7SnkG2xMb2xf0fqFeAUgCZBCQDBgRIupW0ne+/JvpdrTCjkfBocn0lWYs4OtoEXkcklROn33xM7k7zaReWJPm4g2AETYRud8eL1Viw1UjdiTpfUxJvcFTf8cHZapTcIQxM7QBxvpEcXHOxxLNTjyOVClCS6q4IGoEEW+UAR/0yZPYepOCVypAkwJGrUQOJmD/bvvhuQgTzGbXFibbADgeljhP1OvVI1kKoUkCmwuOxI2J2Nrb/AEJRc6ZiZXmAug6KZgXZwP6R3vPoN8IuoNTvZ2Yi2kGF7AeXYWm972FsaqgwamrGpBYkMsCNJgFp4BiB/wCW4xRX6wviMgUMnM7zgsUtPCGyjGjPvmGSilMBlBJbxIIiQAQsiDsCbyIjnCts4Adye51GeY5v9cO87n6bTS1AKWJOrZBpvpP85MGO4B5xSKxY3cwbhFE+XeGO9rSbfScWRVR1MlU7m4+Bcc0xQCTJni8WtA3JPJ/LHhrmNJ29osDyOJP5YZVslTZSzswY8gDfYGImPuwBVypSQ5OoQFgNLMRMKpHANzaMHBwfBk77hWQy5qWb5iIVYGwkgn2Go3ONHTZHK0lACCzkGbCDoFr6jdjz6C2M9kai0p1kFzsoM2sSe8ETP0ibT30DqZVwhFmJ0NvffST+WG5nLHicY/M/2RmNapXLhBfU8k3jOijQpg6Z8kGZJ7QQCeIb0wtzDUr0aM3Kkuf/AHCu8fyKNgOZJxqfiSgKmXNS5iDbkcz94+7GLqZUGSphh8p4m3Ji3Ejv2nE+OTyJN/QOfwT9gfq+X0ODwR9PXbv/AHw/6d1cGmiVArhVGouoKqSDoUDvCkWi8TE4rzuSLoixypLHbY/8xisZVVYhVJBOkBRLEC0j+YnciBvzFzlJUotWwcjt7FdfK+NVqVBsxED5iLDckfhxtjzFz1adrLt8pcgiSZ2/VsTDE2kANfiLqy1r0wdWoEiCGiIjftyLYV0Qw7yeDIn25+u4jGl/Y/Qahfyi57HbgSe4xQtA3MSwO5+a8wYB57+nEYijFpUka5WxdQyGvzup0mxNrafzG3b1jBVLpbCSriATCwPTcXvAv93vHVmYCIgwQREkiJIa/Fp3EE74p1VADE/6Q28jy7wAp9MLljyPZBKUfAdUzDBShrNEQQHKmBfbcLHY3g+uBqVWmg/daFtyJF+wszXP6jAWY6hq1BKdYszRAAO0bmLeaN9o7790st8tSdrkWB5+kkkggzz2xy6eXDN1+DYdR+J8jUR0asQoAUIuvUYELpGkEsCJmLfTHzXPZmkwIIYjcTGvfeeBbnthq9Eu2lRpJiWE2H2YaNydxFwR64X1+nGInW0wvl8tyBEd4MmwA+uH48KT7g2KiwKmR7Wk8egCx/XHmYzGppqQQogGBa8zCwCff03wYlI3ABkEN3tIG03uJEf8U5jpx1EyJAJIjYj635Nptihe4DRWc41NvISn2gTc7c+nESR+OLH6oJDGHkfKZ8x4N49owPmMvaSbehFxPe8Dm/ONT0/IoELU0WCJMCSBzPO8iRbfGTcYq2goQvuKaXUazaQULJyAhExI3NtW3m/IYN6X0SrXIkCmqxdzqcgyTp0tAHG+4wZVpOSFFNiQdoJte5E29zz+HuXoVxGmkxA/RkBv0MTSyV8qSG+mu4Rm+kBfKlNTpESfmMcmT67e+D8h0k1DPjaoNlQekbEytp+zi3J5epU0B/IzE2AkTFr2iw2+/GhyGTFJS7gBlG6rFhYm6lpPuZwh9ROqCUVZX0/prU21LSKhfmmPEcb6S02FoIEb++PnPRuvPlXC+R6TsWFNySUkmAXgQw53W/rjUdW/bc45NNWpUIgIzsobcarLqaxiAIMgXN8K8t8EVJDViNIPzAnYA7ACe1zGKY6FF+oxbbvY7yvxNT8VKoXVHlNNoBG0EG4I37e2Bep9WatmICMEbSDAPlPMW9Z24w9T4Ny9TSop6f8AzaSDvud+e+LMz1ihQotl8rURio8NUWqCwgGSTIJiD+GFNw4hFjYW92yjPRReojITTYypAnywAAQL7c+nfAHSKVJfLpSrTJ3YfvFJPJ3aP0MefDnWHdBl6y+KRdHmH0rcB5HmtF5nvOH1HpC1AagKFuBMMO8wZgG8W+u2FzuFxmtvJilYNn6WUqONSlF7C17yZIETfub488LKKsEaQpLLcAHbeSZBk78A4bH4YSFBepM/MLAR3ntb3kYpzfw+FVjSas5IiNKwfW4Ee2E6klWpmNJsQZPKqjmFHnJjWS0XnygSDvuZ+m+LOpZJHPlc2JGoHUzRYwVnm8k8xaIJmWy+YXy+GywABOkiJt39gOSTjhSyOBWpkQh0ltpsSLb9zFvvwbmnw9wNJjxl6VIsZAOn5iwkkkcf03wiz+bZnLLqCj5Ttb+b78fQs1T10yvhPyQ6KC2wmSyR9208Xwl6r0CoommpWw8pQ6jz5tbGYuJOPQ6fIm/i5AndUhj03qLVMkwqiNakAiNJnkdh/fGRyfT3a6rVABH2HYD1GmY+uHFfOVmXw/B0gfMbiPaBfFNKk5sNSzyKjD3k8/8AOLMEFB7dxWWTlyUIvetAmPMrAEztcfW+3fHRdlAK1UN/mJgDtcp+M847EEafGYckaQTO0ajsMQ9Fpn/3nAjdiFH4iO4x6WONq2SyfgrPUXWAr04iLG1iexjk4mGeT6BI8pd14I0n8dN8TCJwWp1QSb9zZ0P4R/0D/wDmuL2/g1Pr/vxMTHmIpAMp/Erf/j/2jCTM8f8Aff8AKpiYmGI1lnS/4g/0j/YmLE+Vf9Q/MYmJjmYy7p+7/wCul/tOF2T+Rf8Asn/acTExwSATtS9n/wBwwVmfmH+k/wC2niYmBkEZ1/4j/wDdf/djZ/C/8On/AKh+b4mJgcnBsR70P5D/ANxv9qYOzn8el/qX8jiYmJXybI7yez+7fnhx0D+A/wDqb/aMTEwQtlT7N9fybCunsP8AT/8ABse4mNy8HRKujfx2/wBJ/rjGf/6N/HPuP9yYmJjMPf6DHyV9O/8Aul+v5HGpp/xj7L/TExMD1XyBR+Y02R/ij/V/8cOKO49/7YmJifFwKycgqfN+uxwr+Jv4P0b8lxMTGwOFY2Pt/RcJ+pc+4/pj3ExZi5Zwhy38ZsDdP3f2/wDjiYmLYgsI6b/DP1/NcHZT+K3t/TExMEjpHKbD9cnExMTHGrg/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4" descr="http://upload.wikimedia.org/wikipedia/commons/thumb/5/59/Tecumseh's_War.png/400px-Tecumseh's_War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5199"/>
            <a:ext cx="3505200" cy="2981325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92976"/>
          </a:xfrm>
          <a:solidFill>
            <a:srgbClr val="00FF99"/>
          </a:solidFill>
        </p:spPr>
        <p:txBody>
          <a:bodyPr/>
          <a:lstStyle/>
          <a:p>
            <a:r>
              <a:rPr lang="en-US" b="1" dirty="0" smtClean="0"/>
              <a:t>War of 1812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4419600" cy="3505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Settler vs. Indian + Britain vs. U.S.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“Peaceable Coercion”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British Navy impressed 6,000 Americans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Conflict in Ohio state + Indiana Territory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jpeg;base64,/9j/4AAQSkZJRgABAQAAAQABAAD/2wCEAAkGBxMTEhQUExQWFhQXGBwaGRgYGBofHRocHR0fHBwcGiAaHyggIBwmHxocITEhJSksLi4uGh8zODMsNygtLisBCgoKDg0OGhAQGiwmICQsLCwsLC8vLCwsLCwsLCwsLCwsLCwsLCwsLCwsLCwsLCwsLCwsLCwsLCwsLCwsLCwsLP/AABEIAOAA3AMBIgACEQEDEQH/xAAbAAACAwEBAQAAAAAAAAAAAAAFBgMEBwIBAP/EAD0QAAECAwYDBQcDBAICAwEAAAECEQADIQQFEjFBUQYiYRNxgZGhMkJSscHR8BQj4QdicvEkkjOCQ6KyFf/EABkBAAMBAQEAAAAAAAAAAAAAAAECAwQABf/EAC8RAAICAgIBAgUDAgcAAAAAAAABAhEDIRIxQQRREyJhcYEykaEUwSNCYrHR4fD/2gAMAwEAAhEDEQA/ACtlmeUWUrALdYBW1EyXakBIKZZrm+Ld6MNINomAgaxmW1fsVkqdEyM++K14A4FpCAtw2ElgX6wYsdmDAt4RYtVmCgIVvjf0OSszKwXrNsRmSpgDgOBUgHNqaGDl2W+0zhjlrs7ajmJHQiBfF9kEu0FagedKcJ6+zTqCxbZUCLstykLlzkq50nDMBYOC/m4p0pDy30MloOcQXTNQmZaJplKcBJCQoYXpj6kbawCua8LQlKlSpol5JqKHavsvGm3pZu1sk5LOFS1N5OPUCMwMg2YkElQcomJUxTulSfnDWu12zoewdsxNoxTkTVi0y0/uoWU8yQM0EADLcGAljnEKmLCliXooEgkYsyxBGzsd2i/dkoItMtctVApAUSSaLDEA6g1z3G0VrxkiyzpgCXAJKQTmk0Uk9FJPoIRyvrspFV30M3D02zT1disK7TMBUxSgsbpL1pC9e8tMu2qQhpYQzOSB7OKp2enjFKy2wS58mYxCUFKnGqQfaHXC4PUGHXi24+2P6iUXUEcyc8aW0bVj8o57SOWpAy4eJhJmCUtITLUSFbpVu/vJh/SxFC8ZHZSJqSFipbmOZIGFNdjRJ2OHrGgcEXr2koS1BlyuRQLuwFCXhU10/sLkjew8lJbKOAgtlFjExjwZwqyS1+3sLxKiHyiVEgGjxIuWAXjrIwLaq/D8sNFdNmIoIHW+0FAwpHMQWfINqftB1VMoA8ROZ0pCQ5L+GVT0GcdycVrwxoQUpEd2TCpAKsy/qftF5IaIbss6TLoaJUU/9S30iScGEFvW/G+xaqRzdkz9lBOhKfUiLS0l3FOv3hf4btHaSlS3omYQ2rE4gruzgteVoUORKanVwzRyfGL+mwtXIGy5WOaS5zpBiYhlGp2ikiRLQHUJn0/+sRSlIFStbnfFTOtRs0ZOD3Jte5eUk6QRn0IbP5x0lRNYrItwLDElVaF/mIIiWDWNWLa4319DPPTMmN+JC0KCVF01c5Gjtm+Qhmua8kTXwu4zSaEfcRFxTY5UyxpVLSlK0KSSAACKVyhW4ZtH/JTX2hhPlF4OLh8oMibfzGr2WewGIj80iX9Q5rkIpWOSVCvd4QXTLDZROdK/32CN9g287vRNThmIC09RUPsdIym33QqVMUhQLpUQo/26KbqK+EbUajKFbi263aekMoMlbZs4KVU1SfQtCqbXX3QyWz3gq3EyjJWao9nuow8H8j0iO+7uCivCnEWYJNQ6HU3/ALIU3gIFXXNUlbgthamgZTKS3iz7KENiJiFhK0VcOK+8HpTXMQilz0yklxdmeAhJwAOnCVJbMyiXWgf3y1OsdH0MG1WcWkYSodopBSSPeOEBKy2ihh7sMRX5dJTNOEtiV2ko7TNU9X+o2MV7nnJCg1Al2HwpPtoP+Cq9zQLr/wB/I62ALRY1FAZLTJRwLR1DsoOclB3G6TvRx4BvUFIs6yHCSqUXqU1JT/66dGifiG63mJtCGIUAmaHAChniD0Cgz+AhYs+BCgmStJUlWOWQU0INU55Fz5xaTTW0JGLdot8Y3EZcwzJdETDUD3FnMdAr5xHd97Ll4bUBzUlzxose6sbHQncdYf5Bl2uzlwwmBiNUqH1B+UZ1a7EqTPUhTkjkWA7KcUI/yFe+ApeQR3o02yKExKVJIIIcNsconw75wj8F3p2Uw2ZZ5VF0nRzXyIq2+LaHqYA/jCTqt+/v/IGq0eYgc849xOa/hjlQL5O5jtSTQx19/TsU6L5GILTJDlR9pKVAHvqflA2225ZmpCaIlTE4+uJJZhsAod/hBC0TRhd8nf5QZR0woHcPzP8Ayo0ExRfvUT9Ys2yU4UMs2Izilcg5lMMw7jI0B8DzekW79t0qTJ/cWE4gQM3PcBHY+vx7eDpXyBnDVl7MqTmXAxb8r+VDBK+rGoodJqkuHhNvTjNJKf06sFGKlIcnurT+Y5k8WWupxS56GqAwUBuBm8UljuLRy1Kx0lgTUD4hRtOoj6WkZMQdtIo3JeqJksKQ7eyQQxCsyCIIi0IU+E8wozecYXGtFinbkdkqqQUKDimRGkE5JLBsumUcWuV2kpiKjLv/ACkBJNpKQACwGkXjNLT/AAI4cikuUlRkkrAcAhTdMiNc4z60K7KaUpZpcxxk9DuO6GOVxfKQmX+2t0pAyFT3vl1hYtdjmrQu1YSJSphD7PXy0eO9FinBvn0NnlGVUbTdCnSDuAfOsEUGFrgO3iZZZZOY5T4fw0MuKsNaTXXde5KqPkRFOlgghVUkEEdDnEuscTE6wUmkm/D+wDPLykmRNUk1Caf5Aiiu9qd4TF7h20Zy8RIWcSToFZgj/JstwYI8X2DGnGBUUP8AidfDMQk2i9ESgRVcxJolFAAKlyNHDhq1MLwdtRKp2tmgXnZu1lqQPa9pB2OnrTujPuJbw7LAUpHaLcqfIKSWLj4n/Mor2rj21FeJOBI2CfGpNTHF83hJtiULMqai0EgEpAMtZyo5BBNNI0fAqVyBy1SKv/LtqASlU1MugqwHcPrFK1yykYFy1oI3NPBx9YYrNdctVmcGYCkqKcO5YEltBlTQRBabI89RkLKjLTLO+JQAxO/jpHLMr+gzxP8AIZ4F4mTLUmVMPtsMRyJFEnvangIaOMLsC0dqE4iAyt8Lgg+B+cIl38NhITNmuy3UlADChqCXzAqzVHjGjcMWkTJRQtipFD1ScjE5tOXH3QvFpcvYz2Wg0Q7lPs6UfEw6vzDxEaTw3eHbyAo1Uiiu/fxjOuL536Sf2QSSGxAu1CaAdxf8MAp94KmlxOwBmbmAHlQnrAhjb2+n+RpuLWjdQKR4aiMduzia1yKItCFpbJZxeT19Y0Tg++1WqSVrSEqCiktkWh5Q63d69iVFK0TVqtcyVhoQCCSW5UuFNu4I8oMTWMtqsQPzviwmzI7TtD7WHD0Ad/X6RRtk3CVaKyT0fWIrTT/HuM3ZRuJTTpigVEOwBUSAkjR9gmB/9SLOpXYqblqnxJBA6OxgpdoaYVM1EK8DiH1gpeVjExKkqyVlR2OhEUi3XkV9gWxXGUSz+zJK8QABAJbWu+WexhV43u1jKIQiXMOJJCMi2SukMdps2JSZiJiSQo7uCKVD5iFviG8ErmKI5iHAJLjKjeMThJ8lXgv8NNWTcDXhMMxchbuoO+uJD5/LyhwswJGubnd6jKA3CVw9kTNUtC5qg/KQcL18zDUEYq5K1gZHylavQi0qZ8iaXYgVy0gPbFpC1AgZwYmJcMc94FWsjFUV8YjKK69homU21uyFaZAM1Rm0e2a81mSJDOk0oSC/yNd4oW3EkYSaO46RYuiSlRqrC1Qwck7M4j1ZQjxIJtMb7inqsowoxpSaqx4aKA0bSDt38VLKmmYMPxJceNXBELV0cRoWexmoCToc67F6iPb0k9mQBkahsu6POk583F6bN0YQa+hqMuaFAF4kUQ0KHBt5haDLUapy6iD0+2CWkkhStkjM+dPOKrvfkyThxdFXiZQNlnuoIeWsBRLB2MYcgK3YHOsO/GN4ybVzKM9CZVCEpC0EnYhWEK0cmEiXZlLJwig1O3XrGzFqOxK2SSVJSQEgFTjmVl5bd8F7svGaiapZSJkwoUEAmgcEApHSBUqxkqbIhOI/jwWtLoEnEWIQpQUlgaZCvWFnJXRWEHWy9cd4SsCBNPKjE5Ykgl8JIGYBMAkW0y1lQ5nduj69/SILPPBUoKchbgkZgnXrWCvDd1dpPCCk1ScJPukVf09YDjGCbY/KUqaJbdZ7cmzYp0xSZIAKUYtzQMMs4rcPXtNkTETj2kyShTKTjUxfIH0IfaD1pFtlpWVYVqBSl2GZdhT2qbiBtsRaES1y1Skypa9GOF1Zlzs3hE/ieHX/AEDj7Njtx9Zpdpssq0oDsUkK/tXQv3O/hAU2OaiUcXZTEy2KGopQNACA/qHpnFjg6/VLs6rEU45gSoDIBKBudS5pFS9rtnJkFaFOlSwVYA2FjQK5qEHpCNO+IIUk7B/Ec3ElL2YyVMwervSvKK0jjgK8J0m1JlDFhUploPzrkRvHNotky1rloJUpSUHH1I/jWPOGr9RJWpM4zQkKoJZSzvUK94ig18IpjWnFfcGTu0anabwCFDGCBoG+uUVrdP7QhQDAFiTm+ghUnXgmepJlzAshTpdRBd9j0HpEqb4mSwpc1CWSVKOFRGVKdOkZnLbjdfgf4TqwzbbzkSpxE1aUgyQKmpIVT7wJv3jjkHYILCmNXoQPvtCFabQqcpc5R5sQJDb5AdBlEqry5FICU112Guca/hLyQuuhhsl7y5q0m0IDnM1FTqO+LV52QysUwDAhhh2JOWHdhWFC55BVMSirLowGe3rDHPRglJ7R1NhUgOWY5gadKRLJjUZaNEJ89MZ7kvuVLkS5a2TNLkbKDs76d0H56VjAXTX2ulH3jOb5XKmCWqUnslJdwpQq+2ruNo74dvFRdC1YgGbETSuQ6BzCTjHi5tCOMuVPRoNptYAdww1BcflIhVawcynzH3gBPQGUCrFWg0O5GmsQ2lCXpiyH5SMizRu0W+GxE4gkI7Y4AyTUB3bf1gtwjYSZhUFKRy0UlqEZ59IDXVIMyfLQ4qpq5Q9zbgeShVnQpK0kkKyI78KST5x6eV0uFmWDSfKhWvSSifMSpCzjmLUGU3KAaVDO8MVqsTykgVKQO+lMoGS7GqWpSpiCklxzJUQx15kZvrF6znCA1U0SSzAMM2UXJOrUjJmjJpU+jRilGwZd9qVJmpmI7z1GohzncUWcgpWkMzkKZjCnbJeFRJyd3cQC4htRxJQ4NH88hFcNTYPULye8UcQKtK2TySU0RLFB3kCjxDcl4s0iYQZSzmfcJ97u3ECTN8o6kAEsWrSN0oJxpmZSaYcvW6FSVqQsjEOZShk2jbgwON6qwFDJLhsZHMz5CrAQVtdsMyz/AKecSpaD+0sEEEfCo57t3xDZ7mkgJ7SYxUAW7x8svWI8lBfMVipS/SA0KUSAHc7fxBO47VNlzwxViAKWOmINV++GDh6VKkzZoer4Ukkg+BSCaxDapyRPxNjDMpJJJwmhzrq/hCyy87ilqgqEo7snvWdNSBLWlSUpLkgqAWdCHDEu2UDbffay6SkKUABjU7uNAMqRfNnRMlqWubMThLJQyyBudu4QrWwhKihJxMfaIZ6fCcvOFxY06tDZMjWkHeCL3RZbQubNCjyFIAFcRIzfLvMMfERlzp7LQmWQAHxPjeoJLBlB9fOM/sDqLVcvQP8AIZ7t0hz4xWmaiRMlqxBaAmm4IoeuecDPH519RcTXkmSZdklgkh3BwnFiVUg8woX+nWFi/USCBNluFqUypZLiiQ6geqnhrncPAGRLmKUUIlOUuAAfhcmiXOxMCeKLllBKOxGElywUFpZ68wANM6wuGcb+oMitdCxJm0bfrWCF5W9ZlpQcnD+Gj5R1L4eUGKp0lKXYqxO1NQK6xbu67UAnFOQUvpiqHZw465xrlGL37EVNroC2acEk9QR0fSISoxcvGyYFLKKoBIfX5xUlTiHG8NQOxguGUO1llRGEEFtI0+6bAJ1mwzBykZDQOWZ/SMx4XJxlVSUpccuIVoyhoK5xtMiXhQgHMAD0jJk3L7DdIQ+LeGkyUFaFYUv/ANdtYULmnYFkE5pId2rnn1aNV45QDY5vcPmIx6zq5q5OHeGjC00N8WTq/Ael2sE5pBGpJ+kE5OIgOH8VfQRxJumRiZUySSGonECegenjBGXY5AdpUzP4pf1LxN4IvQ3xpsS+FJB7VU1iRLBORIc5EnTeNCuNaVSSThfEpycXf7Qff0hQu2cmXZEgKQVLUSUtXD1L91Gi5ctulICwpfZqxY0ntQhWFSQ2jKy1hslylYEtUT31hc9jg6gdorxLhoHWG81S1TkmYUKUxLFKU1psa+LQQVOVOmIShS5pajzksXpmlI1GkVpauwBK8KZhKkBKalI0UAfbdWfd0ifnY6To+lFC0lKSFFFCrFicaVYfKFDiL/zKZmYfKGORQEsApVSw1ObDaFS+JuKapsgw8of0y/xH7FMyqCvspR2kjpEQEfBJJpX8f5RvMhakKGrkPVi3kdPKDFmkLnIFEFSKDmTibQVML6RHpNXy2rCygmGMmvIwJxdopSnC0tiT7KykBqK/HiayypUwpPbM/KQtJ5E6PvrFJM8dmlaBhWggElT4yc3YCkHbPY50tOOdZUTUlNFAkhumGnprEJRqyik2W7d20qS0u2pVJFCOU4KuGFa+kZ/PmYlKJLkkknfrBO97XL50JkdmepUSNcizQLlIBd9tItjVIWbPELbLKL0i8GzBJGRxEMRkfCLdw3OLQoS3YqUAK1TqVEahg2lTHV/cOrkTly0PMCWqEsah8nPzhXkg5cH2Cmtn13cQzZc0TcSllmOM1L5sSCR4QVtHFSJxSZktQKQwZeLPVlD6wsJu+cQ/ZTG3wKYd9I+SjDhKmNQSno8LLHB9BjkYUvhGApAS2NIW2bPTLR2dooWi0lVDkwpp4DR4J3hYgtSV4gQoBg+jUHlAe3y2WzNTSOxSTSQZ42tnqbQWbL81jlLP0jluU7uPrHqAWyipIbeEJHOg4SypiQ40bmNNaCNkJBSIxS4LJOmFAlJGMAzMQO9A7ZZHrDalVt7PClaxNBZSlKDdGBEYpv56vspSaGPjEY7HNGrP5VjG3IfQh4br0vy2olFM9sKuUlg5fuppCvJlEoJG+fyAiuO62LXsNtim2VcuWpYL4QCymLgNkz+UFZH6JIZz4vC9wrxEJEvAqUlfNU+96jKGdHFVn1s6fJP2iM5tPop8FtWZrcF8KkTHDF6F9oq2n92apRYB9PVojlKAmZPoBuTBBKRKHspWs7jxjXxSlaIub48S3dqF2dJnoVzJGQyY/FFJN5LtFp7SYRiY9AB0bvgnc0/CTjQkJUKhYoP8cswXrASzWxMubNWwAZQSNKmghWrTKY5NNJl69bwCEFIPMrIbDf7QuBUeLJUSTrrHiUxTHjUFR2XJzdnQBNBrDVwLdCZ1oTjIwI5lk01YIrqTTxMLllDVAcqoljUGlad8OEi6J9nEvAuWpSziwKocQZ6nuHmN4TNOtAihn/qDKs36OYoS0BYbCUhiC4bLo+cZKkP+bQX4ovdc5QQRhSjNOPFzVfmYU0EBUKIIIzzg4VJQ+bsEkr0MFy3UuYU8uN69mFMS28XbbORKxTJUybJWkEGWULSoKNGcUrUuYATb0mLGSQokqKkjCTRqt3PTWKs2asggqUQS5BJLneusNwd2x+SXR7JSZs0BTkrUATqX6nWL0+y4VqQRhShRTXUg+w41NIFoTDXw7ZjOV2yziL+zpiYJcjyPh5LlnwVsWK5MMcOWVSCiYkp5UuJSsRYKLsC7ue6LMm0TLRa12hJCRKZKUsVVbC3umjlXjFmyyOzck+YqKMajdouypSEFSyGGajkKMH72jyP6h2/ro2vHSBnFlvnLR2SZilKVmlKaYQA4wgEip3hCmSFBeBQYszEZZjLwjRZylKnoMtXIEuXqDiLMwq/fqMoXeKbqZeJJOJiutAz1CdmPzjV6fNT4shkg0gTd1rUJaUsDhLZfOKd7oLpUWYjTpHaZmBAY5upiGZ2ar10OUFruuxM1UgzVAJchSRQgBiHJNMTguBF9QfLwFtyjRR4Tu5NotMuUqqSpzpQAv1h1vbgBAP7KyKsy/RiP5ixcVqlKtUuXKlJQmWrlUBzF04VJNNyC2dO+G28ZtREM2d9p1VE1j3TFbgKwdnMnLUkJIZAAypqdyWB8YbJywzU7oGJUfdOFy5Pd947UokhgaDz/ABozSz3dDrHXYm8byioFkqdwXd3qreF+yEIlLCjUMa6aDvh54rsxEgHMJYqGbga6QH4ekomLMwpxGXkhWRUSlIIIfJ/URphkqIHC9irKSyxWihlnWLaVEUrDDxhJxzlLbJmIGYdj6wupmJNebwIivJS2NFUqYFswaak7GJ7beGJSUj2feahVqXiopZxuNY7tEnCpObq9pxTph3jYZE6YfkTu3mTCAEnAABowDQuqkhSjpWgbeD/D89KSsqywCnxVr8s4ESVAqURQFYYeJiMflWh3tjfI/p0kykLM5SVFIURgcB9BzVgTauCFILGanC3tYT5Ebw9WC+lqky8WBCRyFalOVFNGSndg8VLWsEkuRTI92oHyjD/UZYvv+CyxLyL1zcKpRNQtUxKhQ4GI6Zv+ecGbdNlLtCpilHDLSKZJGHmX35j/AKtpAi3W9azglMkHlx9DQ/b1gXfoPZkSyRLSlj/cAWJNcnLeJhqlkl83f9hqUOhatc/GtSmbEpSmfJyS3q3hHAEeGPo9SjMdhTGLKmUBXbTIbxVi7d0xjk+z5A/eFfuKw9wzckuZMlpWQvGTQOGAckv3D1hvtFgl2dgiXgBJYA50qH/MhAngCWgWkhXt4SUHvYK8fuYbr7s47NZIfCkluseV6jlKVbNmJxVNC7aLxSmqmGZOWRyYdXYdSY+RaO3SlSC7EpwjdvaL5nQUp11V77nqCAp6rdhtv6f/AKMXP6d2k9ouXQhsYqzbt6esB+nSxOa7KvJcqHOVZE8qkpYZkZadNYD8fy2kIU2uEnYHf5eMNlmRoNcuvhCt/UI/8ZIOeMejv+dIj6feRN+RcjtMzxS3WX2+o9IYbqnY2BwOCOYirOeoc8x2zhclBie76w1cCyDNnpSXYFy3ie85R6WdXEnjdIN8Ij9wrKRyTVspiHflcPoQRqcs4ab3mAJJVkB6axJeMhiFHok9xyPgfQmFTjG3KShMv3lFj3JFfAlowuMslfXT/B0HuziyXoqdOTKDgKICcJyCXfvJEPkiSGbYNGZcJK/5kgOdSfFvtGpWIOomG+HFSS9zszAt+ywqVNBFMJp4RnN3vucLczEg+PkKRp17pGGY+yvkYy651skuPuRBgmosbFVpBSbaMSAVqK2qBuzhyRtRtIWwTpQbQampDGmn+6+MBpc8gaxXDex8tKgfY7L2isIzZR8g8WbwQoy5SyKBgD+ax9ds1SJyVlCi+JgAauNPExzbFLQlMtaSlSS7EFwNHjZyfJmFJUgtfdymz9kUqxY30ZsjlqzmIeHLq7ZE5RU2ApJcO+fURf4lvFM/slIdSUIUSSCQHYHyaCXAdhJkEUabNA6snPzDxkc5/B32W4rmNVjulMuzoZKe1IcqYO567Cg8IX7/ALumqVQuGr5c350h5Uh1d2kJ/Fd6JkyzKxc8wHEfhTsOpyjPGLlO67/sMmKyrSEpURlhISBkR7yjtt5xBwzaQuaUKZpvJUD2TRuv+4GW0HEMVEq0GQA0gtdlmKiA7KQp0H6ejxqaUY2wNti1eFhMmdMlKZ0KI72iApGkOH9Q7KO1kzx/8kuuzp19a90BbskOCSAQXEalP5UyFeAM8TyFsp/59INWC6kTLQuSTmDhI0Pdt0gdeVgXZ5hQoBxqMiOkcskXLic06sui386ZiKKSQXFKu+XfD/ab+Ra7OkS/aUoCYjUbtuC2cZhIWAat1hhsltlSVy5iFPkFoAzSTU9Dr4RDNhT2u10PjlTKvGE1KbRgTkgN5h/rEv8AT6YBbpemIKT5pLRR4jsxXaJipaFFPQE51BJ7miK5lqkzpcwggIUlXex+0NFJYuN+Bm/mNmEsoUGLsfMNWFP+oq2lgaFYMOctlKChkQCO4wk/1HmAhtAsD0MeZhx1kqumWctCNJFVMAQ2WucPf9L7O81a2NEt3EnLrQGEWx0JIAqcj3xsvDViFns6B7xGJfeat4ZeEbvUS4omv0l+9yGwvmKjvhEvuULQgrSXnSeVf9ydFeTesMPFFu7OUpZ9oglup9keUZ7dluXKUJiTmCVA5F6kEbGIY7cpS8eB4wVFzhglNqkqz5iI12zBoyiyWyV+rkTEApGN1JfInPD0eNYlewIpLsnkAXEyv2pjaoVXwjP7ksprpy6/zD5xBzSpr/AYQbPLVgTgqpTlga0yPXMxKO+RWGqZLNkFIU5CgNUsfXxgEhPz0EFLTaVsRhSDhLsGqCxfSBiBSNGJVYMkk0h5stjKMRAUknMoV8oD3lw2lZfErEfiJf1hjxU2McKnqZgyhr+fxHlxzTT0/wC5oeKL7AybHNlSlyZaUpRMopRDqbJnfKL/AAVdC5E0BRCqKV0GngS8dfqiqgcdGceGkMMgCzylTFB1kBk9woPqY0QyZJaZLJCMejniu9BIlUYzF5B9N6RmwlKXMBWXUSSSzsNX6wetgXM7SfMPKHYnU6JT8oH2C71dmHcqmKHfhzU21KeMVU4qOiaj4YPvOzhaVLANGwgfAde9wX7xHfDCP3SlSi4AUl64gPWD60JURUOCwCgz6FL0Z/GAVhSkTVAMACWHwnVJ+4gwyc4NNBlj4ysPcX2BUyxYwB+0cR6JNFHu18ITromgSyNSaf6jWLqCVSyhQzBSRoQR8ox2eTLXMApgKkvuagekV9LLlBxfgjNVIsyLY9rlrFOdqd7fKCfFEkG0JBqCEgjdyYD8L2DtJz+6jmP0/OkMN5Mq1CgYdmH6uDTzg5KjkVeEPBXEXb3sSrLNVLxPLJocIP4fGK8hORSASXGempbSH3jq6saVEDmzHX8EZ/YbSpHKCwUQ+9NP4inp8vxIb7Qk48WM3DF9dmGKSQNRqGYM9KUEHLZfUiYlT5kHNIJfvhHmW1SpmM0DksKBsqeUX+1BoK7RDNgXLl7mnDNSRrd1EFKRskCFfiqwCalW4If6+h9IOXLOdMpXxJy+kSXrIGJSWotMYbcVy8pg/wA1e4m3Pww0+UT7IU5fVgS3pD5IJWSTk9B3QrcLLWVrSok9mkseqqeghrWgIluT9IabnJ/Nuv8AYWVLozv+olvJmCXmE1Pf/EAbOWQkkaZwZtikqWrU4znlnAu2kuyRrGzE0oqKKuFLkziWWmIAp9K6RtshWYOwaMTshPbSQa831/iNlSuogZXVMzz2wVbkuiYndJjN5FqKQQg4W669GyMapeCACd4zW22RpswD4/vE8TUW4spDZXSgBCiTiUQXbQbRDJQWol+rRZXILFgX1P8AMfWN8NCfWLRb2NOPgawpzQt35RzPAeqS+hEfFQJYjCr59xiNQW+43jy6p0ak01YX4esGJeNR5U1H890WrdKExWOYWlILhPxdT06RPIPYWdJVmQ56kwvXxbe1IxOxLJSPqfrF/wBK+pjtyk2Q3pPExieWUk+Z+v3iOS6jjKsJZkDZP3MR2WwGYe0cYU0QkhwGNSWIeuRgpNWVMkpdTgd5OXVoWUq+VFIqtlJNmmKcDmO4916DMgE6tBNVzyJCQopxKCW52JGuYNc+se2q9hIAs0kBU7NR2fN+vygTbrwlYeZXaTNVaDQsNTFow4pxXklJuTtnV9X92UhSwB8KUvrnWMsmLUrMu5Kj37mHXiaxldl7QulUtT4G9lJYc39xLGEghh3xv9Io8bXZHLd0M3BCzimtqA8FJuEDG5C8Tsd3pkdoB8NW0SEzVkOSkBI3qYL3Uv8AVTESpZJdWIj+0Bz8ohng+bl4L4muI9X3LxyErao+kZdxDdSULSpJYLNU0oX+Uagm1hlyjmK+BpCLfFkBNp/tCcIJyyNNnIiHpsnzWvbZ043GhZmyzLWU1LOKbQXuWxhQYrIIqkUYp+4ygLKPaTA9ASCe4CvygnNt5RPKkooOVIJ93JvKPQyptUuyGOXF7NEuiYRLs7HUwYv1TYVbA/KBPC0vtUIWPZCizbRf4lW6AGeoFDvSPLSe78mmb+ZUU+E7IRLmKOqzpt84v8Q2jBKzyB9BHNzzUy5X7hCAVEuotr1iC9mmsmige4hsyfkPGO/1V2JxfIQZeXjUtHyFgEEkeMNJuKSXBxJf4VH5GKS+DCoAS5opotP1H2ikc2N+f4Lc2vBTsUxBmDd6CNDlkEoI1EI8vhmZLrqDnSHi6kDBLrVIbyoYV05JL7C5mmrOrwOnSE68LIO1JBqc/KHG8DzCFi8T+6dK/SBJ/N+KFwIE2iwGuFm8oqyLGsD/AMWLq4hislhKzRusE/8A+R1EBZXFFZ1dA60HECFJChvFu6buCqk4kJ3GfSKPapllI7QJExWEP6t3QyLl9kkJS2GJQjatq0DJKtIF3rPUsKCqS05Nmr7CAwlEhyOddEge6j3iBu2vWLl6WpKfa0qwz2A9Y4sAKTjWllK1Huj4evVt4Cm+/wAHRjRZkSRh5eVqBqGmhERSZisSjiSkSw5m5BL50+IJy748nTgag1ahBYRRs192ObJEsTFhYqUPgxq/yyIfrD4E5NOnrsXJpV7kMmYZpIlftyDmpQ55r5knY7R1ZrKhVpSlLrEsYy+QI9kUo+rRFZpTnnUgUcSRzqLCgDmpgrd0hfMtlJGEJAWw6syaACKznxX2EjEocZqBsyn9osEiju7/ACeMuGg2+9Y0/jiwGZZwTylCge8HlLdwrGeW6yrlTMBDkMza7GNvoqUH9yOb9Reu6xrnHs0NQPmwZyanTaC932CZYT+oCmWkt2ZHtOapBetKv0hq4O/T9gns5bKFJjVIV117oI3rcUiekYgRVwHZi2exiE/V1Nxekh1jpWALzvhE09pIK+1Icyyku7OU5NClab2VNmLXgDqAThDkFtzm7jaGG+OFly5RAmFQdw7AmhBGe0Brom/plutB2GhHnnDY1BJtbYW3pAmZL7NVeUEEimhOUEpapaZSl4wHDISZYUtWRcueVIOudIcp3Y2qQqWFJBUmhUkUOnXSEM3BNRaFSphASkOpRdsG418AItizKWnpolPG49jjwpfsuTZkuvnXiLAMx1FBo3rBKxX9KnOgFCiWNXJzrmBSEiRLkSlowTu2QVOoYCABkRmS7asIlva7k2adMTKW6VJUljmnIh/L1icsCcrt+48Z/QL8WTJSbOpBKe1EwlJBBxJU5Lu7Nk3SE+67SqUXcpfZwwNfWkfIkLVy5v0gxdnDk1fulIORIeK3DHCmLbbtBex38oJ5SFUqCfm4ghZuJB76QD0EQ2ThKWKqU6u9v9QZkXSmWkAFz/dzUjz8ksXhX59i8XLyQJ4klNUlIfUmLlg4os6QrEoOC7JDuDk31do5tN3JmAYpaCNCG+gBila7gkqS2HBRgQchtXPeFhLFGXVHStqi/evEKUrCJktctSsgQCCN3EAr0toXNxJdqZ0qOjRLfVinTJaErCiEJCXSxSoZOxYjfXvipZrpmkcwOJ2YmpG53jTJR/UmJCTRdsN8BBBZm1Bz8Gg6OJkfCT4D7xUsV0oCf3EEHfQ+UFpd1SG9lPn/ADElxbaX/IZSvsz/APqBZCME1Pshwe85HxZvAQX4Y4ulGV2dpUUrQPaVVx+NHPHsp7IojNK0muz1/OsIdssawVLAUxCWoauBntkc4vhjHLiSf4BN8Zj7aFy1zUqC8aQcRpkK4QW0BOfSCkuWFMqWaNQZpL7H6Qv3TeaVAOQQzYhpTJQ0PWDcuQQMSCK5jQ+UYMyabXsaktJorX5dy1S5gl8sxSSK0zz6ZRnE25Z6DhVLIPVo2CRaQqjFKnyOXhH06Qlaaijw2D1bwtql7kcmPl2Zbd1hTKWFWjEgBiFIIJDVZn1Y6w4HihGYmyyjQLxJVmaFgQ+Wh74FcQXGeZaXzyzfw+sAJE6YKBRBBdgaPuY3pRzx5Pz46JW8bo0y6rzl2qSQoBJLpUgmmWh1BeFS8eEp+HCmYFSkklLp5hSldoDyL0UKqDkFwQdq/eGK5uJ2w4mIyzqNYj8PJhdw6/cdqOQE2ITLFzMrEaH4AHp/ukdL4lnEMoljSh9R6UrD9JVKnB6VDB21gJeHD8pyGbbC3nt4Qqzwlua30dxktIViZquZMwqPwk5ViWehSmxO+3+84L2e4xLcviZ2BGZOW/pBOz2HlJSE01GWmmW8dL1ELqIyg62Kgu2YaJT4eD94grZ7CuYlKZssqI9k5lI1zq3jrDNJsxZhSjsa5xKhxQjxH2iUvUSda+gyihek3OKMlJAzTXLqkn+Mo9kXHISS5YkVfPPLmyHdDOgJLux0rvEFps7uGcbKHy/3CRzN6b717gcVfQOs10BFUIQvXmDHPRQp6QREzJ04SNSKeYyirLHZlmKdgKjz/iLkm0d5GUTlKTq/sMopdEyZIUHzo9KxEmWWofAxMhKcSqYSaOKecSDECWZXfQ+YofKAlF1+wrZWROVqkFtj+fMxOielQYt3ER7MWxOJJFWf/UfCSC+xpDptNft7HOmdJs6SGBKWHun6ZRJLlqAzCwBrQ+lIr9glzhJGn5pEqFrSSCAoZUoYpFqkn9vcm0ShmyIpEkklswYgRPcl8Q0/GjsoSdj5QbaSYoIVJCwpCw4IMKFq4PWH7KatsJGEnfR9ukN0y0kGiT6CK6pqicgH6/xEceaeP9LNUsSl2KUi4J0mYrATVmJYgiLcu9JspwpDOah3HhtBmclep9DFcyXNTFXn5/rSY0cLS0yWz3qFpqnz/PWLlltZS7OobE1D/MQO/RoJ9n6xzOsaaNRsmoR5RNOOqC4M6vHEVMSEEEkKd0kZ12IgHeNg5sRAoMhUHVwdtXEMNktGFhMSFJ0U1e4j6iC6bDKUMQSK66eEVjk+HeuiE4X2IyblKg6AMQzf7xVmXdMZi6WBJDeWEfaNHTYQgOAB1j1dmChVnh/6qab0DghEueZNxYVkgAUPo/Qw2yAoAe8N3r+Zx8q6EirPq32MWbLIAFHHQxHLNS2vuOuqZ8pCSQWZ6R9Ns5IoWfI/mcXJSqCPlSSzpL9HifG+r9zuTWiglSk567fbIxaRMByOemXpEgKSwPKdB9t/CI12UM489oWUVv8Af3O5H0yQCp+sdpK0mtQd84ixKAHvNEyVuB9YO9/v7HHM0jM66GPDZkkuG7xnE5lghjWIShScq9IMo9/XYtnKkqThbmrllHQmsxNKvX7x0q1MOYeIidKgoAgiOae6++gWfY8o6XLBIOpjkWdLUp3R6EFt/Qx19/vtgPFpy7/ysenMGPQskbNvHM1LisPb8fcB0oVHU6xIJQNXiuEUd6xIlZbeKpJumKz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0" name="Picture 4" descr="http://wps.ablongman.com/wps/media/objects/1483/1518969/DIVI16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143000"/>
            <a:ext cx="3705225" cy="527685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teachers.henrico.k12.va.us/tucker/strusky_m/webquests/VUS6_MadisonMonroe/Impressment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4495800"/>
            <a:ext cx="3514725" cy="1981200"/>
          </a:xfrm>
          <a:prstGeom prst="rect">
            <a:avLst/>
          </a:prstGeom>
          <a:noFill/>
          <a:ln w="76200">
            <a:solidFill>
              <a:srgbClr val="00FF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7030A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Indian Conflict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495800" cy="52959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1810 = 230,000 white settlers in Ohio</a:t>
            </a:r>
          </a:p>
          <a:p>
            <a:r>
              <a:rPr lang="en-US" b="1" dirty="0" smtClean="0"/>
              <a:t>40,000 in Northwest Territory (Indiana, Illinois, Michigan, Wisconsin)</a:t>
            </a:r>
          </a:p>
          <a:p>
            <a:r>
              <a:rPr lang="en-US" b="1" dirty="0" smtClean="0"/>
              <a:t>70,000 Indians in Ohio + NW Territory</a:t>
            </a:r>
          </a:p>
          <a:p>
            <a:r>
              <a:rPr lang="en-US" b="1" dirty="0" smtClean="0"/>
              <a:t>Alliance with Britain</a:t>
            </a:r>
          </a:p>
          <a:p>
            <a:r>
              <a:rPr lang="en-US" b="1" dirty="0" smtClean="0"/>
              <a:t>Burning of Prophetstown</a:t>
            </a:r>
          </a:p>
        </p:txBody>
      </p:sp>
      <p:pic>
        <p:nvPicPr>
          <p:cNvPr id="7170" name="Picture 2" descr="http://t0.gstatic.com/images?q=tbn:ANd9GcSkRQh_PiZggs18Fbtft0uI0-1Bq0Qd09ymh3rhb45T-qgff-E_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352800"/>
            <a:ext cx="3276600" cy="3162300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sd4history.com/unit1/images/Northwest_Territory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417638"/>
            <a:ext cx="2895600" cy="21336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54798"/>
          </a:xfrm>
          <a:solidFill>
            <a:srgbClr val="00FF99"/>
          </a:solidFill>
        </p:spPr>
        <p:txBody>
          <a:bodyPr/>
          <a:lstStyle/>
          <a:p>
            <a:r>
              <a:rPr lang="en-US" b="1" dirty="0" smtClean="0"/>
              <a:t>The 2</a:t>
            </a:r>
            <a:r>
              <a:rPr lang="en-US" b="1" baseline="30000" dirty="0" smtClean="0"/>
              <a:t>nd</a:t>
            </a:r>
            <a:r>
              <a:rPr lang="en-US" b="1" dirty="0" smtClean="0"/>
              <a:t> American Revolution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Canada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The White House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Old Hickory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Treaty of Ghent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6" descr="http://thehistoricstruggle.files.wordpress.com/2012/06/we-owe-alliegience-to-no-crown.jpg?w=625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345" y="3913588"/>
            <a:ext cx="3892455" cy="2362200"/>
          </a:xfrm>
          <a:prstGeom prst="rect">
            <a:avLst/>
          </a:prstGeom>
          <a:noFill/>
          <a:ln w="76200">
            <a:solidFill>
              <a:srgbClr val="00FF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encrypted-tbn3.gstatic.com/images?q=tbn:ANd9GcQylGL7JC58kEYksz8SeBTteAdQpOaq-uOA2czkyjxgSyHEYwg8rbVcQ1Oq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5938"/>
            <a:ext cx="2667000" cy="2286000"/>
          </a:xfrm>
          <a:prstGeom prst="rect">
            <a:avLst/>
          </a:prstGeom>
          <a:noFill/>
          <a:ln w="76200">
            <a:solidFill>
              <a:srgbClr val="00FF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posterbobs.com/sitebuilder/images/warof1812The_Burning_of_the_White_House_1814a11ebay-372x285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0"/>
            <a:ext cx="3924300" cy="2885365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209</Words>
  <Application>Microsoft Office PowerPoint</Application>
  <PresentationFormat>On-screen Show (4:3)</PresentationFormat>
  <Paragraphs>62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Diplomacy, Exploration, &amp; War  in the Early 1800s</vt:lpstr>
      <vt:lpstr>PowerPoint Presentation</vt:lpstr>
      <vt:lpstr>The Mississippi River</vt:lpstr>
      <vt:lpstr>Sale of Louisiana</vt:lpstr>
      <vt:lpstr>Lewis &amp; Clark</vt:lpstr>
      <vt:lpstr>Jefferson’s Relationship with Native Americans</vt:lpstr>
      <vt:lpstr>Tenskwatawa</vt:lpstr>
      <vt:lpstr>Tecumseh</vt:lpstr>
      <vt:lpstr>War of 1812</vt:lpstr>
      <vt:lpstr>Indian Conflict</vt:lpstr>
      <vt:lpstr>The 2nd American Revolution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Diplomacy, Exploration, &amp; War in the Early 1800s</dc:title>
  <dc:creator>sabrina</dc:creator>
  <cp:lastModifiedBy>Sabrina Sanchez</cp:lastModifiedBy>
  <cp:revision>10</cp:revision>
  <dcterms:created xsi:type="dcterms:W3CDTF">2006-08-16T00:00:00Z</dcterms:created>
  <dcterms:modified xsi:type="dcterms:W3CDTF">2014-03-27T23:59:53Z</dcterms:modified>
</cp:coreProperties>
</file>