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7C80"/>
    <a:srgbClr val="C0A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B4841-A4B6-4D4A-99C3-19BC14371F0E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9606C-BB84-48FC-8D7E-0668B75821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38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90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52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98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86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41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28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3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541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60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22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51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9606C-BB84-48FC-8D7E-0668B75821A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04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Indian Removal Policy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24578" name="AutoShape 2" descr="data:image/jpeg;base64,/9j/4AAQSkZJRgABAQAAAQABAAD/2wCEAAkGBxQTEhQUExQWFhQWGBoaFxgYGR0aGxwdGBwaGBodHBwgHCggHBwlHBwcITEiJSorLi4uHx8zODMsNygtLisBCgoKDg0OGxAQGywmHyQsLCwsLCwsLCwsLCwsLCwsLCwsLCwsLCwsLCwsLCwsLCwsLCwsLCwsLCwsLCwsLCwsLP/AABEIALEBHQMBIgACEQEDEQH/xAAbAAACAwEBAQAAAAAAAAAAAAAEBQIDBgABB//EAEAQAAIBAgQDBwIDBgUEAgMBAAECEQADBBIhMQVBUQYTImFxgZEysUKhwRQjUoLR8BUzcuHxB2KSoiRDU4PCFv/EABkBAAMBAQEAAAAAAAAAAAAAAAABAgMEBf/EACcRAAICAgICAgEEAwAAAAAAAAABAhESIQMxE0EiUQSBobHwQmFx/9oADAMBAAIRAxEAPwBO+B8xXgwY1P61aXHWKrW90+a9Ojyys4L+xVqYDyr3v+v5Vz3fX3pNIEVPg9dKqfD+lXG9515mB5VJZCzZjcURctLHT0qIuCve+HMUhlF23FRt2WOwogODtVimlQFWHwevj5cuv50ZiMEhGigdKrNzprUHukbgiduVSykLb2AZRJj0517ZwsnxAxTG2pYqIPiMAwYppc7PxEXJPPTT21pUAiODXlNUtgj604xHDnU+GGHx+VLjePSigOw2G6qPvR1vDqNYFBjEGvDdp0IMvbGIoDuGJnSKi9w9aib3nUjJ37J60E9hutWXLnnVS3ZMbzSGViyesVdat9W+Kk+DeoDDPyFIdllxRyJquP8AuNQ7i5trRNnhFxuUaczQAIV9TUBaPT5prw3hTknPIUfn6Vdc4Rro0DzooBZZtH+ID2q0gx9X5UcvBYBLP7Cqxw4jnTECIh61YENWXLJG1Ulm6UAcbZqP7OetWK7HYRXPafzoEQFpq97knp71wU8xVqg9KKCwhrQqdqwpOrenKo3bwqjvq6mYjL9jEfVrQ93Dmd5ocYgdal3/AJUmNFhw55RVuHwiz4tR5UMt+vP2gk+dSUFXcIsypjyqVtQsnRvaaDOJI0PPrVZultN6TYxhcAcdD7VD9hYelCAHnyqw3SY1PvSsY1wpVREx1Jo/EIkDOR5bVmjcPM1E3OWtIDY4e1tAMctNIqy+gGvzWSwuOZXU5iAPfTpG1McVx0MdEgdZpFWGuSeRNLsfgswkCG/Kof4i2skxXLxLkJFAEsNwaV1BLepj2oi3w9bJBP1RGp/ShGx3mT71VdxwjYz60gLsZaBPiA+aCGCWSdfIV6uK6xXPj+gpAV/sIJiPipJYRdOfmKr/AMRbaTFVrizyFFgGlCfWu/Z2HShxfY6AHWoXA/8AZoEGCRvtRNnFKok6noKUrm6gVBkbqKQx7/iFojYz6CgrnEI5AUsfNVeUk0AM1x1dcxg96WnSuCmigDDjPKoHE+VDd151YtrzooVlgvV73vnFe9wsb1X3I60wLO9A2NSW8apFodTUxZHU0AXOEH4l8taqFkMYUgny361StlSdRtUhhQNR+VX5UX4CxsIwMRqN5qdqzrpBNB5WJkz6zr968DxtmHKl5Yh4GMSjDlXgkcv60vvXmJBzGeRqdziN06FzOg3HLal5Yj8DCGJPKogmdAats8buLlDBSAZJKySOc9RvTvDdobUw+HidQR05Eg9esxS8iDwSEiqd4Ne5+orRtxfCRJDA6ad2dPfNFF4W1h7ihhcyqToWtke/mKeS7JfG12ZIAdDXpPLLI9K195LCMB3sqY8ap4dZ/wBvmq8diLNrLFxjm6KBzjnSyQ8GZLuz/Afiom23/wCM/BrYYW7bd1XvLgzEDUCJJgTB60yv8KQFgbuqgEy3IkgfmKWQKJ897m6fwN8VS9q5/Cfitvhjh3nxsNJBaRJmI3idvmlNviCOs90d+bE0sh4MzQz9Kqa41aLi2JtW2ItjNoCSTABImPONjSdr5OuQD5/rRkPBgqsa9E1eMaRplXz0q/BXrtxiLVosB/Chb7UZWJwaA/b8q8DeVOrvBMcxnuHXpoFP9aU4vC4mzPeLdXl41MfJEVOWx4f7PDeNSzseR+KJ4VZzETftqxE5QoLDXcgxIG+hNV3eIXlLBblsxIBAAmOY0pPlSGuFsoyP0PxVgwrn8LfFVDjWIG1yDEbL/Sg72KusxZncnrrR5UV4GMv2K5/Ca8/ZH9KCs4u4v42k7A6iBoJ5UfY4gwEt3bkfUsaidtRQuaIS/HktkP2Q82HzUTYj/wCwfnV17i38NlAfT+tDPi3J5fFVmiPFI9Ij8R+KlPmaiMQ43VTU7eNI3RT7xR5EHhkdJPWvUtMdgak3EzsFA/OhX4neg5fbSk+WI1+PNha4Z+hohcE/T86UWsZiD9VwiOm9F28TdP43PuanzIpfjP7Cb666L/vQ9q4xJ000BEe3tRliyZkT1g6+e1MEtzOusAcpgDQQd9KzUovs3ba6E73ZP0EaVEWzOkz56inY4ePP9fuan+xsGUqVFsb6jlOYHnOoj0NLG3pDb1sT2sEx0I+KZtwCzYAOJc5jtaWBH+poMHyA961+CwiYfD/tBANwibc7LMhSPPQtPpWE4xjO9YMCMo67x19T/StUlGOTMrc5YxCFsYd8y25R40IYtp6ECfOIoR8EwJS48FYgxMqdZ30E8vIzQWFuAk6wZEbnU6AafetjwHgtzEWc0gDVQzAk+cQRPqefnRqRNtCvhq28pR7atHiDEZTrAiZ2jWhca1x7zKpYxsFBmOQ0+1fQuF9jbKybzG43kcgEehzcutaAXbeGtnIgVUEwPyk7k7U71SF7PmuAwb2V/wDkyuYeG3vcI5Mw2UTtPi8oqi7grdw+F2BA0DQRzOhA+4pd2i4q7XCpJZiSXjUnST7D+lU4B8hnWNJ8p2/rWcnei4qh1h1gWzrB301GXT7iiXsFgMtls4Ez4jIXlHTeaYcJw6tme54QIyQJJJALGOiyfMxHKvOI4tLZhHliCJYRCrJkiSSTPUaRVYSBTihJcbI5YiNjqI5ANp7A0BisadhueYHICKu/xQMF7y2hJLSyswjXlOmogxGnWpdwN5CiPX03qVeSSRbpLJiZhB+k+4r3C4K5dfIlt3Y9B/YFabgPBjinC5iBqzsNYAOvzpHr5V9FGESwgt2VCDqNz5k8z51SUrpkS5FVxMNwP/p94g2IcQN0Qkyehf7x81vLVkWx3VlFtqOQEAf1NWoQqgCJHvFJsfeuBjDCIkjUGPN5ImZP0xAq+zHvsbd6FmNdYLGl3GuJ5AEBGZwx8QB0UdD12186zmO7QEgraYW4iCRmJnks6dCTqfSltu6lx1Ny+dDrqMzMoO07CBuBFZTkl0bQhTtiPiTqbugC5FcDQab+HzGYaUtxtoB4kkZVBzak8pB3kz99q0PGcRg3uW2COuv7xVMBgZA1JMtMbcj6UqxBW5By5I6+FTtABGwGu/OsYR7vo6eXlySrtDnhfYvvlFzPCMTkG50JUzyGoPWmnGeyOHwuFe6A73BliTpqygk6ba/1orsdiybTW2GVbUBOX1FjE8xPPzNR7YYq4ypZQZ1+pgSBOvgBk7TmPqB0rRwi1owi3ls+d3r0srOniB02gDmekRVdkgM0CCTrA6Hf/f8AsmY2xcE/u0Qgg5cw01EEEajXNPt1qq4rlwzQRoQBpIHltOlXwRjG02L8jklNppUWPhfKTyqAtsNIE89fjatNwXgyXravcfJOy/i2nn8RvoaAxOEXMe6YlATByw3MarWfjo08ioRnCtzJjoN6IwXCDdYKgLNrp5DUk+lMruEhM+dY5zuNQAWBGk6n2NM+Co1pbp1LFAwPkCTynQ6/FTTuh5poz2J4YikBMwJ08Q1kGDp6jzq69gfCI8JUZWP8RJY/kNPQU3u3luNpLFdUcEQVI8RmIiTMjzr1eHOrIG2YtlM9D4iRyEfMVSgqe9kS5JKSpaEL8PyMQYkaGCDr6iQfmr0sQNhWh4bwW5iXfICEz6MwhcpkyI3MZfCJ330rYYPsdh0WCuc82JI+ACIHz61ODKfIj5yMGuaennRSWxlLQdNRPl96YW+FsfwNqTsD71HG4dSpRnZZnb6veQZHUb1WLqhxkrEvDuItcDW4IlCUJ+o5TqR7hgPMUevB8TnZe6uQROqGSZG2kbE0NwfDvhHF3vF1MLl1MTlggjQAkmB6jka01zir5kvDUZ3/ABRCsJAPppNVx3DRPK/LbPe1blcGijfuwB/4FRPvXzvBIJZbmuVQwOdQGUabzG+n/NaO7hw7M8ySlrMOTTbVW/8AcBv5j0qOItpbClB4jKFiYgkE+wkEfBrZ/M54tw6E1vFZLTowXwmBG8sRmYEamBlG+uvQV9H4NjrdqzaRmIAtAyFJEwGJMKdCST89DXzzwnPKgKGYLPXaT/NPxUMdxQgs6uFXu1yaFjooABiYIYnYddal2k2ilUnTPr64mZOY8tR5+dK+P4n9zA/Ew9wNTVNvFgJrEnL5DUTtJ9tTpO+kruNYmUGUgkMOc7+GTHLWat0THs+fYe0bjsS+pktBg6yB+k0Vb4Rezm2rDLCk3HORdt5P2Gu1OsJ2fcjPZssVOkjnG43nQ9KBx37TbLoO+Eo7O5RtAimEzBdM0wTyma5GpJ6OzjfG18m7HuDsOwH7x0yalYidDrDCQD/So43BQ6nM7EjUkxzgRAECBQfBruV1a2jlbiNr4WWFeIBRAARmy6mYE9aPTFF3ufug5QFAAdBMw7HSBv7xW0eSUomE+OEZaAG4bZubFPDoIePuIPrVpYKFyQsAk6bwIG++h29Kjw3DshVHtC8HQKplWEquczlJ+ltCdNp50Rw/hhuot1VIuAZiZPhEHIIAImAJHnRF16FNJ3TNf2NQLZZgAM7tAXbKgHtqxJ00pphTmYseVIOAYiLF2cqC2zADQRmClmMGPrzfHnVXFu0ptjusPbzsd7jSLfnkjVz5jT1q3JJWzPFt0jRNcLEkfSug82/oKxvalnS2FPiDuocqCo6kNM+EwBsOXWKhc7T3iuTu7SmN/Ed5G0jp1pQUd3W410lxtsANZgKNAP7M1lLnjWi48bshxhnKIp8IaSYMBjuZ0HP1+1KcHhbjEgIJB0hbh18jsTvt67CnuG8Q8WwG4n8xt8EVdgWggsu499es1lLkvdGtP7MraxhRDaMXAWBYjRVK6gKYk6iT1IHvKzjAqsgQZWOZgWY6j7e1ecOt2+8IuZio/hnTU6QASZ201r6JwvszhbJRrq5nYF4cyEURuuxckjfQa8xUq5dA/iZTs9mZCxY20JhVVmlup1bbWPWelN2vhYlixAgAnxcyNZkiffpW+wvGMOy5VRVUEgKQPWY8z+tDcSwlh3S3bCI1zMXKqB+7UeKduZUA9SK2V9EZHzrimHJMrmnL9QEiQZIJnQRrPpVeFw6d4iuzCZLQY0HIHr9pHMGtT2ix2QDDh8qAqPCf4jExvqM3PQkGmHEcNbdQromXa3l8MDZSCoBAiNB18qdA5ChHsBSiqV2nxFp0ljBOumg84pLxPiFu21vLBszlvZWIbxaBpBJgTB5QaN4pwO1cZLWHL95rbUuTkGjXJIAmTliTMBgdyayHELqJcdM4uBVZGaGy5mGRguYzCkzyJy7VKg/spyi+kOuz91XyAL+LJejxd5B0JnTXT/T4qu7VWe7utbFwqn4FUgjKSxGx5THzSDD4ki4viXJcE5QoEEECPCOpHWY+XGC4ffvN3i22uW0M5gCQDoYmNY3IWYiqSxJcrRVawbG5+8GWJJKwCs67c+ke1aDh2CZ7Nx7hlMNbYqdizMIUN8BiPTrQ1m3PjAmYYE85A/StItuOHXuRbMT7ZQPyFTtsro0NpQCABCjYCIHlHpr81bdxgtwCNTrQdw6mDBn/AIqq9jAWJj26RpVtGKPnOL7V3Rce0NJukB1GhVmhdTsRMHqQTzqninE5ZiT48+VOgUSD8mZJ8qVcNw7F99D+8R2+k7lQD13EbgjaiuG2Mt25cuZSyJIWRppvtoxJ5dOVPkkkrZpxJt0gHE45ntnIGU23TLmEKQJnzjRR8daK4di7rOjMrKhDQZEZkZc4jrt7ChOI3s9l3g/vFlVPTQxppJH6U64XhkPDyuZWuKzwq6kC4isTP/6yvqTRGVscl6O4hczW2AksTv6lSNANAIn7Ur/xc50IZZNzUPou4JYzsZE/ltRdrBHNkDyJcZWG4GU8+uY8vw0g4hhSuaeTuduQyz+laroxkhol7OzXbgWDmIVTI1J6eUaedU3ClzM+VSFiNNN9NOmm3l5VPC4O65SyiAF10k9dTPSKX3LNy274a4O7dGL+LRDCEaEDxD6cvvsduluMYr9zkxlObb/QfcL4ohbKTI5GA20jY9APWmuL4nauWlRFOdzCgAnUPkMHpKmPak+PVrt62oUIWyeNIGVfESI01IgCN8o6Ua2GOHv3cPJPdZ7Sud5dAwIjUQHjrXC5ZyZ3xg4RSH2K49kXNbBtWE8CZd/CSC3UjlMjUE1Vb4z36G3niDmVgTE76jny9RPSkVy4rX819QcOCxI2mSRlPRcxnXpHOqW4PfsAZrbABdWAlNIGYONInpVpxqmatNdf3/hoOM8Z7m4r2GdEa2GyIxCBnMsqgQphmIJ86IwSub1u9iFFxrqqyqDaZSPGyaMkht/ETzM8oy15Gvvbtq6kxmUgyqiMzL0JGadNpPSp2MSzBQx+gtbDCRoCbgM9RIAqZOlr9SUkzV9tOGKzWGdbgzrOW0gYljEKco1O4GvTzoDsqxGIt2zeVramMtwGQAWUgKSQDt8jrR2E7QNdsuLtxlSMkgbD6dvxGQDA3161fhrikxa7ovuV0Jy7r4d8sEEEjXQ86xk7KisdFPF+Eol26iAFSGuADbNdYhT5EAEDzFAWGVMysRlctI/711DAeR8BPME+UMcQrLdd1yAwkDKCpEP9iQfM+miR7ZmYE8/Cu8RqYmNo1jlSxtg6CsJYS7et21YQ5IB0aQJYwPQGk/C7txtbpRVKAkLEq3h8JjocwP8Ap9hqOw2HVr1y4BBVWUQAAucqxKgchlHyaq7V8NLLduWAO+BzXU08YG9xeTRueonSZlSg0viXwSg51PoRXMbb0CsGmSDBPMZREneQZ6UYeI2bds3ShhSqMFHWcriWkAwQf5SIBgB4G3ni6wlVgFAuUZYIzBgoGUNCx5jqK8t4HvBctrE3Cg1B3zCCSNwIHoKmEfjsfLSm1Ej2KVe8xOIymbKkWp2D3WgH1UH86jxLjNxxcKeF2tmGJB+lS+nn4tB5V2Oa1h1exbN3VyrXCAAX+lvDE5V1jU6z0mkt3EZdgcysr2kgGSwyOpHqv2qozVVEI8O7mV4F7qmziWcq+W1C5WOcFgNWHh1UOI1M/NbrA/tF+9FsKpRCM10nQMVOirufBtI5V84vG4BlICgSYBiNdA3IRsJ11NaNcS64oNZuObb2FbxNJhwCFP8A5etaQcnpmXNCMdoZcfwdxQt3P3hJIkKB4rcFY30DTInUGl9zjbuwTJtBIJnMgIzleojNJHKTyNbS5g7N+xbe5Nply5AI8atIUbEEg+XTrWRx2GGGxapZA7u2qtDBYE5mIELoDpoOZp3shK1s0mDe9dF2+QGF15VEPjAChURR9MkoSSdgsbE0TgOG4RbTC5ZAlALxuIHLXGaHBDDRQ06qRIEyd6yl7iguvltWu5Gv0yoYEyvhmAYH1RJM0yv3GFi4DbyMTJAXJOyrymANfc1M7fQ4JewDBXLOEuXWyNnYzbXMYQZ5XLrMgifETXnZvtNesMZaUzMSGA8Z1JGp8IJMkjmSahwnhoe4kmTEsNzprM8vWtc2IygIVQW9srRGvLUQTU2/Zo1H/Etv2rLNnD5knMcshVE/TADafpG1Sx+Ot/slxE1HdiVWfDmB1M6hDsGPlS/F3Qy2kzDKWGYBhsoLgDpJUCJ2IFD43GAXhcY/UFUgyJAVUaZ3mI9461KnTHhaGrdp7BJgswBElVJOu3oCdJ8qGu9pMNmM3GB0mFI+QRoaz37XaDEJo4kCN9JB5dKhhjbb6YMROn+1V5ml0C4It9mZAuJnafDZbJO0sM6g5ddxvPON4pZd4o4DjMYIGp56CfzamPae6BauJsbuL08gBmP/APPzSU4L/wCIbubUEBh/MVEeQ0J9q05I5PZPFLBaNv2Sw9rEMgu627Sq7LO8aAeknXqBHOtTe49bVWGRIjbKOUTsJ30rHcPQWMFbZBlu3NXDc1MQvl4TmHmdaQ8Y4r4igJJOpnrvVZKEa9kRipzuXRrcT2ilyzKsLEhVAgMBrMecT5ecV7xfh58WxDFj/wCUaflWPweIZ2tYd5g3E18nYQRpPM6zWx4pxkd+LKEaglyNYG0DpvS45PbZvzxjKSUVQDxLFeMWrZy3BDMw3XmFB/iO56ADmTBtjiRvW1t/V3cEu4Vm3G2mk66bjWlYv2heGyLBuONiesHyAH59TVXCMWv7wjQMW+5yz6CPmtpSUeK09s5IQcuZxa0hrwkK+KOY5URFcn/tBybfiPi0HWd60fGEs9+9wOCGKNmJ5m2mhJ1mR16CsPw5nuMYCssRmJIKw4bwkEGTrvO560LxXiM4koWdLQcIFQz4ZH0zoW9RqTXKm0jok0pD+/ikzi0T/mHKwn8TGJUg6z6jWKTYngeLUqPFdtMfA8jK0TuIAnTfY8jVnF8OLNhbgtZQ1xra3HytLJJbKpXbQ+KFG29dwK9dxOJsYfvGIZtfERkUyz5QsQDry9BWsLceiJOntg+EW+lxXCXPCSdLb7gED8IkEiNJnbnT3hCXHUJcVv3BYJ4GGdbmqkmIzARPPQTWa4xh7tzE4hVLKti44CgkBQGIUDzjUnpQGH4zdtoBnMoShDFmEN4gQJiZlSf9ApXbBqtWfQhh3cWgEPhNzSCJzmQNtdevWj14lmVsNh/DcW2bF0wCHYWw0sDBgAkL118q+Xf/AOovSP3hA55VHuBI0n9ai2Nv22N61dZS1tGuERu+uWeYChTPr1pX6Ctn1nhWJt4TCvZd3vG0he8VgBTcJ7sgdRkKz5GRqKGvlblsXBHdsBqTGswFjU/UPkCs32BxRxK4m13n7y4Mz5hq6kd2I/07nzaedXcZxqLatYVWJFlxJU5c0ZlMxrBZpJnc9KXvRcEvfRuezlwWMO11RmlzmI6KANuUayCOc0P2i+kvbMEGfD5iQy+qzI6gik/ZriSnNbkibn8v0qsAc5C86JxtxQjC20qJgHkAxXTqucaeTRVXr5dkSju4dDHCmQRdjNdQshA8MFPECP5FIPKaq4Fw8IzG4DBGQHzM6/Ageq1SirftYcHPoup2H05YmNAQCPWaYsoIKTkMqVPQj6ffSufldQpGsItyuR8/7SODiPFocplTPiYeGBGs6RPPehEGWX1L6lk0ZkBOxYjKoPufIUx7UXn/AGgG4Ql0DKrKAAAZJaf9M0taYByg6Zbfh6nRm/iuGDBOwk0uNPFM6u7AOIY5GGsNGqoCTl3EM5+oeQgVoOzWFD2rTICbhQpvpOcwfYfYUkfDYd7qW7r5c+zICSTmyrGmublIOhHXRv2duhRcsIXByi4jMIbI0HUDSfEPmtotZUjm5k3HZq8djPFaGjZQCAu07IPUb/FEv2TxF03btzIneBFAZjmH0iSApgmI35naodmRasr+0XCuYE5ATAAX6m9TqB0g0v7XdsmW7auISUt/5oE5Yu5WQzsW8Mj25Gm/iYpZDbHdkbrXs6m25VQFy+ECORnfyj8qC4reuKwW6uXKfFIBkaSJ21/sUHwHtmuIxFpMzd2Bcd1MAtAgDz1g/PSmXEe3tpLndeBRznaNNhzJnQbaGkrfYaQus4qL73AAAyAKI0nw7+UD86Ex9q7eceME8zBVUHIAbknXbyofGubyXHw+W28FgsCJiYA5TBEedLcZxe3ewLXUYW8VZa07W2JBMHl/EpWdqbpAtoZ8Pwri2CTMtmG0iARJkaddNeXOlvFeLZ7tm2zuwtlWZlGdkUHL9I+okEyOlEY3jFtsMHsqVzqCZJkbFgI6HSaw2GxVtbpZgT0A2kFRrzK5c2m8x0rOTV2XFOjR/tuXFXlJDhS+VkGjKwIDCTK7+dMMKCyeAFfEZEzyWP1pTwS5av4kqk/5eniLE5DzJ11Faqzw1kErOu+nT/mi7iOqlQk4pwS7cvJmjIpLk9Sdh+Q/OlQwTmyLBPga+wPtBPx+lbjCLB8TAztzpLxBIjSIYtH+qNfma6nT2c+0Udo+IAhSolRo0bgbe4B5RUezGHwxzKyG8zScytBgDTnGn50q4livC0Df/j+/96WYLGsiMyEqUCiZ3LGB9j8Vg5OUrNFFRSDsbYRMQRad3ygsrtowIUrlIECQRvppFeYdsiq66nLL6RlBAn4b7jzqdrBtduXbkgDMxLsdPrOg69J5a1Ls+ge8iwYcsCCQRlyMW9f60nFSNYckoxpdMKtWBcW5cj/KGbNppuFJ6+IgR5npQWDuKLcNIUQSZkwJLa8zRNtCMHcQNkNu4vezqXYFgq+Q9edKcZhzawYJ3vPp1yID92PwKppVRKk7bG68bYBVSFIXReQPT2pZhcPC963iYkmd9FP9RQGAt5swJggSPLSapfGtlyA7T9yfvRLaJhSls+m9rML3h4fhyYtorEkaa5RqPMjT523pvwxLNi9cFjIptWGuQIidhJ5k6yfOsFxPjn7Uj3OVlPxbkmAIjYjXyoHhPFWsPeZjqbTJrvry/wDImn7Br2x6eIi53t3X99dZxO8TCjTfRQKzeMVM7ZtM2jHy3n5g+1F2r6hLYkxrr66z+f5Ur45iFZoQ6b+5pWD7sCvWQsru23udo601F84i40sUOUgiSARmJgzzliY8jW17BcJtpZt4llz3HVvFE5MrMogegAzb6dNvcdwZHxQZFXI+csw8JBIzmOTaiZ5FiII2K9i7H2D7NWcK2HvW1gvh8rQdMxK5idd+Q96yi4UWXv2yc4CqC+YrPge6qkbb2wTO+SOZr6Hex2CSwgtAIbbFfFoSADJJO86HWvlOE4jbvYoF7jIruQzKJ+sMu0iQFYj0JApMuNY7CuGW7veBrbgEkmf4Ynxeoj5px2eYv3qMdIjeB4pk+p3pXhsRktFQeZ12011/X3oF8e9tGZTGeB100Ueh51SimrfZDm4ypH07gBvPhoVClu2G8dw+GVJzZV5+KdfWpG4Fw73Xdrjd5lyqJ8IgGAIBGbf0HnSziPHmXCCydA9uEjaVik/BOKZbSoASVBcjqSRoDBIg5jJBFZySfZrG1HQBxu+L10solHIRdWWAozMcu+0jXaPWgu9kuwhAASeUK3h08yoCgDqa7iL5brEg7uAAwLBidSWgB9ZBIjU+9KuN405Us5gVJzMQQTOxJMT5b0Ri0vj6Ns1HcgzhNtb+IDuhuZj+6UQBKnKk9FETO0DlWix3B3u31ayQL7KiHkGgAEr0k/UPcfioXsdie6w968qy4X92OWrHT11pha4l3ZRnOwClis8gpJ10OgMis1OmVy8eTevS/gEu9jcWwYsyW1EqzEgQAQdD0Mn/AMR5Ut4plBvgNnUPnb1aYX+UQOmlD8R48cRmQvkLOSFLeF22kn8BJ06Hy3NAwzBDOlzLDSIBVRMx0AO4/Or5HktGEEuN7F7YTvL7PYLEIO8JiCI1MdeZ+a7BY363YyzMSWPMcvQV9c/6adn1Ni5cYKe9EKRty036zrzk18u7RcAfD5lCNC3HUECQQGIG23vVQTaM+SrFuOxR/hte6g9eorzD2ReAYjxIDmI1LAyV06iCvIQBrJFP+BdijeQXb7sA2qon1R1JIIE8hB9tqJ7Q9lbNm2GsM6NqCGJYNs2+4MgbUCoSWUuD9wPGGQxEQgOrEkMREA8xG1Z8mPXUVtOzEWrtv9otlwrEvG0AFhJjeQvPeNKT9rrlq5i7r2k7tTBK8s3MjoDoY6zStFwi5Ogn/p2cuJD9fAP5t/0rb9peKNbKZRvmn8o/WvmPCMWtuDJBnf8Ah13/AC/Tzr6NYY3SblzSdADHIk9OjD+xUSY4IF4Ul3N4yAZ+mRMdSPSjOOoBaZlUm4YVQoJJnTQDpQfFeLfs6qW1dgcq+mpJ8v61o8FxcWwAMolQGPMmAd/UkR6V1wjqjCcqZ8s4ncyjI2jba6ERvoedJ5kwNiRp9vua33aTtot0XMN3Ya2Q4boGEwVMnUHdvvFYbh9s5kZhKh1k/wDt9lb4NZOCj0Vna2GYq45ZgGMKWj0LE/HlTrsnhst21cJ3LLHSVMR6z+VLeFYY373d6CRqfQT9zFTw+MylHBByMIHUAyPkD86eKSsqMnJ4+jW3OGADFD+IqfiX/Wsf2qxXeXLdpdraqgA/iIE/oK3mNuAJeO0oDr6beutYzs3w4M5vvpBJUHWT186K+hN+hdx7CRie7tgywtADqSiAfnTbtlwi3Ys4cIAGEqzc20JJJ/1SfevMBd7zigJGi+ETyAtlQfkz7iqO2OKe9iFtAfTAUdWeNf09qQaCsHw1LPDxfusS1+4pRFInLbJJzLB0YBjPIFetB8L4FdxDXwuWVIkkwCzsx035inD8RXAXLVtl79VtQwJiMxA8OkD6fg037M5FtPdVSqXLjXAGMlVXwqCY1+kn3qhI+f3bjR3MDNbZlMbSpMxQmDwzXWCoJJ+B5noBzNX4HFwxY7kMfc6/cfnW67CcFRcOblxVY3iCMwmEWQsepJPplqa2M0+FKYO3Yt5TcRAFJ0AEAszuTplmT5yBXzjtL2iu3rzMjMqkl1y6Tm5nqYAGtb7ivDu+VUzlUG6qIzACAJ5AVnm4SqC/cUAEHu7a/wAKIVBIHMmPiepq6FJ0jD4nH3Lkd47MRoJMx/vWu4P2WK2s/wBd+4ItIOWYEFm6KF1zbaijb/BbQvYdgAyKDnEb6fUfzp9wriSWzigoAZrIQM2p1kkeg8OnlSloUVkKU7PqSLRvAtEtliF6T1k7VenYlrzpbW8CJU6LrC7DUwPWg+BMCXlsvgmY+oqNF/OaK4T2o7omTqxGvMQZj3rmUpdPo7JccNtdj3h/A8PauZcS7MtoMRbbQFhy28uvKs5xTtEty+bWHVLVokyo0BiTB661f/1G7RpfCNZYhgCHXznf1OlLu0nBLWHwiuml1SgzcySZMj59tKeLerDLGnWxfxjhz2bVq6UIW61wKDDQtsjy2MzSk4BHCssqYJPhMHLvB29vSt3huLNxIWbT28tnDoZbQakAKo+Afarb/CrbLawuHYSouNcDAAsSVjUxMCfYH1qlAiXJaSaMjw64xtAk5UUiB5iYJ6613HOMLdt5FUzGYnptRWM4HctHujcBQjMCBrq2WDOmh1msx3V0tkALO8aAasPqEDpAmslB3R0S5L+X2Dpl8E75tT5DYfrTHA3bwcKhbJOmma2OhAIKiPKqSpbD5R+G5nYc5Iyz8RX1Hg3C+6wa4dgYibkGJZjmb2nT0rVdHJLctmTtduWUMmTLkYG2LfhAKkgQojQyxPIzS7h/EL+NxQR3JV2LuI2AOZoj4HrWp7cYQG0t5vDcsEZTGhBI8J+49KE7IW7Wa/eH1XCIHRYmPUtmn0FX6M5dmoQoIAgRoANP+aQdr8WF7uDrJJnUcgPzFPRcEx5dZ+1fPO2HEVOJZZkIcvX6R/WkUVXeL93mIyvdaApkkDWduQ+9R4jxlb9rILSgqDLkAsdgIO/9ZpD3m558qIwy+CNJbU+g0A+ZPxU4IqMmugTBYfO2Uf3On619Nwdu6wCqJgBiJjVy0n3YEewr53wiRcaD+B/mIX/2Ir61wuxlUmdSY9l0+8n3pSV6FF0YbjmOa7ib7WtVw9ojMIMEMJPrI09KTHijtZIJls4BOsxGhJn2/OvoH7PbW06oiKrBpAAE5huf96zXD+HW1wQzAZrgJuTptIA8su8eddNmDRnbzW2BNkOpy+NT4ljQkg7gaHQzTTA4e3+yXM7hbpCNbX+MZiTP8sx0oF8NmswgBjXMOesnX+4pjw+yGVcw1C/VvEDaOlC7BjrsnZVFe6YDMYHWFgE+UtPwKH4NhbbYy9KDKhZlB2klTMdNZjWqsMjEyOXIbUfh8I4bNlE6yZgmevXl8Cm0Unod4vDLd/Fod6q/w1YiSdBEcqHsWnnX/b2plYBG+tTZVIznAsCP2rEsT9BXKeszP2FV9o8EEv2L68mAb+Ugg/E0Zg3Fm5czkkuFI9AW/qKjxfEC6oAgwZ+4ppEPodYuwtxGVllW02G3kZ0NC46yRg3tWdSLZVBpO0b9aC4fjZRQxMr4T7aVcmMga+1JotOz542He28MhBAJgjkBv6Df2r6Z2RxBODs6HTMo5aKxA/pWbTE95jHZtVW2ye2in5k034CjYeyltv8AUPRtakPZp5WdTB6mqbmBts07npqPyigjil3P5zV9q+OWn98qdj7CcPw5FbQawdJ6+ulZntHhu5CqpJuuxMDcyQEX7fFaa046sfOgmwObFLdbUIMwB/igoPuDUy2hw0ZThuCunG9znMJ/mZT4YEFgOpkhZ60x7YcOtWVR7aeJniCxPKdPeKZ9nMOLOJxKHdsrA8ysv/UVbxFxcxdhD9KMrH1JDfYVKiq2U5NO0JuD8DnEqbolrbOXG4JXKFHsWB/loj/qE7ZbI/BLEj/uAH6H71f2exZ7wlgZuXLjSdPCZOn8wHxTTj4S7ayx+IEeR2/WlFUqKlK3ZZwnCixZS2qzABYjmT9R9Z/SrnvMTJHzPl5mgzjBAPkOYrmxIOv9KtECjtyzAW3GhyvMf9sOKh2PwAW9duP9ahVHlmGpj/SBVfam4Xtwo6gjnB5/lROBxwtPeJ28P/qMv61K7bHJ6SKO1+EtJGIXwsWy3AugaQTMEbyBrWlwfESbNp2EsyAnTmVk7Vj8Xiv2u+s/5NszliBMaT5kn4FNeCcUYWshIlJXrpy/X4oSvYN7oq7cXO+s2raaF7oEexj2G9U9jWGa4FH7lGdVY7v4tI8gAD6mhO0+Ie5cthdSA0Rpqwj20Bq/BN3KKijRR/yfc606dENps1U2xPhA8xH6GsP28RJUi2oJ17wDUmZgkeUn/imLY49f1oFr5a6A6mOUiQQNY10kzUsadg/D+xou27V03GGdVZky66+IAHlIpZ2nsJh7ypbWCttc25DEz18oFa48W8oA5f8AFJTjFuYwZip8Ws6kwJgGNtPzNF0CQx4lwRQti2iqHITOY8RW2UzE/NaXDfT6kn5JpNYxga7cfkoCD1+to+V+KY2r2gg1JWhPgsfn0K+GDygVK5w6251HlpoP96S4jEXDOVDmPT/j1q3ht67+MEeZ+P6b1qpMhxXY1HBbURVlvhVsHl6fPn1oe/iSpDQwnr6bnSgF4sQxkr7e+2v9+9PIWF7HkIg2WB5D513qGF4gkTAkaEmNdeW1B3xnt5QyjSYJAJ1584ikb4O4raESdvXz/Kpci1E2tnEqwEbnlV6mNj6cqzWFuXlEtqASSRB/WqLvFHVufOddKPJQYGnbDqdSojrFDX8DaI3jXkR99qVjijG3rAjbnJ8vciPehLIukg6xM7xTU7DAcHga6lZ6+vnVTcLI/FRFjFso21Bg+X6zVF/ihnKFJ/v4p5ixQpHDbiuW8JEESD5yOVPeO22yWn3lQNNBtyqyxjFjUEGDIjpzoi1iEIB67Ttr5UsgUKENoNsAfvR1q2RGhp7mSIgHr/c1Ioo5f8evWiwxBsKT0/v4pkVAsljuHIJ8ioj8x+dVjLyg+mlem4CCp1Bgkb7eVMKEmMuQ6uv1AFT6EzVNjEZ7obnsD/fvTq9YtkAwKhh8AoIIER/fOhVYmmwTDYabbEf/AErp/M0GhDiPONafYfCoueIOYEGT1/Wg7vCZBEz6VWhUxFij4tDp5f8AFWLcJ03HnApk3CiDqPhTJ9+XvR3+FKQJFTkkViK+AYcPeiBEEkdaVYjDAhlM6yCQf19q1OF4aFuhjrHIfpymgsVwKXZhMEzGlTY8RHYtBRlXQD3NXfs68vsf6U1HBYnkPWiF4UPSjMMLM5iMKWZWDAFfU6cxRK4YnoadPw/L09+ntVqYVT9JMj05xyIPWjMa40Z1uHEk6frVN3hrMuWZWdOo8q1gw4AOp8/7H6VSxVdwxHkBP3qWylBGVPA7kGD8/lyoZ+D3VP8Alq3XSD6zWzD6dP6VEkDnpSsMaMbh+GXMxIDATsfPrRhuuDBB0rUC7G21VNbXoJosWJh+M/Sv833Wlz/VXV1aGb7JX9hSl/rH99K6uoENG2Hp+tVfxe1dXVLKRGx9LVUNj6n9a6upsRZf5elH4PYV7XU4gz1t29ajY+oV1dQIJu/U3pQdv61/1D7iva6kyza8M3b3+9MH/Q11dSXQz0f5XtUMN9PsfvXV1MYWux9KkN/78q6uoEerufWrF+r+/KurqaETTb3qFzYf6v1rq6pkWgzD/S3pVJ29hXV1Sxoot/V8VYvP2+9dXUvZSA7n+Z7N+lUL9X9/9tdXUvYMvtfQPb9a9b6R6V1dVCKMRvQ16urqQFqfQfavFr2uo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0" name="AutoShape 4" descr="data:image/jpeg;base64,/9j/4AAQSkZJRgABAQAAAQABAAD/2wCEAAkGBxQTEhQUExQWFhQWGBoaFxgYGR0aGxwdGBwaGBodHBwgHCggHBwlHBwcITEiJSorLi4uHx8zODMsNygtLisBCgoKDg0OGxAQGywmHyQsLCwsLCwsLCwsLCwsLCwsLCwsLCwsLCwsLCwsLCwsLCwsLCwsLCwsLCwsLCwsLCwsLP/AABEIALEBHQMBIgACEQEDEQH/xAAbAAACAwEBAQAAAAAAAAAAAAAEBQIDBgABB//EAEAQAAIBAgQDBwIDBgUEAgMBAAECEQADBBIhMQVBUQYTImFxgZEysUKhwRQjUoLR8BUzcuHxB2KSoiRDU4PCFv/EABkBAAMBAQEAAAAAAAAAAAAAAAABAgMEBf/EACcRAAICAgICAgEEAwAAAAAAAAABAhESIQMxE0EiUQSBobHwQmFx/9oADAMBAAIRAxEAPwBO+B8xXgwY1P61aXHWKrW90+a9Ojyys4L+xVqYDyr3v+v5Vz3fX3pNIEVPg9dKqfD+lXG9515mB5VJZCzZjcURctLHT0qIuCve+HMUhlF23FRt2WOwogODtVimlQFWHwevj5cuv50ZiMEhGigdKrNzprUHukbgiduVSykLb2AZRJj0517ZwsnxAxTG2pYqIPiMAwYppc7PxEXJPPTT21pUAiODXlNUtgj604xHDnU+GGHx+VLjePSigOw2G6qPvR1vDqNYFBjEGvDdp0IMvbGIoDuGJnSKi9w9aib3nUjJ37J60E9hutWXLnnVS3ZMbzSGViyesVdat9W+Kk+DeoDDPyFIdllxRyJquP8AuNQ7i5trRNnhFxuUaczQAIV9TUBaPT5prw3hTknPIUfn6Vdc4Rro0DzooBZZtH+ID2q0gx9X5UcvBYBLP7Cqxw4jnTECIh61YENWXLJG1Ulm6UAcbZqP7OetWK7HYRXPafzoEQFpq97knp71wU8xVqg9KKCwhrQqdqwpOrenKo3bwqjvq6mYjL9jEfVrQ93Dmd5ocYgdal3/AJUmNFhw55RVuHwiz4tR5UMt+vP2gk+dSUFXcIsypjyqVtQsnRvaaDOJI0PPrVZultN6TYxhcAcdD7VD9hYelCAHnyqw3SY1PvSsY1wpVREx1Jo/EIkDOR5bVmjcPM1E3OWtIDY4e1tAMctNIqy+gGvzWSwuOZXU5iAPfTpG1McVx0MdEgdZpFWGuSeRNLsfgswkCG/Kof4i2skxXLxLkJFAEsNwaV1BLepj2oi3w9bJBP1RGp/ShGx3mT71VdxwjYz60gLsZaBPiA+aCGCWSdfIV6uK6xXPj+gpAV/sIJiPipJYRdOfmKr/AMRbaTFVrizyFFgGlCfWu/Z2HShxfY6AHWoXA/8AZoEGCRvtRNnFKok6noKUrm6gVBkbqKQx7/iFojYz6CgrnEI5AUsfNVeUk0AM1x1dcxg96WnSuCmigDDjPKoHE+VDd151YtrzooVlgvV73vnFe9wsb1X3I60wLO9A2NSW8apFodTUxZHU0AXOEH4l8taqFkMYUgny361StlSdRtUhhQNR+VX5UX4CxsIwMRqN5qdqzrpBNB5WJkz6zr968DxtmHKl5Yh4GMSjDlXgkcv60vvXmJBzGeRqdziN06FzOg3HLal5Yj8DCGJPKogmdAats8buLlDBSAZJKySOc9RvTvDdobUw+HidQR05Eg9esxS8iDwSEiqd4Ne5+orRtxfCRJDA6ad2dPfNFF4W1h7ihhcyqToWtke/mKeS7JfG12ZIAdDXpPLLI9K195LCMB3sqY8ap4dZ/wBvmq8diLNrLFxjm6KBzjnSyQ8GZLuz/Afiom23/wCM/BrYYW7bd1XvLgzEDUCJJgTB60yv8KQFgbuqgEy3IkgfmKWQKJ897m6fwN8VS9q5/Cfitvhjh3nxsNJBaRJmI3idvmlNviCOs90d+bE0sh4MzQz9Kqa41aLi2JtW2ItjNoCSTABImPONjSdr5OuQD5/rRkPBgqsa9E1eMaRplXz0q/BXrtxiLVosB/Chb7UZWJwaA/b8q8DeVOrvBMcxnuHXpoFP9aU4vC4mzPeLdXl41MfJEVOWx4f7PDeNSzseR+KJ4VZzETftqxE5QoLDXcgxIG+hNV3eIXlLBblsxIBAAmOY0pPlSGuFsoyP0PxVgwrn8LfFVDjWIG1yDEbL/Sg72KusxZncnrrR5UV4GMv2K5/Ca8/ZH9KCs4u4v42k7A6iBoJ5UfY4gwEt3bkfUsaidtRQuaIS/HktkP2Q82HzUTYj/wCwfnV17i38NlAfT+tDPi3J5fFVmiPFI9Ij8R+KlPmaiMQ43VTU7eNI3RT7xR5EHhkdJPWvUtMdgak3EzsFA/OhX4neg5fbSk+WI1+PNha4Z+hohcE/T86UWsZiD9VwiOm9F28TdP43PuanzIpfjP7Cb666L/vQ9q4xJ000BEe3tRliyZkT1g6+e1MEtzOusAcpgDQQd9KzUovs3ba6E73ZP0EaVEWzOkz56inY4ePP9fuan+xsGUqVFsb6jlOYHnOoj0NLG3pDb1sT2sEx0I+KZtwCzYAOJc5jtaWBH+poMHyA961+CwiYfD/tBANwibc7LMhSPPQtPpWE4xjO9YMCMo67x19T/StUlGOTMrc5YxCFsYd8y25R40IYtp6ECfOIoR8EwJS48FYgxMqdZ30E8vIzQWFuAk6wZEbnU6AafetjwHgtzEWc0gDVQzAk+cQRPqefnRqRNtCvhq28pR7atHiDEZTrAiZ2jWhca1x7zKpYxsFBmOQ0+1fQuF9jbKybzG43kcgEehzcutaAXbeGtnIgVUEwPyk7k7U71SF7PmuAwb2V/wDkyuYeG3vcI5Mw2UTtPi8oqi7grdw+F2BA0DQRzOhA+4pd2i4q7XCpJZiSXjUnST7D+lU4B8hnWNJ8p2/rWcnei4qh1h1gWzrB301GXT7iiXsFgMtls4Ez4jIXlHTeaYcJw6tme54QIyQJJJALGOiyfMxHKvOI4tLZhHliCJYRCrJkiSSTPUaRVYSBTihJcbI5YiNjqI5ANp7A0BisadhueYHICKu/xQMF7y2hJLSyswjXlOmogxGnWpdwN5CiPX03qVeSSRbpLJiZhB+k+4r3C4K5dfIlt3Y9B/YFabgPBjinC5iBqzsNYAOvzpHr5V9FGESwgt2VCDqNz5k8z51SUrpkS5FVxMNwP/p94g2IcQN0Qkyehf7x81vLVkWx3VlFtqOQEAf1NWoQqgCJHvFJsfeuBjDCIkjUGPN5ImZP0xAq+zHvsbd6FmNdYLGl3GuJ5AEBGZwx8QB0UdD12186zmO7QEgraYW4iCRmJnks6dCTqfSltu6lx1Ny+dDrqMzMoO07CBuBFZTkl0bQhTtiPiTqbugC5FcDQab+HzGYaUtxtoB4kkZVBzak8pB3kz99q0PGcRg3uW2COuv7xVMBgZA1JMtMbcj6UqxBW5By5I6+FTtABGwGu/OsYR7vo6eXlySrtDnhfYvvlFzPCMTkG50JUzyGoPWmnGeyOHwuFe6A73BliTpqygk6ba/1orsdiybTW2GVbUBOX1FjE8xPPzNR7YYq4ypZQZ1+pgSBOvgBk7TmPqB0rRwi1owi3ls+d3r0srOniB02gDmekRVdkgM0CCTrA6Hf/f8AsmY2xcE/u0Qgg5cw01EEEajXNPt1qq4rlwzQRoQBpIHltOlXwRjG02L8jklNppUWPhfKTyqAtsNIE89fjatNwXgyXravcfJOy/i2nn8RvoaAxOEXMe6YlATByw3MarWfjo08ioRnCtzJjoN6IwXCDdYKgLNrp5DUk+lMruEhM+dY5zuNQAWBGk6n2NM+Co1pbp1LFAwPkCTynQ6/FTTuh5poz2J4YikBMwJ08Q1kGDp6jzq69gfCI8JUZWP8RJY/kNPQU3u3luNpLFdUcEQVI8RmIiTMjzr1eHOrIG2YtlM9D4iRyEfMVSgqe9kS5JKSpaEL8PyMQYkaGCDr6iQfmr0sQNhWh4bwW5iXfICEz6MwhcpkyI3MZfCJ330rYYPsdh0WCuc82JI+ACIHz61ODKfIj5yMGuaennRSWxlLQdNRPl96YW+FsfwNqTsD71HG4dSpRnZZnb6veQZHUb1WLqhxkrEvDuItcDW4IlCUJ+o5TqR7hgPMUevB8TnZe6uQROqGSZG2kbE0NwfDvhHF3vF1MLl1MTlggjQAkmB6jka01zir5kvDUZ3/ABRCsJAPppNVx3DRPK/LbPe1blcGijfuwB/4FRPvXzvBIJZbmuVQwOdQGUabzG+n/NaO7hw7M8ySlrMOTTbVW/8AcBv5j0qOItpbClB4jKFiYgkE+wkEfBrZ/M54tw6E1vFZLTowXwmBG8sRmYEamBlG+uvQV9H4NjrdqzaRmIAtAyFJEwGJMKdCST89DXzzwnPKgKGYLPXaT/NPxUMdxQgs6uFXu1yaFjooABiYIYnYddal2k2ilUnTPr64mZOY8tR5+dK+P4n9zA/Ew9wNTVNvFgJrEnL5DUTtJ9tTpO+kruNYmUGUgkMOc7+GTHLWat0THs+fYe0bjsS+pktBg6yB+k0Vb4Rezm2rDLCk3HORdt5P2Gu1OsJ2fcjPZssVOkjnG43nQ9KBx37TbLoO+Eo7O5RtAimEzBdM0wTyma5GpJ6OzjfG18m7HuDsOwH7x0yalYidDrDCQD/So43BQ6nM7EjUkxzgRAECBQfBruV1a2jlbiNr4WWFeIBRAARmy6mYE9aPTFF3ufug5QFAAdBMw7HSBv7xW0eSUomE+OEZaAG4bZubFPDoIePuIPrVpYKFyQsAk6bwIG++h29Kjw3DshVHtC8HQKplWEquczlJ+ltCdNp50Rw/hhuot1VIuAZiZPhEHIIAImAJHnRF16FNJ3TNf2NQLZZgAM7tAXbKgHtqxJ00pphTmYseVIOAYiLF2cqC2zADQRmClmMGPrzfHnVXFu0ptjusPbzsd7jSLfnkjVz5jT1q3JJWzPFt0jRNcLEkfSug82/oKxvalnS2FPiDuocqCo6kNM+EwBsOXWKhc7T3iuTu7SmN/Ed5G0jp1pQUd3W410lxtsANZgKNAP7M1lLnjWi48bshxhnKIp8IaSYMBjuZ0HP1+1KcHhbjEgIJB0hbh18jsTvt67CnuG8Q8WwG4n8xt8EVdgWggsu499es1lLkvdGtP7MraxhRDaMXAWBYjRVK6gKYk6iT1IHvKzjAqsgQZWOZgWY6j7e1ecOt2+8IuZio/hnTU6QASZ201r6JwvszhbJRrq5nYF4cyEURuuxckjfQa8xUq5dA/iZTs9mZCxY20JhVVmlup1bbWPWelN2vhYlixAgAnxcyNZkiffpW+wvGMOy5VRVUEgKQPWY8z+tDcSwlh3S3bCI1zMXKqB+7UeKduZUA9SK2V9EZHzrimHJMrmnL9QEiQZIJnQRrPpVeFw6d4iuzCZLQY0HIHr9pHMGtT2ix2QDDh8qAqPCf4jExvqM3PQkGmHEcNbdQromXa3l8MDZSCoBAiNB18qdA5ChHsBSiqV2nxFp0ljBOumg84pLxPiFu21vLBszlvZWIbxaBpBJgTB5QaN4pwO1cZLWHL95rbUuTkGjXJIAmTliTMBgdyayHELqJcdM4uBVZGaGy5mGRguYzCkzyJy7VKg/spyi+kOuz91XyAL+LJejxd5B0JnTXT/T4qu7VWe7utbFwqn4FUgjKSxGx5THzSDD4ki4viXJcE5QoEEECPCOpHWY+XGC4ffvN3i22uW0M5gCQDoYmNY3IWYiqSxJcrRVawbG5+8GWJJKwCs67c+ke1aDh2CZ7Nx7hlMNbYqdizMIUN8BiPTrQ1m3PjAmYYE85A/StItuOHXuRbMT7ZQPyFTtsro0NpQCABCjYCIHlHpr81bdxgtwCNTrQdw6mDBn/AIqq9jAWJj26RpVtGKPnOL7V3Rce0NJukB1GhVmhdTsRMHqQTzqninE5ZiT48+VOgUSD8mZJ8qVcNw7F99D+8R2+k7lQD13EbgjaiuG2Mt25cuZSyJIWRppvtoxJ5dOVPkkkrZpxJt0gHE45ntnIGU23TLmEKQJnzjRR8daK4di7rOjMrKhDQZEZkZc4jrt7ChOI3s9l3g/vFlVPTQxppJH6U64XhkPDyuZWuKzwq6kC4isTP/6yvqTRGVscl6O4hczW2AksTv6lSNANAIn7Ur/xc50IZZNzUPou4JYzsZE/ltRdrBHNkDyJcZWG4GU8+uY8vw0g4hhSuaeTuduQyz+laroxkhol7OzXbgWDmIVTI1J6eUaedU3ClzM+VSFiNNN9NOmm3l5VPC4O65SyiAF10k9dTPSKX3LNy274a4O7dGL+LRDCEaEDxD6cvvsduluMYr9zkxlObb/QfcL4ohbKTI5GA20jY9APWmuL4nauWlRFOdzCgAnUPkMHpKmPak+PVrt62oUIWyeNIGVfESI01IgCN8o6Ua2GOHv3cPJPdZ7Sud5dAwIjUQHjrXC5ZyZ3xg4RSH2K49kXNbBtWE8CZd/CSC3UjlMjUE1Vb4z36G3niDmVgTE76jny9RPSkVy4rX819QcOCxI2mSRlPRcxnXpHOqW4PfsAZrbABdWAlNIGYONInpVpxqmatNdf3/hoOM8Z7m4r2GdEa2GyIxCBnMsqgQphmIJ86IwSub1u9iFFxrqqyqDaZSPGyaMkht/ETzM8oy15Gvvbtq6kxmUgyqiMzL0JGadNpPSp2MSzBQx+gtbDCRoCbgM9RIAqZOlr9SUkzV9tOGKzWGdbgzrOW0gYljEKco1O4GvTzoDsqxGIt2zeVramMtwGQAWUgKSQDt8jrR2E7QNdsuLtxlSMkgbD6dvxGQDA3161fhrikxa7ovuV0Jy7r4d8sEEEjXQ86xk7KisdFPF+Eol26iAFSGuADbNdYhT5EAEDzFAWGVMysRlctI/711DAeR8BPME+UMcQrLdd1yAwkDKCpEP9iQfM+miR7ZmYE8/Cu8RqYmNo1jlSxtg6CsJYS7et21YQ5IB0aQJYwPQGk/C7txtbpRVKAkLEq3h8JjocwP8Ap9hqOw2HVr1y4BBVWUQAAucqxKgchlHyaq7V8NLLduWAO+BzXU08YG9xeTRueonSZlSg0viXwSg51PoRXMbb0CsGmSDBPMZREneQZ6UYeI2bds3ShhSqMFHWcriWkAwQf5SIBgB4G3ni6wlVgFAuUZYIzBgoGUNCx5jqK8t4HvBctrE3Cg1B3zCCSNwIHoKmEfjsfLSm1Ej2KVe8xOIymbKkWp2D3WgH1UH86jxLjNxxcKeF2tmGJB+lS+nn4tB5V2Oa1h1exbN3VyrXCAAX+lvDE5V1jU6z0mkt3EZdgcysr2kgGSwyOpHqv2qozVVEI8O7mV4F7qmziWcq+W1C5WOcFgNWHh1UOI1M/NbrA/tF+9FsKpRCM10nQMVOirufBtI5V84vG4BlICgSYBiNdA3IRsJ11NaNcS64oNZuObb2FbxNJhwCFP8A5etaQcnpmXNCMdoZcfwdxQt3P3hJIkKB4rcFY30DTInUGl9zjbuwTJtBIJnMgIzleojNJHKTyNbS5g7N+xbe5Nply5AI8atIUbEEg+XTrWRx2GGGxapZA7u2qtDBYE5mIELoDpoOZp3shK1s0mDe9dF2+QGF15VEPjAChURR9MkoSSdgsbE0TgOG4RbTC5ZAlALxuIHLXGaHBDDRQ06qRIEyd6yl7iguvltWu5Gv0yoYEyvhmAYH1RJM0yv3GFi4DbyMTJAXJOyrymANfc1M7fQ4JewDBXLOEuXWyNnYzbXMYQZ5XLrMgifETXnZvtNesMZaUzMSGA8Z1JGp8IJMkjmSahwnhoe4kmTEsNzprM8vWtc2IygIVQW9srRGvLUQTU2/Zo1H/Etv2rLNnD5knMcshVE/TADafpG1Sx+Ot/slxE1HdiVWfDmB1M6hDsGPlS/F3Qy2kzDKWGYBhsoLgDpJUCJ2IFD43GAXhcY/UFUgyJAVUaZ3mI9461KnTHhaGrdp7BJgswBElVJOu3oCdJ8qGu9pMNmM3GB0mFI+QRoaz37XaDEJo4kCN9JB5dKhhjbb6YMROn+1V5ml0C4It9mZAuJnafDZbJO0sM6g5ddxvPON4pZd4o4DjMYIGp56CfzamPae6BauJsbuL08gBmP/APPzSU4L/wCIbubUEBh/MVEeQ0J9q05I5PZPFLBaNv2Sw9rEMgu627Sq7LO8aAeknXqBHOtTe49bVWGRIjbKOUTsJ30rHcPQWMFbZBlu3NXDc1MQvl4TmHmdaQ8Y4r4igJJOpnrvVZKEa9kRipzuXRrcT2ilyzKsLEhVAgMBrMecT5ecV7xfh58WxDFj/wCUaflWPweIZ2tYd5g3E18nYQRpPM6zWx4pxkd+LKEaglyNYG0DpvS45PbZvzxjKSUVQDxLFeMWrZy3BDMw3XmFB/iO56ADmTBtjiRvW1t/V3cEu4Vm3G2mk66bjWlYv2heGyLBuONiesHyAH59TVXCMWv7wjQMW+5yz6CPmtpSUeK09s5IQcuZxa0hrwkK+KOY5URFcn/tBybfiPi0HWd60fGEs9+9wOCGKNmJ5m2mhJ1mR16CsPw5nuMYCssRmJIKw4bwkEGTrvO560LxXiM4koWdLQcIFQz4ZH0zoW9RqTXKm0jok0pD+/ikzi0T/mHKwn8TGJUg6z6jWKTYngeLUqPFdtMfA8jK0TuIAnTfY8jVnF8OLNhbgtZQ1xra3HytLJJbKpXbQ+KFG29dwK9dxOJsYfvGIZtfERkUyz5QsQDry9BWsLceiJOntg+EW+lxXCXPCSdLb7gED8IkEiNJnbnT3hCXHUJcVv3BYJ4GGdbmqkmIzARPPQTWa4xh7tzE4hVLKti44CgkBQGIUDzjUnpQGH4zdtoBnMoShDFmEN4gQJiZlSf9ApXbBqtWfQhh3cWgEPhNzSCJzmQNtdevWj14lmVsNh/DcW2bF0wCHYWw0sDBgAkL118q+Xf/AOovSP3hA55VHuBI0n9ai2Nv22N61dZS1tGuERu+uWeYChTPr1pX6Ctn1nhWJt4TCvZd3vG0he8VgBTcJ7sgdRkKz5GRqKGvlblsXBHdsBqTGswFjU/UPkCs32BxRxK4m13n7y4Mz5hq6kd2I/07nzaedXcZxqLatYVWJFlxJU5c0ZlMxrBZpJnc9KXvRcEvfRuezlwWMO11RmlzmI6KANuUayCOc0P2i+kvbMEGfD5iQy+qzI6gik/ZriSnNbkibn8v0qsAc5C86JxtxQjC20qJgHkAxXTqucaeTRVXr5dkSju4dDHCmQRdjNdQshA8MFPECP5FIPKaq4Fw8IzG4DBGQHzM6/Ageq1SirftYcHPoup2H05YmNAQCPWaYsoIKTkMqVPQj6ffSufldQpGsItyuR8/7SODiPFocplTPiYeGBGs6RPPehEGWX1L6lk0ZkBOxYjKoPufIUx7UXn/AGgG4Ql0DKrKAAAZJaf9M0taYByg6Zbfh6nRm/iuGDBOwk0uNPFM6u7AOIY5GGsNGqoCTl3EM5+oeQgVoOzWFD2rTICbhQpvpOcwfYfYUkfDYd7qW7r5c+zICSTmyrGmublIOhHXRv2duhRcsIXByi4jMIbI0HUDSfEPmtotZUjm5k3HZq8djPFaGjZQCAu07IPUb/FEv2TxF03btzIneBFAZjmH0iSApgmI35naodmRasr+0XCuYE5ATAAX6m9TqB0g0v7XdsmW7auISUt/5oE5Yu5WQzsW8Mj25Gm/iYpZDbHdkbrXs6m25VQFy+ECORnfyj8qC4reuKwW6uXKfFIBkaSJ21/sUHwHtmuIxFpMzd2Bcd1MAtAgDz1g/PSmXEe3tpLndeBRznaNNhzJnQbaGkrfYaQus4qL73AAAyAKI0nw7+UD86Ex9q7eceME8zBVUHIAbknXbyofGubyXHw+W28FgsCJiYA5TBEedLcZxe3ewLXUYW8VZa07W2JBMHl/EpWdqbpAtoZ8Pwri2CTMtmG0iARJkaddNeXOlvFeLZ7tm2zuwtlWZlGdkUHL9I+okEyOlEY3jFtsMHsqVzqCZJkbFgI6HSaw2GxVtbpZgT0A2kFRrzK5c2m8x0rOTV2XFOjR/tuXFXlJDhS+VkGjKwIDCTK7+dMMKCyeAFfEZEzyWP1pTwS5av4kqk/5eniLE5DzJ11Faqzw1kErOu+nT/mi7iOqlQk4pwS7cvJmjIpLk9Sdh+Q/OlQwTmyLBPga+wPtBPx+lbjCLB8TAztzpLxBIjSIYtH+qNfma6nT2c+0Udo+IAhSolRo0bgbe4B5RUezGHwxzKyG8zScytBgDTnGn50q4livC0Df/j+/96WYLGsiMyEqUCiZ3LGB9j8Vg5OUrNFFRSDsbYRMQRad3ygsrtowIUrlIECQRvppFeYdsiq66nLL6RlBAn4b7jzqdrBtduXbkgDMxLsdPrOg69J5a1Ls+ge8iwYcsCCQRlyMW9f60nFSNYckoxpdMKtWBcW5cj/KGbNppuFJ6+IgR5npQWDuKLcNIUQSZkwJLa8zRNtCMHcQNkNu4vezqXYFgq+Q9edKcZhzawYJ3vPp1yID92PwKppVRKk7bG68bYBVSFIXReQPT2pZhcPC963iYkmd9FP9RQGAt5swJggSPLSapfGtlyA7T9yfvRLaJhSls+m9rML3h4fhyYtorEkaa5RqPMjT523pvwxLNi9cFjIptWGuQIidhJ5k6yfOsFxPjn7Uj3OVlPxbkmAIjYjXyoHhPFWsPeZjqbTJrvry/wDImn7Br2x6eIi53t3X99dZxO8TCjTfRQKzeMVM7ZtM2jHy3n5g+1F2r6hLYkxrr66z+f5Ur45iFZoQ6b+5pWD7sCvWQsru23udo601F84i40sUOUgiSARmJgzzliY8jW17BcJtpZt4llz3HVvFE5MrMogegAzb6dNvcdwZHxQZFXI+csw8JBIzmOTaiZ5FiII2K9i7H2D7NWcK2HvW1gvh8rQdMxK5idd+Q96yi4UWXv2yc4CqC+YrPge6qkbb2wTO+SOZr6Hex2CSwgtAIbbFfFoSADJJO86HWvlOE4jbvYoF7jIruQzKJ+sMu0iQFYj0JApMuNY7CuGW7veBrbgEkmf4Ynxeoj5px2eYv3qMdIjeB4pk+p3pXhsRktFQeZ12011/X3oF8e9tGZTGeB100Ueh51SimrfZDm4ypH07gBvPhoVClu2G8dw+GVJzZV5+KdfWpG4Fw73Xdrjd5lyqJ8IgGAIBGbf0HnSziPHmXCCydA9uEjaVik/BOKZbSoASVBcjqSRoDBIg5jJBFZySfZrG1HQBxu+L10solHIRdWWAozMcu+0jXaPWgu9kuwhAASeUK3h08yoCgDqa7iL5brEg7uAAwLBidSWgB9ZBIjU+9KuN405Us5gVJzMQQTOxJMT5b0Ri0vj6Ns1HcgzhNtb+IDuhuZj+6UQBKnKk9FETO0DlWix3B3u31ayQL7KiHkGgAEr0k/UPcfioXsdie6w968qy4X92OWrHT11pha4l3ZRnOwClis8gpJ10OgMis1OmVy8eTevS/gEu9jcWwYsyW1EqzEgQAQdD0Mn/AMR5Ut4plBvgNnUPnb1aYX+UQOmlD8R48cRmQvkLOSFLeF22kn8BJ06Hy3NAwzBDOlzLDSIBVRMx0AO4/Or5HktGEEuN7F7YTvL7PYLEIO8JiCI1MdeZ+a7BY363YyzMSWPMcvQV9c/6adn1Ni5cYKe9EKRty036zrzk18u7RcAfD5lCNC3HUECQQGIG23vVQTaM+SrFuOxR/hte6g9eorzD2ReAYjxIDmI1LAyV06iCvIQBrJFP+BdijeQXb7sA2qon1R1JIIE8hB9tqJ7Q9lbNm2GsM6NqCGJYNs2+4MgbUCoSWUuD9wPGGQxEQgOrEkMREA8xG1Z8mPXUVtOzEWrtv9otlwrEvG0AFhJjeQvPeNKT9rrlq5i7r2k7tTBK8s3MjoDoY6zStFwi5Ogn/p2cuJD9fAP5t/0rb9peKNbKZRvmn8o/WvmPCMWtuDJBnf8Ah13/AC/Tzr6NYY3SblzSdADHIk9OjD+xUSY4IF4Ul3N4yAZ+mRMdSPSjOOoBaZlUm4YVQoJJnTQDpQfFeLfs6qW1dgcq+mpJ8v61o8FxcWwAMolQGPMmAd/UkR6V1wjqjCcqZ8s4ncyjI2jba6ERvoedJ5kwNiRp9vua33aTtot0XMN3Ya2Q4boGEwVMnUHdvvFYbh9s5kZhKh1k/wDt9lb4NZOCj0Vna2GYq45ZgGMKWj0LE/HlTrsnhst21cJ3LLHSVMR6z+VLeFYY373d6CRqfQT9zFTw+MylHBByMIHUAyPkD86eKSsqMnJ4+jW3OGADFD+IqfiX/Wsf2qxXeXLdpdraqgA/iIE/oK3mNuAJeO0oDr6beutYzs3w4M5vvpBJUHWT186K+hN+hdx7CRie7tgywtADqSiAfnTbtlwi3Ys4cIAGEqzc20JJJ/1SfevMBd7zigJGi+ETyAtlQfkz7iqO2OKe9iFtAfTAUdWeNf09qQaCsHw1LPDxfusS1+4pRFInLbJJzLB0YBjPIFetB8L4FdxDXwuWVIkkwCzsx035inD8RXAXLVtl79VtQwJiMxA8OkD6fg037M5FtPdVSqXLjXAGMlVXwqCY1+kn3qhI+f3bjR3MDNbZlMbSpMxQmDwzXWCoJJ+B5noBzNX4HFwxY7kMfc6/cfnW67CcFRcOblxVY3iCMwmEWQsepJPplqa2M0+FKYO3Yt5TcRAFJ0AEAszuTplmT5yBXzjtL2iu3rzMjMqkl1y6Tm5nqYAGtb7ivDu+VUzlUG6qIzACAJ5AVnm4SqC/cUAEHu7a/wAKIVBIHMmPiepq6FJ0jD4nH3Lkd47MRoJMx/vWu4P2WK2s/wBd+4ItIOWYEFm6KF1zbaijb/BbQvYdgAyKDnEb6fUfzp9wriSWzigoAZrIQM2p1kkeg8OnlSloUVkKU7PqSLRvAtEtliF6T1k7VenYlrzpbW8CJU6LrC7DUwPWg+BMCXlsvgmY+oqNF/OaK4T2o7omTqxGvMQZj3rmUpdPo7JccNtdj3h/A8PauZcS7MtoMRbbQFhy28uvKs5xTtEty+bWHVLVokyo0BiTB661f/1G7RpfCNZYhgCHXznf1OlLu0nBLWHwiuml1SgzcySZMj59tKeLerDLGnWxfxjhz2bVq6UIW61wKDDQtsjy2MzSk4BHCssqYJPhMHLvB29vSt3huLNxIWbT28tnDoZbQakAKo+Afarb/CrbLawuHYSouNcDAAsSVjUxMCfYH1qlAiXJaSaMjw64xtAk5UUiB5iYJ6613HOMLdt5FUzGYnptRWM4HctHujcBQjMCBrq2WDOmh1msx3V0tkALO8aAasPqEDpAmslB3R0S5L+X2Dpl8E75tT5DYfrTHA3bwcKhbJOmma2OhAIKiPKqSpbD5R+G5nYc5Iyz8RX1Hg3C+6wa4dgYibkGJZjmb2nT0rVdHJLctmTtduWUMmTLkYG2LfhAKkgQojQyxPIzS7h/EL+NxQR3JV2LuI2AOZoj4HrWp7cYQG0t5vDcsEZTGhBI8J+49KE7IW7Wa/eH1XCIHRYmPUtmn0FX6M5dmoQoIAgRoANP+aQdr8WF7uDrJJnUcgPzFPRcEx5dZ+1fPO2HEVOJZZkIcvX6R/WkUVXeL93mIyvdaApkkDWduQ+9R4jxlb9rILSgqDLkAsdgIO/9ZpD3m558qIwy+CNJbU+g0A+ZPxU4IqMmugTBYfO2Uf3On619Nwdu6wCqJgBiJjVy0n3YEewr53wiRcaD+B/mIX/2Ir61wuxlUmdSY9l0+8n3pSV6FF0YbjmOa7ib7WtVw9ojMIMEMJPrI09KTHijtZIJls4BOsxGhJn2/OvoH7PbW06oiKrBpAAE5huf96zXD+HW1wQzAZrgJuTptIA8su8eddNmDRnbzW2BNkOpy+NT4ljQkg7gaHQzTTA4e3+yXM7hbpCNbX+MZiTP8sx0oF8NmswgBjXMOesnX+4pjw+yGVcw1C/VvEDaOlC7BjrsnZVFe6YDMYHWFgE+UtPwKH4NhbbYy9KDKhZlB2klTMdNZjWqsMjEyOXIbUfh8I4bNlE6yZgmevXl8Cm0Unod4vDLd/Fod6q/w1YiSdBEcqHsWnnX/b2plYBG+tTZVIznAsCP2rEsT9BXKeszP2FV9o8EEv2L68mAb+Ugg/E0Zg3Fm5czkkuFI9AW/qKjxfEC6oAgwZ+4ppEPodYuwtxGVllW02G3kZ0NC46yRg3tWdSLZVBpO0b9aC4fjZRQxMr4T7aVcmMga+1JotOz542He28MhBAJgjkBv6Df2r6Z2RxBODs6HTMo5aKxA/pWbTE95jHZtVW2ye2in5k034CjYeyltv8AUPRtakPZp5WdTB6mqbmBts07npqPyigjil3P5zV9q+OWn98qdj7CcPw5FbQawdJ6+ulZntHhu5CqpJuuxMDcyQEX7fFaa046sfOgmwObFLdbUIMwB/igoPuDUy2hw0ZThuCunG9znMJ/mZT4YEFgOpkhZ60x7YcOtWVR7aeJniCxPKdPeKZ9nMOLOJxKHdsrA8ysv/UVbxFxcxdhD9KMrH1JDfYVKiq2U5NO0JuD8DnEqbolrbOXG4JXKFHsWB/loj/qE7ZbI/BLEj/uAH6H71f2exZ7wlgZuXLjSdPCZOn8wHxTTj4S7ayx+IEeR2/WlFUqKlK3ZZwnCixZS2qzABYjmT9R9Z/SrnvMTJHzPl5mgzjBAPkOYrmxIOv9KtECjtyzAW3GhyvMf9sOKh2PwAW9duP9ahVHlmGpj/SBVfam4Xtwo6gjnB5/lROBxwtPeJ28P/qMv61K7bHJ6SKO1+EtJGIXwsWy3AugaQTMEbyBrWlwfESbNp2EsyAnTmVk7Vj8Xiv2u+s/5NszliBMaT5kn4FNeCcUYWshIlJXrpy/X4oSvYN7oq7cXO+s2raaF7oEexj2G9U9jWGa4FH7lGdVY7v4tI8gAD6mhO0+Ie5cthdSA0Rpqwj20Bq/BN3KKijRR/yfc606dENps1U2xPhA8xH6GsP28RJUi2oJ17wDUmZgkeUn/imLY49f1oFr5a6A6mOUiQQNY10kzUsadg/D+xou27V03GGdVZky66+IAHlIpZ2nsJh7ypbWCttc25DEz18oFa48W8oA5f8AFJTjFuYwZip8Ws6kwJgGNtPzNF0CQx4lwRQti2iqHITOY8RW2UzE/NaXDfT6kn5JpNYxga7cfkoCD1+to+V+KY2r2gg1JWhPgsfn0K+GDygVK5w6251HlpoP96S4jEXDOVDmPT/j1q3ht67+MEeZ+P6b1qpMhxXY1HBbURVlvhVsHl6fPn1oe/iSpDQwnr6bnSgF4sQxkr7e+2v9+9PIWF7HkIg2WB5D513qGF4gkTAkaEmNdeW1B3xnt5QyjSYJAJ1584ikb4O4raESdvXz/Kpci1E2tnEqwEbnlV6mNj6cqzWFuXlEtqASSRB/WqLvFHVufOddKPJQYGnbDqdSojrFDX8DaI3jXkR99qVjijG3rAjbnJ8vciPehLIukg6xM7xTU7DAcHga6lZ6+vnVTcLI/FRFjFso21Bg+X6zVF/ihnKFJ/v4p5ixQpHDbiuW8JEESD5yOVPeO22yWn3lQNNBtyqyxjFjUEGDIjpzoi1iEIB67Ttr5UsgUKENoNsAfvR1q2RGhp7mSIgHr/c1Ioo5f8evWiwxBsKT0/v4pkVAsljuHIJ8ioj8x+dVjLyg+mlem4CCp1Bgkb7eVMKEmMuQ6uv1AFT6EzVNjEZ7obnsD/fvTq9YtkAwKhh8AoIIER/fOhVYmmwTDYabbEf/AErp/M0GhDiPONafYfCoueIOYEGT1/Wg7vCZBEz6VWhUxFij4tDp5f8AFWLcJ03HnApk3CiDqPhTJ9+XvR3+FKQJFTkkViK+AYcPeiBEEkdaVYjDAhlM6yCQf19q1OF4aFuhjrHIfpymgsVwKXZhMEzGlTY8RHYtBRlXQD3NXfs68vsf6U1HBYnkPWiF4UPSjMMLM5iMKWZWDAFfU6cxRK4YnoadPw/L09+ntVqYVT9JMj05xyIPWjMa40Z1uHEk6frVN3hrMuWZWdOo8q1gw4AOp8/7H6VSxVdwxHkBP3qWylBGVPA7kGD8/lyoZ+D3VP8Alq3XSD6zWzD6dP6VEkDnpSsMaMbh+GXMxIDATsfPrRhuuDBB0rUC7G21VNbXoJosWJh+M/Sv833Wlz/VXV1aGb7JX9hSl/rH99K6uoENG2Hp+tVfxe1dXVLKRGx9LVUNj6n9a6upsRZf5elH4PYV7XU4gz1t29ajY+oV1dQIJu/U3pQdv61/1D7iva6kyza8M3b3+9MH/Q11dSXQz0f5XtUMN9PsfvXV1MYWux9KkN/78q6uoEerufWrF+r+/KurqaETTb3qFzYf6v1rq6pkWgzD/S3pVJ29hXV1Sxoot/V8VYvP2+9dXUvZSA7n+Z7N+lUL9X9/9tdXUvYMvtfQPb9a9b6R6V1dVCKMRvQ16urqQFqfQfavFr2uo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2" name="Picture 6" descr="http://lazerbrody.typepad.com/photos/uncategorized/trail_of_tea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375" y="1219200"/>
            <a:ext cx="8302625" cy="51054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Demographics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r>
              <a:rPr lang="en-US" b="1" dirty="0" smtClean="0"/>
              <a:t>1500 = 7 million Indians in North America</a:t>
            </a:r>
          </a:p>
          <a:p>
            <a:r>
              <a:rPr lang="en-US" b="1" dirty="0" smtClean="0"/>
              <a:t>1600 = 3 million</a:t>
            </a:r>
          </a:p>
          <a:p>
            <a:r>
              <a:rPr lang="en-US" b="1" dirty="0" smtClean="0"/>
              <a:t>2000 = 2, 476,000 ( .9% of U.S. population)</a:t>
            </a:r>
          </a:p>
          <a:p>
            <a:r>
              <a:rPr lang="en-US" b="1" dirty="0" smtClean="0"/>
              <a:t>Over 500 federally-recognized tribes</a:t>
            </a:r>
            <a:endParaRPr lang="en-US" b="1" dirty="0"/>
          </a:p>
        </p:txBody>
      </p:sp>
      <p:pic>
        <p:nvPicPr>
          <p:cNvPr id="22530" name="Picture 2" descr="http://www.ioffer.com/img/item/891/369/96/Two-Hopi-Girl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524000"/>
            <a:ext cx="3505200" cy="48006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www.avhub.net/MIscADimages/Nativ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81000"/>
            <a:ext cx="8048504" cy="61722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Contact with Spanish, French, British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6002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Spanish and French </a:t>
            </a:r>
            <a:r>
              <a:rPr lang="en-US" b="1" dirty="0" smtClean="0"/>
              <a:t>contact = </a:t>
            </a:r>
            <a:r>
              <a:rPr lang="en-US" b="1" dirty="0" smtClean="0"/>
              <a:t>16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</a:t>
            </a:r>
          </a:p>
          <a:p>
            <a:r>
              <a:rPr lang="en-US" b="1" dirty="0" smtClean="0"/>
              <a:t>British </a:t>
            </a:r>
            <a:r>
              <a:rPr lang="en-US" b="1" dirty="0" smtClean="0"/>
              <a:t>contact = </a:t>
            </a:r>
            <a:r>
              <a:rPr lang="en-US" b="1" dirty="0" smtClean="0"/>
              <a:t>17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</a:t>
            </a:r>
          </a:p>
          <a:p>
            <a:r>
              <a:rPr lang="en-US" b="1" dirty="0" smtClean="0"/>
              <a:t>Religious conversion, intermarriage, gender roles?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8434" name="Picture 2" descr="http://www.mhschool.com/ss/ca/images/img_g5u4_quiz_colony_pop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348581"/>
            <a:ext cx="4188725" cy="50292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Cherokees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3048000" cy="50292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Appalachia</a:t>
            </a:r>
          </a:p>
          <a:p>
            <a:r>
              <a:rPr lang="en-US" b="1" dirty="0" smtClean="0"/>
              <a:t>Colonial Era = Most powerful tribe in Southeast</a:t>
            </a:r>
          </a:p>
          <a:p>
            <a:r>
              <a:rPr lang="en-US" b="1" dirty="0" smtClean="0"/>
              <a:t>Deerskin trade</a:t>
            </a:r>
          </a:p>
          <a:p>
            <a:r>
              <a:rPr lang="en-US" b="1" dirty="0" smtClean="0"/>
              <a:t>Land encroachment post-Revolution</a:t>
            </a:r>
            <a:endParaRPr lang="en-US" b="1" dirty="0"/>
          </a:p>
        </p:txBody>
      </p:sp>
      <p:pic>
        <p:nvPicPr>
          <p:cNvPr id="16386" name="Picture 2" descr="http://www.jfleckdesign.com/images/cheroke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257300"/>
            <a:ext cx="5029200" cy="52578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Changes in U.S. Approach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371600"/>
            <a:ext cx="4648200" cy="5105400"/>
          </a:xfrm>
        </p:spPr>
        <p:txBody>
          <a:bodyPr>
            <a:normAutofit/>
          </a:bodyPr>
          <a:lstStyle/>
          <a:p>
            <a:r>
              <a:rPr lang="en-US" b="1" dirty="0" smtClean="0"/>
              <a:t>Indian negotiations treated as a diplomatic engagement with a sovereign nation</a:t>
            </a:r>
          </a:p>
          <a:p>
            <a:r>
              <a:rPr lang="en-US" b="1" dirty="0" smtClean="0"/>
              <a:t>Constitution’s </a:t>
            </a:r>
            <a:r>
              <a:rPr lang="en-US" b="1" dirty="0" smtClean="0"/>
              <a:t>Supremacy </a:t>
            </a:r>
            <a:r>
              <a:rPr lang="en-US" b="1" dirty="0"/>
              <a:t>C</a:t>
            </a:r>
            <a:r>
              <a:rPr lang="en-US" b="1" dirty="0" smtClean="0"/>
              <a:t>lause </a:t>
            </a:r>
            <a:r>
              <a:rPr lang="en-US" b="1" dirty="0" smtClean="0"/>
              <a:t>= President &amp; Congress establish Indian policy to control the actions of state residents</a:t>
            </a:r>
            <a:endParaRPr lang="en-US" b="1" dirty="0"/>
          </a:p>
        </p:txBody>
      </p:sp>
      <p:pic>
        <p:nvPicPr>
          <p:cNvPr id="14338" name="Picture 2" descr="http://www.morganangel.com/uploads/images/FederalIndianPolic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524000"/>
            <a:ext cx="3886200" cy="42672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“Civilization Policy”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4191000" cy="525779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Henry Knox, Washington’s Secretary of War</a:t>
            </a:r>
          </a:p>
          <a:p>
            <a:r>
              <a:rPr lang="en-US" b="1" dirty="0" smtClean="0"/>
              <a:t>1631 = 1</a:t>
            </a:r>
            <a:r>
              <a:rPr lang="en-US" b="1" baseline="30000" dirty="0" smtClean="0"/>
              <a:t>st</a:t>
            </a:r>
            <a:r>
              <a:rPr lang="en-US" b="1" dirty="0" smtClean="0"/>
              <a:t> Praying Town in Puritan New England</a:t>
            </a:r>
          </a:p>
          <a:p>
            <a:r>
              <a:rPr lang="en-US" b="1" dirty="0" smtClean="0"/>
              <a:t>1674 = 14 Praying towns with 1,111 Indians</a:t>
            </a:r>
          </a:p>
          <a:p>
            <a:r>
              <a:rPr lang="en-US" b="1" dirty="0" smtClean="0"/>
              <a:t>5 Civilized Tribes = Choctaw, Creek, Cherokee, Chickasaw, Seminole</a:t>
            </a:r>
            <a:endParaRPr lang="en-US" b="1" dirty="0"/>
          </a:p>
        </p:txBody>
      </p:sp>
      <p:pic>
        <p:nvPicPr>
          <p:cNvPr id="12290" name="Picture 2" descr="http://upload.wikimedia.org/wikipedia/commons/f/f6/Five-Civilized-Tribes-Portrait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219200"/>
            <a:ext cx="4181475" cy="48768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Cherokee Nationalism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066800"/>
            <a:ext cx="4648200" cy="5791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Changes in division of labor, farming as “women’s work”</a:t>
            </a:r>
          </a:p>
          <a:p>
            <a:r>
              <a:rPr lang="en-US" b="1" dirty="0" smtClean="0"/>
              <a:t>Private property, ferries, toll roads, slave ownership, Christian mission schools</a:t>
            </a:r>
          </a:p>
          <a:p>
            <a:r>
              <a:rPr lang="en-US" b="1" dirty="0" err="1" smtClean="0"/>
              <a:t>Sequoyah’s</a:t>
            </a:r>
            <a:r>
              <a:rPr lang="en-US" b="1" dirty="0" smtClean="0"/>
              <a:t> </a:t>
            </a:r>
            <a:r>
              <a:rPr lang="en-US" b="1" dirty="0" err="1" smtClean="0"/>
              <a:t>syllabary</a:t>
            </a:r>
            <a:r>
              <a:rPr lang="en-US" b="1" dirty="0" smtClean="0"/>
              <a:t> of 85 symbols</a:t>
            </a:r>
          </a:p>
          <a:p>
            <a:r>
              <a:rPr lang="en-US" b="1" i="1" dirty="0" smtClean="0"/>
              <a:t>Cherokee Phoenix</a:t>
            </a:r>
            <a:r>
              <a:rPr lang="en-US" b="1" dirty="0" smtClean="0"/>
              <a:t>, 1828</a:t>
            </a:r>
          </a:p>
          <a:p>
            <a:r>
              <a:rPr lang="en-US" b="1" dirty="0" smtClean="0"/>
              <a:t>200 elite Cherokee men married white women</a:t>
            </a:r>
            <a:endParaRPr lang="en-US" b="1" dirty="0"/>
          </a:p>
        </p:txBody>
      </p:sp>
      <p:pic>
        <p:nvPicPr>
          <p:cNvPr id="10242" name="Picture 2" descr="http://www.sitemason.com/files/edPqRq/phoeni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975" y="3810000"/>
            <a:ext cx="3581400" cy="2752725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  <p:sp>
        <p:nvSpPr>
          <p:cNvPr id="10244" name="AutoShape 4" descr="data:image/jpeg;base64,/9j/4AAQSkZJRgABAQAAAQABAAD/2wCEAAkGBxQTEhUUExQWFhMWGR8aGRgYGCAeHBoaHx8fGB8hHx8cKCoiGxwoHR0hITUtJSkrLi4vHiA2ODMsNygtLisBCgoKBQUFDgUFDisZExkrKysrKysrKysrKysrKysrKysrKysrKysrKysrKysrKysrKysrKysrKysrKysrKysrK//AABEIAMIBAwMBIgACEQEDEQH/xAAbAAADAQEBAQEAAAAAAAAAAAAABQYEAwcCAf/EAEQQAAIBAgQEAgQMBQMEAgMBAAECAwQRAAUSIQYTIjFBURQjMmEHFTRCU3FydJKys9EzNXOBtBZSkSRiobFD8CWipBf/xAAUAQEAAAAAAAAAAAAAAAAAAAAA/8QAFBEBAAAAAAAAAAAAAAAAAAAAAP/aAAwDAQACEQMRAD8AtOO1EGSyTQqqSpFGVdVFwSUB8N9ie+FdDm4hfJVdBKMwpxzdQU2l0ROHFxcXLEEAgdrAW3quIciauyz0VXWPmxxguVLWA0tsARc7W74zZTwTpeieokWU0EIigVU0i+lULtcksxCiw2A79+wPZ1pEdI3FOskl9CNoDPbvpU7tb3Y0/FsP0Uf4F/bC7OMhM88Mol0LGVJXSesq4dbkMLjvswYC9wARfDvAZfi2H6KP8C/tg+LYfoo/wL+2NWDAZfi2H6KP8C/tg+LYfoo/wL+2NWDAZfi2H6KP8C/tifzigiGYUI5aWInuNA36U92KrE7nP8woPs1H5EwCvjlEhkoCq6VlqlikCKTqQpI1tKi/tAbgX272wcGRNJUV4dUeljmCQa0USKQt5FYEa7AkWL7kWI2Iw44mySSpelZHRPRpxNZlLa7Bl07EadmO++9tsfGV5DJDXVdVzFZKvlXTSQUMacvZvnX79hbAMY4KVnaNVgMiWLoApZQ19OodxextfvY47fFsP0Uf4F/bCfIuE0pqmacO7mVpGUMWOjmuJZAo1aApZVtpVTt1FtrUWAy/FsP0Uf4F/bE1TZfehquRHH6RrqxESim0nNlCdwRYG3fbFfhNwx/Bkt39Iqf15MBDw0FY1XVQR1HMal9EazQUwEiyXMwNogR0qStiLdr49B9Gp+Zy+UmvTq/h7Wvbva17+F74SZJk9XHX1NTIKfRUiNSqO+pBEGC2ulnJ1b+zhwMrPphqdQsYBFptvs5e9/72tbAafi2H6KP8C/tg+LYfoo/wL+2NWDAT8+XxenQjlR29Hm20D/fB7sZ+LFVIjHSinFa9uSjKnUdzuCPZ0qxvt7Pfwwxn+Xw/d5v1IMYJ+H5TUTyq0V5JYXRyDrjWNQpSwtqUkMfaG0rjb5waclSF4yJEj50XTMGRAUfSH309IGkggjwI9+NtJT00qCSJYZI23V0CspHuI2OFcHDjPHXCdlDVp6hH1LGBEsAsXHWbJqN1A3tY2uWmSZbyEYFlZ3dpHKpoUsxubLc2H1kkm5JN8AryHL4jPX3ij2qVA6BsPRaY+XnhflStVzV+jlRxwS8iEclD6xUV3aQEdSFmAAVlNg3YkEOOH/lGYfel/wAWmxnosgmp56loJV5VU/MZXG8UpGl2Sw6wwC9LEAWuD4EM3Dmc01SkjtFTIsSBpCCGWM9epXcqqhlCaiPAEXtsTQJRQG4EcRKmzWVdjYGx8jYg/wBxjhV5IjUb0alljeFoQblmCspS923Y2N9++OmT5e0QkMkgkeV+YxVNAvoRLBbsQOjxJ/vgMGV5fFz6v1Ue0iW6B9EnuwvyTQ+Y18LPFIkQh0wiAAw6k1G76Rr1Hfube7DnKvlFX/UT9KPC7JOHJIa+rrGkRhViMFApBTlroFmJ6r+OwwDaSGlVtLLAGOkaSEBu1wu3ffS1vPSfLHf4th+ij/Av7Yw12QJLVRVBP8Mbpb22W/LYm/zNclgQd3B2K4cYDilJGBYIoHkFGDHbBgI7i+nkkyxIoigZxCLSSBFfqQ8ok3vzB0Wtvqsdjjnwtn0Sms1RTwMkqmeKUxlYS0aBeWEO6sACAoJLE+Yw8ly9J6SJJGKgCJ1cEAo6aXRhqBUkMAbMCD4gjbGWXhpDDPypCZ52jZ6hrFi8WgI3RpUFdAIAGkHupF1Ibo+IqduXaT+KzIp0tbUrGMgm1lOtSo1WuQbXxM00wqsxqYpIInWOQxrIpIngHJjYvzNV0V2bQoi0m4J36iGNLwSl6d5ZXeWCSSUGyWLyzGobupK9RtdCtxsdtgxfhuH0iSoUyRyzBBKUcqJNAIW48wDa4sbYDnl2ZmOgE0xaQxRtrYWvJy7qWHYXbTq8t8ap8/p0KXk9ttCkKxXUG0bsBYdRtckC9/I46VmURSUz0ttMLRGKy7WQrosPLbCar4Gp3MNi6JAWMSARlU1Mr9OtGKWZbgqQQCRfTYAKjBgwYAxO5z/MKD7NR+RMUWJ3Of5hQfZqPyJgEXwt1Ji+LnXXvXRKwT2njNyyWHtBrDpOx2w1yavqRqkqYjR01Osg5Z5b8xdV0Ycu5QRxrp0j2i5/2i+nizhqOsMDSzywinlWVOWYwOavsseYjXtvt2PiDhlmFDzqZ4dd9cZTmHubi2o6NO/j0lfdbALf9bUQ2eblnmGK0iMhDqEYghwCAOYm/bqGKHEzkvB6Qku8skk7SNI0gZ0uXWNWUDUToPJQ2LGxWwIXpxTYAwn4X/hSfeKj9eTDjCXhxSYJQDpJqKkBgAbHnyb2Oxt78BO5lm1RTV708lRO61MN6S0UZ0zBrOvTH1WUh7tsq6r+BxRSZxFS6IZ5pJZSoJbl6jYkJqblIFRS5tcgDv5Gy3hThiamKtV1hq3QyCJ3jAYCTQWGolmPsbAEDqN72XTqz7hk1FRHMJeWoUJIoVtTqHEgGpXUDqHzlbxHYkEGuTZitREJV7EsPH5rMh7gHuvljbjJleXpBGIowQgLEXN92Yud/rY414BRP8vh+7zfqQY68RV/IppJAVDAWQubLrYhE1HwXWwufAY5T/L4fu836kGP3NsrlmdCtS0SowcKqKQxF9mLXJBv4W7DyvgJz4IM6eeiMU0vNqaaRo5H5gk13JdGDAnUuk6Qb/MOK1s1gBcGaIGMEuNa3QCxJbfpA1C9+1x54T0HC7Q1s9YtQ2upCCSMoOWdChFIF9QIH/d4nCKDgeZqh5HaGNVDLFZNRJ9KStQyezrGtDcdJs5AsbuwUfDcgaavZSCpqUIINwR6LTbg+Ixh+FGskgy6WaGR45UMYVlPbXLGjbHY9JPcG2Pn4PcoWk9OhU6gKssTYKNTwQSNZR7K3YgDewtucc894HeqmmaSsmNPMIwac3Kpy3SQ6OoKpYxrvpJF236tgoKnNIKcrG8lmNiNRZju2kXO9rsbC533A7HGmnr43KhWBLqXXvuoIBP/ACRhPnfD8k04kSbloVRZFA3cI5kFyfLUQLafaa+sWC68qyFYH1iWV7KUVX0aUQsG0jSqk2I7sSfMnAGVfKKv+on6UePNctm1Zjm8L6zEHhiU6iFp0k1BnXccsjwK23t78elZWPX1n9RP0Y8KP9BQ6q1ufUXr10zbx9rFen1fTsxwFFmGYxQhTK4XUwVe5LMbmygbsbAnYdgT2GOFBn9PMQIpQxbTawO+uPnr3HYxnVf+3fbHDiXKHqBCYpBHJDLzFci5HSyG3zbkMR1KwsTsDYjlkfC0VM0LqWLxU6U99gHVAAGItfVYEd7WY7YB9gwYMB5j8KtZMmV6FiEkD0vrCVuFbVCEOrUNJGpmGzXKjtbFB8H9ZKaSli5GlIoIUaQvbqES3Gki+pTZW8jcXJBsyq8qiqqFaee/LkjQMA2k2Gltj9YGNuUUMFNCkEAWOKMWVQewvc7nckkkknckk4BfS8WQNr1CVSjTAjlSMCIZTCxVlUq5uAbKSbH3GzPKcziqYlmhbVGxYA2I3VijbGxFmUj+2MM/DMDx6CG0kyts3jNJz2Pv69wDtbbcY35Xl6wR8tCxGpnJY3JZ2Mjn+7sT/fawsMBrwYMGAMGDBgDE7nP8woPs1H5ExRYnc5/mFB9mo/ImAyfCDxAaJaeVKQ1Ury8lEDlSC6lrgBWBNkt2uLnzONFDXSU1LzJIHUvUWWHUGdElm0rfTcaurVpBsL2uALhlnWRQVRiM6s3IcSx2d1CuOzWUgEjwvfufM40aIp0UgiRAyspVrjUjXBuDvZh/43wGCn4op3lihBYSyrrCldwLuLN5G8bja46e+63dYWw5FAsiyqlnQFQdTdrs24vZrF2I1A6dTWtc4ZYAwl4bkCwysxAUVFSST2AE8hJOHWEnDsQaCVWF1aepBHmDPIDgJL4R8yhnpp2idJRHRtLGyMDYtIAsiG9iVaIi63Km3bVvTVedS08NKzxmV3S8qx6b3WPWxXWyqBcHue3bfE9DwdkSzpAIUMsewBeVl1X18tmJKNJ8/lsS2nfTbfF5U0iSW1qDa4F/+4aT/wAg2wGbKcw5xm8kkCrtbYxRyb7m56++3lba5YY401IkerQoXUQTbxIUID+FQP7Y7YBRP8vh+7zfqQYRcZxr6flZ0Bi00oYWF2Ahci9+9jvv5Yez/L4fu836kGDNMijmmineSQNAdUdmAVSQVJtbe4JG98AvyziF46amNYknOlRi4SJmKsvcaIwTbfuNtu++GdPxDTvKsSuSzeydDhGOkSaQ5GgvoOrSDewO2xtrmpEkZXO5UMosdrNYH/1jBR8OQxujrrOg3VS5Kq/L5OsDwbl3Xy6mNrknAc+H/lGYfel/xabEZl9A9TW55TLK6FORyDra0TtG7XWx6VLWJAtcYs+H/lGYfel/xabHLJOF0p6upqlnmeSptzVcx6brslgqAjSLqN+x3ud8BozriFaZ7SI5QRPM7qL6EQjUSPIA373Ntgd7aaXN45HVFvqbm2uPoZBC/wD+zC3mMftbl0M4cOAweJonAYi8b+0Njtfz7+/HKjyCCKYzorcw8zcyOwHNYSSaVZiq6nUNsBgPnKvlFX/UT9KPEOlatTmdQ8zSgQimNGg1DpZwJHAUkEs94229kWO17XGVfKKv+on6UeEdNwLlZqDNEtqgFm1R1MoZdROq2l+kEsRtYbnAM5eJ0emqJ6cOxh1DridLuhIZQHC6iCCDbxFr4+hxOl0DQzIzuY9J0Ehw6R2JVyLnma9ielWvYix3UeTwxQCmSMCAAjRcnYm5uTuSSSSSbkkk46NlsRKsUF1kMqnykKlC316WI/vgNeDBgwEH8IeVibJy4jV5YI0mTUoNtGl27jsVBBA7jbEbw9lkdbmRVqGJKSoWGvVX06kjVWhtpUEHmSWcrcDSN+9serySRLRDni8JiVXGlmurgIbhQTbffawFybAE4+OHqijfakZHWGNIw0d2QRi4VVf2XtY3sSRte1xgFb8WLTyVETxeqgmjhjEQUFUMEcpJDMLhdZ2QEhR22JxXYU1vDdLKzNJCGZnDsbm5YKIwdj/tVR5bDxGGqiwtgP3BgwYAwYMGAMTuc/zCg+zUfkTFFidzn+YUH2aj8iYDFx1mjI0UIJ0FHnkVUDtMkLxaoVVjYl1cjz2+vBl2RtltLWskxcyTSVC3UAR67dNrkG1u9he/YYa8SVFLGYZKmPmSK55AWIyya7Fjy1UFr6VuSO1tzgoeJ6WaYU6SEzNEJuWUcHlmwudQsCCbFSbg3BG2A58OcR+lSToIwohcqCJAxNmZCHWwMbXU7b7ePcB9j8CgXsO/fH7gDCfhf+FJ94qP15MOMIcjiV6adXQOjTVQZCAQwM0gK2OxuNt9sB5x8FnDiVkNQ0ksyrFmEjctHASQjkupcEG5DILEEHuPHHodXm7rXRw3Oh3RQBpFrw1UpvdSSPUrsCpvbe11ZBlXFOUU1PJV08HJhEogkaOnKkOBqswAuAL2uRa5A7nF1SSiRFkCkagGAYWYAja48DY9u4vgO+DBgwCif5fD93m/UgxBZrmjtnVaKhDJBR0glggtcOSELMEO0j3Z0B8O2L2f5fD93m/Ugwqz2qy+SrSGcutYo0xlRMjsr2BCOgHMXquQpIWzE20kgMvDOcQwUcTRLIlMfS5GWRAJU0SszJpU2Gliy29wxU5VmAnQtoeNlYqyPp1Kw8DoLKdrHpYjfHKnyGnSJYliURKrqF3I0ybuDfvqPe/fGjLMuip4xFCgSNb2UeZJYnfckkk7+eAW8P8AyjMPvS/4tNiL4iy2SmzKSpgU6a0GjZVFwJ3jVo5XAt0A31G+ob2vfFpw/wDKMw+9L/i02OVfVUkUzRStJzZFapC2la4jXSxjIBGoKPYQ37HTvchN/A9Ly8hjkUDUqzN27lZJCL+eLGhzpZBH0sGkZ07C2pASx7+zsbf27YT8CNl7U7wUHMNMtwVdZgo1FgwUzAX3DX0k2Pe2G9Nw7TRzc9IlE2/Xc33FjbewvYXt3sL4DjSyFZK5lF2DKQPMiFCO2I2gRaeqymGOnlhXXUL62zXV4ucdDBmIXUALGxGncbXxb5V8oq/6ifpR461eRU0sqzSQRPKhBV2QFlIsQQTuCCB28sBkzXPORKda3hVI2Yj5gZ2QufNRYXsNtz2Bs1oKgyRI5QoXVWKNa6kgHSbbXHbbH5U0McgYSRqwddDBgDqTfpN+43O3vxowBgwYMB5x8IVTXLRRLSmKOBoGE0snf+CzBVPZLhSNTW6mSx747ZBwdT1NJRyI1TBS6FlFGsto7sL9TW5j3vf2t+9hc4c1XESQiipQnNqKpQEjJsulU1OztY2UAeRJPYd7MaXPVNU1G4CVCxCYANqDxlilwbA3DCxBHiO/gCvP56qnNPDRaOWEOozJJKdpIIlGoOCNpGYliTZPrOFsHENeJoUcIRzCktqd1DgVMsGtWMh0erRZLWa17kgMuL3E/nvF9PSVFPTyluZUsVXTpshGn27kFQdYI2PY4CgwY+Y5AwBUgg9iDcHH1gDBhLnGfiKeGmRDJUTh2Rb2VVRSS0j2Ohb2W9ibntjvkubGdqhWjMbQS8o9QIY6EkuCPCzj3+du2AZ4nc5/mFB9mo/ImKLE7nP8woPs1H5EwGDOZBHnFI8p0xGmmSNmPSJiyMRc9mMan6wD5HEbwap/1NVPa0ckEjxjbdDIvUANrOwaQeYe/cnHrWZVyQRSTSnTHEhdj3sqi52HfYYWcPcRiplqYTE8UtM6q6sQdmXUpBW43HvOAm85z7MlasMIi5cJl5atTyMziOOKUWYOA2pnKCw8D3tbD3Ic2qZaqoSWILChIQ6WDCzaRcm6yB1tILW0g2se4o8GAMJuGnCwykkACoqSSdgBz5O+HOEvDjEQSkC5FRU7Xt/88njgPBZJlOQ5haUdWYdKArZ76GBG2o7AnY2sp8jj3esrJTSwtSPGWkMahypkQK1gWsjDVYXt1AXtjPwLxhHmcLzQxuiI5jOu1ywCt2UkWsw8cUuAjuHM2rJWp/SVUcxEkISN0CCSKRijamN2VlF723a1uxxY4MGAUT/L4fu836kGJr4R0hRZqhGIzKKFfR7bsupyo5aHYl2urWuSDYgiwNLP8vh+7zfqQYUZnxskU1Yno0rLRIHllugWzIsllu1y1j2t4e8XDjnObZis0ccSxKpSnD64Xe0kzSo5BRwNMfLViN73G4vfBk3EFZJNAJEVVdY9cfJkDHVBzWlD3KoiyXi0sL3U9VyoNBwznPplMlQIpIhJchJRZ7AkAkDwNrjzBB8cNMAj4f8AlGYfel/xabE1xlJLUyxrAvIrKaqVIpGZCSsiWkZV31IIn1G9t0tva2KXh/5RmH3pf8WmwvruPKSN5fnpTMqTSIUblmRlT2dXMKhmAJC2vsLlWChlzOesp5oqajWJae8cQLxO5UusztIWDgEKY12PcvuR49sm4mnlamV4yryyLzF5TjRG1JzybnYev6N/eO4OLDBgFOVfKKv+on6UeG2FOVfKKv8AqJ+lHjnBxPA6NKmtoEkMZlCHRqB0sQe5jDbFwCgsx1WBIB1gxyhqFYuqsCY20uB81tKvY+/Syn6iMdcAYMGDAeX5twkTmFHmDLLJT+jiOURNIJIiEOl05J5jA30kJuLk7gm2rLOG+fm0NZGtStLSxEKahp9ckz6lIC1JLiNUPey3Yi198feZ8Q10KVDQiFaeko45QZI3ZpJCpbSCHUAWXc2NtvPDXgrO6qoWnefklKimMw5cbKUcMgKks7BgQ+3Y9JwHxQcS1jxxl6N0cyQhxy5CNEkcbuRtdSjSFSTcAxsDbcqq+FGlcVmV1ek+j0srtPIBcRqxisWA3t0ne21t8ejYMBB5TxtLXU7z0sO0U7RWBMnM0RlybBQQhutjsSdtsNRnlUVlb0cr0oYgY3J1NoBDja9i/hawRifIU+DAebNQTR5n8YyLOIaqi5XqomklppTy2sUCsfmk30EBrhh5tsor65oK+UrKZImlFKksQTmqI1aJmFlYksbd18iAQQLPBgI3PswzDkskUJ5jJULqVbWKrOIWXc2ZmSI7/SbX30kckxq8v54tIBUg2FrgKljYk9/rxZYnc5/mFB9mo/ImA/M6knlqVpRTsaYiKRqjUAqlJNbIwJubhFGwPt77XOF1LTyw53USCFjTVMEeqUK1hNGSoBt36D37CwFxvikzWrdTGkQUySNpu1yqDSzlmC7nZSBuLk98cmzJo6iKCUBucHKOgsAUAYqwJJ3BJBBtsQbbXDHV5XM1UJleQAOthzWCaOW6teMHQx1lTuCdrjHbhChnhp9NQ7vKTcl5BIQbANZrDoLhmANyAw9n2Vd4MAYScOtaCU77T1PYXP8AHk8BucO8Ishn0U8zkE6Z6k2Hc2nkNhfxwHkHCWXV1HQ0bQw1kU7VtqhBHLbkdN2aIgoBaw1ab7Wvscer5zS1T1OqJpBCsKFQrKFaXm3OoHc+r8+k38Ta35V8TSpVik9HUyvC0yHmkKxUgGMEp7djq8rW33wzyDPI6qliqUuscqggPsQb2sfffbAcuEaWSKlVJVCOHkJA09jK7L7G26kH+++98OMZa6vSKNpGJKoCSFBZthfZVuSbb2AxqwCif5fD93m/UgxI8UO9TXikNNItAtp6qUU8hFS6AaYwVUiQdKX7khdI7WNdP8vh+7zfqQYXz8cUyyCLr5npQpSrLps5AbVv8w3Fj86+18Bny+rq6ungciakLc8sqxqrqFcrCGWZW0koAe2/htj7yqauNRHzOYFP8RWRBEI+SDqVgNfN59lsT219Ngpxsmrq55ikMEKwqxHPkkLagAB0xqAdWq43YDpO5uMN8uldkvIulwWUgdjpYqGHuYDUPcRgFnD/APHzD7yv+LTYgvhPyaeCllEcvNhleMLEY5JJURXjchZNZGkMmvqQndhfFjSZgsEmYO25NZEiL/ud6elRF912I38Bc9hhnnObLDylMscckjBRrDEG+1um2m5soLWFyBuSAQw5hFPLK0kLycoRwtFpcBWfmOZLg7no0d9jfxI26ZG1UZFE0ciKkTKzOyEPJrFmARibaQbEgHfcDDTLqsyBgy6XRijgG4vYMCCQLgqwPbxt4Y14CZrqWSVM0jiNpZFKRm9rO1OqqbjtuRvjHwJWx0+W00LqyzRoI3hEZ5nMGzdAFyC1zq9mxLE2ucOsue01YbE2dDYC5PqU7DxOOPDmey1SQy+jlIpkZw2tTos1lVhe+pl32BCkWOAS8OcIHLsvWKn6apzFzpE6ty6LKV5lxpC6vDwvbG6hNcGgV2cqZZlkdlS4SOZjETpUD1kQCmw8QRYm+KbnLe2oXva1x38vrx+iZTsGF/r/APvkf+MB94MGDAQmd5TXVEMkURiNLPQrEFdipSc369lPToIB38BjdwHlNZTIkVQYxFFBHEixuWu6ltbm6ra4KgDf2cJuMMvVjlbXlvLLHC4SeSMNHypHtZGAB1C9++1r2w2yzJIvjCQkTLyYadkU1MpAN5o7kayrXWNQdQNypJ3JJDLldHXRyJrEzsixmX15Kyv61ZGQMQiKWZXCXFlA6RpAx9U+VV/pdNKzOqR7yKKhijK3ODKyltLkFoyDoGynqvpUXGEHEufxRB4BUCKpaNmSyGQoLE6yoBG1iQG76bb4B/gxA5NmEL6K2jqKuWNpkicTtLy3EsgivGsoCgrIQboAAAy+NsXgcXIuLjuPEYD6wYMGAMTuc/zCg+zUfkTFFidzn+YUH2aj8iYCZjyPNxVZiFaAQ1WrlzszcyNdLKgQJ1DTqA3ICkMw72LbhzJK5mifMGgBpoykQpy3UWGhncsNiFAAA2uWPkAi+GziOaKkdaSYxtG8YmeNiHGvUVQMp6T06m8bFfBseg5bmiTtOqX9RLymPgW0JIbe4BwPrB+vARGVcJ1kE2tFpVaMQEMAwjkKrVxuWAJbmnnK5J2N7XJBbDHhzg6SnqIpXdG5cEceoFg4KxLCUHhyCV5tjfrJNr2ItMGAMJ+GBeKT7xUfryYcYTcNC8MouR/1FTuO49fJ57YCczXhqafNYJGiBpY3llZ9QFw9PHAFsDrLh0LG4tptv4BxxHwwstMkMCxoIgwRDGrJpZGiICnYNpY2Pge4IJBl/g343Mi1Br6olhUvFHrjVECqFt1oirqu1upv9uwvv6ZgInNODJZ0mQzIiSoenlksrtAtOSW1WYAKCAAO53O1rbHOKYMWAO6nSdjsbBv77EdsdMAon+Xw/d5v1IMZ+OspkqqKSKE6Zro0bXsVdHVwwPgRa+NE/wAvh+7zfqQYluJOO2pcygheWmFDKrFpNDs6MhKMpKtpUarC5HT1X7XIdc/4cmjaE0wZoVen6RI4ZSKnmTvpXpk5ivdtX+wnfa34vDlcbayjKkNPFo9IkAl5TuXLMFBUsGB8b6QrXF8XTSAWBIBPbfv9XngVwb2INjY28DgPM/iGsalqI4pEkraesgl1OTpkeOnpmsSbki23UbmwJIxoqshqpK1qqajjmp54USSnaZWZJI2LIw1gJp9wPdie+Krh/wCUZh96X/FpsL854iqYa9YI4VmjanaRUS3NLKbEsWYKkdyii43LGx6SMBhzbhaeSX0kLCZJCpdG1MY9LJbktdQGZFAckb6E2IFsdl4drRpOumJhAEIs4uBIr3c+ZUfNGx877auDc9q55Jo6uOFXjsTydZCEkjlsXGl32vdCR9W16rARfCmUTw09ZTiVBU3bTKq9KyOmtWCtfYFgbG/bxwt4SyKqgNIVgEMqjTWOyQHnrZtTcxCZXcvpYXIH+7FXSK5lrRGyq+tNJZSyg8lO6gqSP7jEKfhJqOQBGIZq4VDRejLTyjmojlSUbWQvSNRJLAbg4BxTcCyRsRHKnqzG8MjRAksjyP6/SQ0rHmMSwK3uPHUWc5fwsI5YJS4LRq3MstjI925bGx+YJJBY39va1sUmDAGDBgwE1meStUU9I0bqs1O0c0esEoWCFSGAsSNLHsRY2O/Y8azIKiaGpMphNROkaaAX5KpGS4UtbUxLO9yRaxUFCAQ0zndIPjPKFDzKlQkhmVZ5VVuVCpTpDAKARc6QL+N8XWecR09LDzpZBoKsyBSCZNKl+nexuBsSQNxvvgJ3LuEqlKijlZqfTTxqraRpYEK6Mq2QAodQNhoHQOncafvMOBmlq6qRpV9GrDAZo7MJPUCyhJFYaQTa9wTa9iO+KejzmCWR4o5FaSO+tR4WOk+42Oxt2Oxx5jxfmFVHmFdRLUTr6VTLPSlXPqniBYqu91D8twdPmNvHAVfB3CE1HHHTvPHLSQszxLyiJNRYuuttRVgpYnZQdWk32thll/DzR189VqTRKtgoQ67kRgkuxNh6sbIFB2LBiAcIvg/zOWpgppDOztOOdN3KosaiARrc3UtKNZO99MnmDispc9p5PZmjvzHisWAJkRtDKAdyQf8A2D4jAMcGDBgDE7nP8woPs1H5ExRYnc5/mFB9mo/ImASfCfwZPmEQhpxSxgsHeRwwkLC4AGlTcb9yca5uE3OXzQLHTRzzyCV0QtyNYKC63Xa6oDZkZdRN1YE3nvhXmaCqhqKiaZKBomgAgI1x1DajzNLWFtHYglhpNrX3q6TiumipYHeoaXmJeNnXS84UC5CkKL7jyFyPPAfOVcOTR1MMzyIwjpkjbTqB1qpVgo7cpiQ1j2KjY7FarHnvwj1Oqnq6iCqlV6SLToildAspcXZgpAYgDSL3G7eIFm2Q5hFSZeZpZpZGhiRqhneSRtfLVzpEhOkNqBAWy7/XgKzCLIi/o0/KCmTn1WgOSFLc6S2ogEhb97AnDGkzSKVikcgZlVWIHcBu3/3w2v3GMfC/8KT7xUfryYDzmn+DfMfQaihaWkEdVPzpJBzCy7o2lVIA9pF3Ldr/AF4seJeFGkoIaSnKHk6QpnJIIVCgJ2ZWa5Bs6Mu3YHSyqqNGTiBqfnVBgWi54jaolZeaZQlyGY3GkkaT0jy2GLGhzmKVykbarX6gQVNgh23uwtIu4Fu/9w/cpoWjMxYg8yQOLX2Aijj8e3UhPj3GGGPLfhQWeneGVKidPSK6OOyTyhRCY1UrpBCqS6sbqL798WlBnVNHN6EjSNLGwQh3Z2BZDOCXkJZ+n3k7jwGwd5/l8P3eb9SDEjU8A/8A5hKqOnpxRmJkmQ2vI762Zimkq27Abnw9wGK2pH/Xw72/6abfy64PPEbR59WU+fLQVFQ81NNDqh1JGG1WuSxjRexSQbbWK3wFNxJw01RUU0yPGohYFtUZclQ6yWW50A3XuVYjupU3v+8LcM+iPI5kDagEUKukFFJYPJ311B1HU+2qy7C2PihrTT+kyVNVK8SNpj5ohUtpQOxTlohY6tSWN/4Zt3vh/FVozFFdS6gFlDDUoO4uO4wCrh/5RmH3pf8AFpsT1LwfPFmNXVDlyc+SBo5HY64o0cGZBYXAK9KgGxsoba+KHh/5RmH3pf8AFpsRNRnH/Vyw1j1dLUtVAU0gklFLJGGUogCnlksos2pb3fv4AKzjzIJayFEiEJZX1etvYdLKCBpdWIJ7MhFr9sGX5RVLUqXMPo6PI6lS/MYyA9wRpUKSR3N9jcWsdubcT09PNHC7etkYDStrqCrvqa52W0bDa5vbbDCmro5GZUYFkClh5ahqX/kb4DDll+fWW3PMS1zYX5KePhiPXgutWCkCPTpUU9ZJUFwz20SM5ZFOi9mD6TfwHj4V1DMElrXb2VdSfqEKE487pcxzGpzKsgEzo0cakxRuFXkvGHVYw6dFSGdfWMbHfYAAYCz44yCesjiEYgEiEn1pJCEjZlGkqxHvUGxNmU99mT5PJFUzuxj5Nz6OFvqXmtzZ9d9uqXcW8BvhPwjmlRSUKnNmZJDKUiBPNlZDugblAmSSwa5A7C5tvh1kfFMFSsRQkPIE6CpurSQipAJtb+Gb3va+177YB5gwYMBK5nwrDWRUryM8ckMZCumg9EsfLkVlkV0ZWU23W/kRvf6l4Gp/R0po3lhjSGWDoZSWimsZFPMVhuQDcAEEbGxIMtxzmnNip6FFGo8tdUkYkiaaSJ+TGUvcgm7ayCqFUNm8G2VcdqlCzSU8qT06zq0OppPktlcmax1LdkBY3N2PtWJwFBl3DaRVL1Ikld3DizlSFDuJCAQocgECwZjpGwsMY+MeFaerennqJDGKZibhgoZWsGRifmNax9xI2vjTS8UxnSHVkLzSwrsSt45np1u1huxS9he199hfEtxFUtJxHQ07bxLTSSgf97CVL2O1wEFja4ucBS8GcJ09Akvo24nkMpO2wPsqukewo7d+588cavg5XYHnMFEryhdI7vIJ97W1WcHvfpNtjvjLw7Uw0FCsMXOnWnqBTFmA1F3lVSQexVTJbb/bbuMNIOKojJFE4ZHldkTYlSymQW1bX2jJ7WFwCdxgH2DBgwBidzn+YUH2aj8iYosTuc/zCg+zUfkTAZ+JuEYqsTo8zolRoEyghj6s3XRruIj52Fj3sDcnRLwjCUiSKSWGOOIQ6YyhDxixUMXVjsd7qQTc3Jwp4zoInzPKS8aMTLNclQSdMLOvfyYBh5EA4oK3PUjgrJI1LmjDBk2ALLEs9gfAaXUe4322wGH/AEPSmOpjIYpVX1+yCoLF7KyqGI1MT1lv+NsaIOG/UvFLM76oeQHAVSqWIvYAqX3vci2wsBvdWvwgRI7JURvE3PMSrsxAWOGRi+kkXDTqhCF/MXAJFlgEeT8Lw088k6ajJLcsWCd2IZyCFDdTKpIJKgjpC455NTtJTTIsjRM09SA62LKefJuNQIP9xigwl4ce0EpAJIqKk2Frn18mwvYf8nAIP/8ANozPNM88jmeA08nSoLISpLXW3rCVBJtY79Ntg6ynhkQzicyF30yAjSqg8zkk7L2tyR/yb3O+JD4MKv43pquprEV3eYxrttHGERlVL+zYsTfuSbnFJU8VhHp44YmlimpuesxIUBQY1GpWs24kHhcErtbUVDlmvwfw1DI01RVuY5+fGGkUhDe+hbp/D7bG52G+HUmRqagT8yTZw/L6dGsRtDf2dXsNa2q2w27365BmfpMCygWuzrb7DtH5n/bhhgFE/wAvh+7zfqQYWcb8JtWGmmhdYaqmlEiSMpPSL3Q2IJUm1xfwPnhnP8vh+7zfqQYh+LqqoYKlTEhZMxgVXitZ4HcFVbUQQSpsR7J88BTVnBUbwpEsjLpimiLFVYus5VpWIYHrLqGv7273xsy7hpYqgzCQkesKqVXYysJHu9tbDUNgTYDbewtkzTiloakU4gOn/p7uWFgJnkS1hc3AiJHgbNe3Tqa5JnK1KkqkkdrG0gAJVhqVhpJFmHgSCNwQDgM3D/yjMPvS/wCLTYy5hwn6RCIKiYyQibmkaQGIDmRU1XPQLhe19ItfxxqyH+PmNu/pK/4tNiP+EamlFNUSyrEsuoyxOrtIQkKBghDIulWINwNus97k4CtzPhSKaYStJKBrEhjUroaQRtBqN1LX5bWsGA6QbXuToyPIhTNI/NlleXRqaTR8xdC2EaqBt7sRvC2YyotbVwRMaeb0eSKJ2sFlkQGXTf5o1J22uCB2OKCj4vBMiyRnWkkaHT2tLVyUadz3HL1N/wCPLAb6OBZJa5HAZHdVZT2KmFAQfcRjHw5wetNVVFW00k89QFUs4UWVRYCygA7BRci/T7zfdl8QaatVgCrOoIPYgwoCD7rY8u4Syd6mTO4YwgdKl44JHYgwdUgUx2UlbWB2t2GA9bzTKo5+Xr1Bon1oyMVZW0lLgjvdWZbG4scZss4cggeN41s0cCwA37xpYLfzYAWufM+eF1Tm0lBTRRzB6mVKaR3kGwYwqpOom5Gq/ffxOHNJm8cjhF1avWd1O3KcRNc+F2PT/uFyNhgN+DBgwElLlWX3gmqI4zUtCoU7mSyqOpQu91uOoC63XcbY1Q8NUE9OqxAGnKyANDM1nWU+sBdG61Yi5uTuB5YhclmMWbZlJIrOFy+KREU9TIscZIXfa7KRbzPvw94Zz5WyyOroaWOHXKkQgaQrGt5uUSNCkAkve4Xx3vYAhUHhmm1o+g6kdnWzt7Ty+kNcXsfWHVY7f2x91HDtO9QKlo71CrpWTW4ZV32FjsOo7DzOEcvGrgzr6OObE6qiGR7uGLWNxERuq36C4F+orYnFJkmYCop4ZwComjSQKe4DqGt/a+A4jIYBDyApEfM5uztq5nM5+rVfVfmdXf3dtscBwtTc5ZuWeYpBB1tsQzsDa9r+tkHbs5GHWDAGDBgwBidzn+YUH2aj8iYosTuc/wAwoPs1H5EwGqv4cpppUllQtLGSY2Mj3Qk3Onq6fDt5DHejySnjjljSMaJ2ZpQSW5jONLFixJJIFjjzf4d8oijy+aZV9bPUxM7Hv0x8sAHwGle3mT54tjVmngaqELO0rxhYkKghGdY0UaiFBs+si9tTNvbfAboeHKZSGEQ1Bi2osxYkqiHUSbsCI0uDcEopO4Bw1xJSfCBTrHPIySKkEvJJLRDVJcqQPWdBFr+t0bEeO2KXLq1J4o5ozeOVFdDa11YBgbHcbHAaMJuGWAhkJ2AqKn9eTDnCXhr+DL94qf15MBwyzLqOYSSUkqmKViZRTyDlvIQNRJTs9rX0kX8b4ZVGSwOYy0a3jXSlrrpU26em3T0g27XVT3Ax5J8GFbWehZfTRTRwJMKoo/LDveNr9WpgLFnOwF7KDfc29Dzvi4Uszxywu0ccCzNIhS12k5QFmYaRfe5NgNyQATgKCho0hQJGoVASQB5sSx7+ZJP98d8LcrzXnMw0Mlo0ezWuNZcWOkkH2PAkG+xOGWAUT/L4fu836kGOOYZfRzzo8rhpY2XSnOIXUhZlJjDaWZWYncX/AOBjtP8AL4fu836kGPN+Lq6eHNcwkp41d1y0HUWI0KGuSLdRNr2sRuBgPSmoaWok5vRI66epXv7BZkuFNjYliL+beZxoyzKoadSsKBFJuQL+ACgb9gFAAHYAACwwjXiCKKjo5KSDXDO8UaJHpQIr+Nm0ja1reZ/vjrT8ZRPEJUhnbVKYkQCPVIyqztbrstlRyQ5VhptpuQCGjh/5RmH3pf8AFpsds8ipJlMNS0ZXuUaTT4W3sQbEE/XfGXhWoWSWudDdHqEZT2uDSUxB337YmeIJpHzLKncQENUTiNQpMqosbKbsSQwOzGwXSdPfvgPQJ6ZJEMbqrRsLFSLqR5W8sZDkNMWVjTxalN1bQLghjICDbuHJb6yT44TZvxj6MZzLA5jilWIOpBB1RLMS/wBGATpu1l7XIw3ps5Vyg0sC8kke9tjHqudvA6fDAfGVj19Z/UT9GPGfJ8lpKWeUwkLNUPzJVMpJdzdr6WJt3J2A/wDGP2F3D15jXVICCi3tduQmkX8LnbEz8HqwtkImqLssiTS1EljzGOqQuxYdRcAWBvfYWtgLPNsmiqRaUMRpZel2W6uNLKdJFwR4HyHlj7pMqjjllmQESTadd2YjpFhZSbJ79IFzubnEzkmbwQUAlooamWFpUVVdiGbmMi6lNQwOi7bbgE+QJbDCm4xhcSsUkSOKQxs7GPTcFlOyuWUaktZwp6l272CjwYz5dViaKOUKyiRFcK1gwDANY2JAIvvYnBgElbNSCCmWpVXd0CxJoLyMdKlgiqC1rAFiNgBckDG7LmpZ4XhiWNoYyYni5dlUixKFCABsQbW8cQDZY8Wd0dbNpFM9MsMbk3CScs2U39i9zY9jci9zbD/hTOBLPmMEMEEMkb6hIh1Cd3v6wiy33ADdR3uL+JCk+IaWzj0aC0jB39UnWwOoM23UwYk3O9zfG6KMKAqgBR2AFgP7DENHxZVsjuYQimMzxnlO5EYPLsy3U67kSeB07aSQTik4SzGSoplkmCiQs4OlWUFQ7BGAfqGqMK29j1dh2wDjBgwYAwYMGAMTuc/zCg+zUfkTFFidzn+YUH2aj8iYDrxmlF6NrzDR6PE6yHXe2pT09I9u/bTY37WOOFbxDQzmGmdyTVprjADqbAgqdQsYm1AWuVYMANjbHnHGfFTzVUqvE/Ly6sgdoyH0mJOZeVyoYWLMjAW3Ve3fFbk2XpUVMM9NNHNTrEizvpbdo3aaPlHsPWO2oEtYKo73wFOeGqYlzobVIQS3Nk1CxLDQ2q8Vix9gr3w1jQKAoFgBYD3DEZHxjM1Q0AhUETej6juDLqLjYHt6MplPvKre9wG/CGevVxyO6KhSQpYG5Ui11b/vU7H/ANDtgH2EWQU6yU8ySKGRp6kMpFwQZ5AQRh7iTNLJLl1bFCbSyPWIhvbqaWUDcdjv38MB+082UqsJRaZY43KQyCMCNXPcJLbQGJFtm6jtucOq/JIZn1up16NGpXdDpvrA6COzC4PcHtbHimZwE5IscGpllihpTACbrXRzCST1bdmZdRJXvpudjfHp5zGehpKON4xNM0aQ212LVGlbLsCNNg5LC5AW4B8Af5XlENONMMYQaQthfsCzDv46nYk9ySb3xuxOcL8Sitd2QEQ6Q0ZJHUOZLFq2GwJjJG52t23xR4BRP8vh+7zfqQYyy0mXc6Z2EHOVCs7sRqEekFldj83QQSCbAFfC2NU/y+H7vN+pBiF4V5c0tVl1ZpV4ZqiRo2c65Fn1HWCNgvKlPiTcg9Ntwscry+gmgVKcRmBGV1WJioRgeYrLpI03J1bWvfxvjQeF6XSy8s2Z+YTzH1BgNHS2rUo0krZSBpLC1iQUFBmNPRxLNANVCAlPGynVcKZG133LprYRjsb6zvcX0njf1TPyDqj1cxC4WxjiWeUBiLMV1aB2BYNcqBfAMOG4ws1eqgBRUoAALAAUtMAAPAY5VtXQ09UgZF9KMckg0oWZY76pGv8AMUm5PixvYE47cONeevPnUof/AOWmxFwVC19VNMsaw10XMozCX1M8LHSJHUW0aSS21wRtc3U4D0CqyWmmJZ4Y3LWJYqDewKjfx6SR9W2PuLJ4Fl5ywxiXfrCi4vsbHwvYX87DCTP+IHpZBGqKY0iE7s17+jxkici3d1BjI89Z72OM+W8Z654aZxGtTJKFeIG7IhpTU6vf1jRfsd7YB3lXyir/AKifpR4Uwtl3O5aOwLT20hpRA04vIVH/AMJcMpYqPndxc4bZV8oq/wCon6UeIfgCZ4svgjaTVUw1RilhfQTrachz216gjmTVfwv2OA9Gr6JJo2jkBKNa9iVNwQQQykFWBAIIIIIBGMH+mqb1t4yedbXqd2vpbWALk6VDb2WwwkzjiSqiqHiSEModY1bSx3mS8TG22lZFdGA8CrXUd22QZpNNLOkiBVgbRex621MQRf5vL0Hx3Yi/TgHYGDH7gwGGh0+jJrAK8pdVxcW0i9x44TwcSTNy5vRl9BlK6ZhL6wI4ukjRFRpjJI+cWUEEgWa0fmuU1L1EjLFVsJaJI6aSGYpGkmghtYDiy3KtuO67AnG/gehqxlnotT6T6VIzo7SlmEaXtdXN1sE9kKTc27C5Aej4MSOZVk/pslPDLrLpzyoKhoQi6QgvsBK5QjUPCbftbVwIlWIHFZzNeu6cxkZ9BjQkFo7KbSawDYXABsL4CkwYMGAMGDBgDE7nP8woPs1H5ExRYnc5/mFB9mo/ImA1Z7xJDSK7S6tMaq8hUX5as2hSR3NyD7IJ6ThrFIGUMpurAEHzB3GPIOP6pK0ZjAsUzVV4qeKJQzamiZpi90JjC6ZDsx1C24BNhZnN6qI0MEiDnVMShtOm0MqANMTubqULW7gFAN9WAr8GEHCdVVyCQ1aKhBFgAdm31KCQNSjpsRqBueo+D/AGE/C/8KT7xUfryYcYmaLMvR6OeblySiOepJSIAuRz5L2BIBt374DXDnVO1XJAqE1Uagv6vcI1rHX2IPle/u2OHLIDa4Bsbi47HzHvx5N8IodORT0+v4zlmWfXG9pOvmBhe12gVVKbkWAjvffFXxdxM8K1UKi0y08k6lbgiFYmOsEggOJQE8balNj2wFZFCq+yoXw2AG3fw95P/OOmDBgFE/y+H7vN+pBhJxnndJHKEko/TJolWVgIlcwxFtOu7D2r9lXqPfYb4dz/AC+H7vN+pBjz+qoKk1ucVUAqVMsMYpmjVgJJEi0eXg4tvYbnv3wHp00Ec8YEkaujWbTIlxtZhdWGxBAO/YjHxJlMDLpaCIrr5tjGpHMvfXa3t3JN+9zicpuLJEoqSpnjs06aSoBvz2Hq1t80MQV37Fl9+O2TcTvLWPTMI9SCTUqluZHoZVVmBGnRIDrXcGxXvuQG3h/5RmH3pf8AFpsfkHFMUk0sUKSyiFtMskaXjRxuV1EjWw8QgYi4x+5APX5j95X/ABabEXw2KrLqKWjiUtXpJI8ayI0i1Cs4KuHUqFUg2OpgQQSdtsBeZPnkdQWCJOukKSZYZIgdV7aeYBq7G9vL6sNMS8ud1UFFDVVEQLWVqmNFIaMEdWgFjqKtbbuRe29r/FJxFN6RFTSIvNMwWTTG+lYvRmm1Bz0/xhovfceF98A1ys+vrP6ifox4Rf69pBC9Y0Uqxxy8iSQxqSjXAIOlixUEjtf3Xw8yxrT1hPYSJ+imPHKbRJldbCEleqkrWkgiMclnvIjqdBGgqQGvq+o9xgPesGJebO6mJqWKWNOdUog6ASscy9U5Y6t4wputvFCCeoW18MZjUTc0zKirGwiBVSC0iXErWJNkL7KPIXuwIOAe4MGDAeY0OYzcuP1snsL88+Q9+O/xlN9LJ+Nv3wYMAfGU30sn4z++D4ym+lk/G374MGAPjKb6WT8bfvg+MpvpZPxt++DBgD4ym+lk/G374PjKb6WT8bfvgwYA+MpvpZPxt++FOY18vpdIeY9wJrHUdulcGDANvjKb6WT8bfvj89Nkvq5j6htq1G9vK/lgwYD9+MpvpZPxt++D4ym+lk/G374MGAPjKb6WT8bfvjBkmYShHtLIPXTfPP0rnzwYMBv+MpvpZPxn98JstrZDWVbcx9QEShtRuF0arX72vvbzx+4MA4+MpvpZPxt++D4ym+lk/G374MGAwS5hL6VGebJfkyb6z/vi9+N/xlN9LJ+Nv3wYMAmzmtkapow0jsA8jWLEjUsZKnfxB3B8MOfjKb6WT8Z/fH7gwCvKcwlE1XaWTedSes7nkQDzwz+MpvpZPxt++DBgONTK0unmMX0MHXWdWlx2YX7MPAjcY7fGU30sn42/fBgwGGhzCXm1HrZN3X55+jT343fGU30sn42/fBgwHL0l9fM1NzApUPc6gpIJXV30kgG3bYY6/GU30sn42/fBgwDzLKuQxqS7E77lj5nBgw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8" name="Picture 8" descr="http://edsitement.neh.gov/sites/edsitement.neh.gov/files/imagecache/thumb/images/content/syllabary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066800"/>
            <a:ext cx="3352800" cy="23622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Opposition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Fertile land for cotton in Appalachia</a:t>
            </a:r>
          </a:p>
          <a:p>
            <a:r>
              <a:rPr lang="en-US" b="1" dirty="0" smtClean="0"/>
              <a:t>Georgia claimed Cherokee land fell within the jurisdiction of state borders</a:t>
            </a:r>
          </a:p>
          <a:p>
            <a:r>
              <a:rPr lang="en-US" b="1" dirty="0" smtClean="0"/>
              <a:t>Cherokees not allowed to testify in any legal case against whites</a:t>
            </a:r>
          </a:p>
          <a:p>
            <a:r>
              <a:rPr lang="en-US" b="1" dirty="0" smtClean="0"/>
              <a:t>Creation of Indian Territory</a:t>
            </a:r>
          </a:p>
          <a:p>
            <a:r>
              <a:rPr lang="en-US" b="1" dirty="0" smtClean="0"/>
              <a:t>1829 = Gold discovered in Georgia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Indian Removal Act, 1830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45" y="1371600"/>
            <a:ext cx="4191000" cy="4525963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1828 = Jackson elected with the support of Southern voters</a:t>
            </a:r>
          </a:p>
          <a:p>
            <a:r>
              <a:rPr lang="en-US" b="1" dirty="0" smtClean="0"/>
              <a:t>16,000 Cherokee + rest of 5 Civilized Tribes</a:t>
            </a:r>
          </a:p>
          <a:p>
            <a:r>
              <a:rPr lang="en-US" b="1" dirty="0" smtClean="0"/>
              <a:t>Divided American public</a:t>
            </a:r>
          </a:p>
          <a:p>
            <a:r>
              <a:rPr lang="en-US" b="1" i="1" dirty="0" smtClean="0"/>
              <a:t>Worcester v. Georgia</a:t>
            </a:r>
            <a:r>
              <a:rPr lang="en-US" b="1" dirty="0" smtClean="0"/>
              <a:t>, 1832</a:t>
            </a:r>
          </a:p>
        </p:txBody>
      </p:sp>
      <p:pic>
        <p:nvPicPr>
          <p:cNvPr id="6148" name="Picture 4" descr="http://1.bp.blogspot.com/-hVw_BGSyAkw/UUbmTSZU04I/AAAAAAAAa5s/B2TnubyGSOo/s1600/Passion+++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371600"/>
            <a:ext cx="3733800" cy="51816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229600" cy="4525963"/>
          </a:xfrm>
        </p:spPr>
        <p:txBody>
          <a:bodyPr/>
          <a:lstStyle/>
          <a:p>
            <a:r>
              <a:rPr lang="en-US" b="1" dirty="0" smtClean="0"/>
              <a:t>Cherokee a “domestic dependent nation” with sovereign rights”</a:t>
            </a:r>
          </a:p>
          <a:p>
            <a:pPr>
              <a:buNone/>
            </a:pPr>
            <a:r>
              <a:rPr lang="en-US" b="1" dirty="0" smtClean="0"/>
              <a:t>			         --Chief Justice John Marshall</a:t>
            </a:r>
          </a:p>
          <a:p>
            <a:r>
              <a:rPr lang="en-US" b="1" dirty="0" smtClean="0"/>
              <a:t>Treaty of New </a:t>
            </a:r>
            <a:r>
              <a:rPr lang="en-US" b="1" dirty="0" err="1" smtClean="0"/>
              <a:t>Echota</a:t>
            </a:r>
            <a:r>
              <a:rPr lang="en-US" b="1" dirty="0" smtClean="0"/>
              <a:t>, 1836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100" name="AutoShape 4" descr="data:image/jpeg;base64,/9j/4AAQSkZJRgABAQAAAQABAAD/2wCEAAkGBxQSEhQUEhQVFBUUFxUVFxcUFxQUFhcXFBQXFxUUFBQYHCggGBolHBQUITEhJSkrLi4uFx8zODMsNygtLiwBCgoKDg0OFxAQGiwkHCQsLCwsLCwsLCwsLCwsLCwsLCwsLCwsLCwsLCwsLCwsLCwsLCwsLCwsLCwsLCwsLCwsLP/AABEIAPoAygMBIgACEQEDEQH/xAAcAAACAwEBAQEAAAAAAAAAAAACAwABBAUGBwj/xAA4EAACAQIEBAQEBAUEAwAAAAAAAQIDEQQSITEFQVFxBhNhgSIykaEHscHwQlJi0eEjU3KCFBdD/8QAGQEAAwEBAQAAAAAAAAAAAAAAAAECAwQF/8QAIhEBAQACAgMAAwEBAQAAAAAAAAECEQMhEjFBBBMiUWEy/9oADAMBAAIRAxEAPwD40CSTBFppVlXIyhEtMtg3LTHoLKuS5AMRCkXYRoWUVcBsVymRgANiI2VctgNoECkWkBrTDKsEoiUK5LgosAJMO4CLJMyMgJWuwkhEnqAJZQeUjiaMrAMoPKUkBaCgkiZS0gNSRFEKJbEYUyMgVKm5NJJtvoPSdgsFGD5I9dwrwzlSlVWZ/wAvJd+p3KEbqyiklyilb8jO5z4r0+aXKsfRsX4fjPVxt6tWOXxHw3Ty6JqS5rb3QecN4xIiH16DhJp8hWUstIkFYpRCSA4tIIEJCNcYlstBNCMKRbQSLihGpIVKOpoghUtwIpoENg5S0qaKsMsDYBoLREi2iIAouYaiLkBKZ9J8D+GF5carWaclddEvQ+b2PsvC+KSo4elCCV7JX9tSc/QnTv8AD+CZ01KOun7Z08J4Soweazv9voTwvjJTheXzXseg8zQ47l8jqxw6lrx/iDhTV3Faf0r80eRlgarUm4PLfmrPTmkfUsTNa3ONjmrXJ/bYv9GPt8M43h01KSXyy+xwnE+gcWhF1KtN6Kd2vTozxEqdm/Q7MMunLZq6Z1AtRH5S/LHsaIsFGIzIWohsaCohZQspSQbCootIJRLSEAxQuW5oihctw2bNJFOI6SBe5aAsENlAA2KDSJYAEGUR8YhOAbFhOGpZpxXVpfc+l4OtFWhu0keAwNO0072s9O57bHwSdNqKWayk07txurZlyehnyZd6Xjx2y3/H0Ph9eOHoeZPRJZnZcjlf+xo/7UnHll+bu76Haw2G86mk5NK38Nr/AHPOcQ8GUI1HUim21Z5pN/S+zOLHLHu12+F6js0PE1OrHOlKKVsykrNejOZj/EtF1HFzin0vq/Y3cS4coYOrTi//AJuV9L3S2bt2R884l4c0U6beXLtZNuT55tx4THKnfKTpz/EGKviJtO6ezRw5QG16EotZr9fqMynV6nTky9szQVhrpksG0FWKURti7WDZl2sCkMaCUQ2RSiXlGOBHENgERMtzSkJkhymDKVkG2LQ9lohwKyDmEoBsaZ8hcYGnLYDKLY0CKtsMjEjiNjDQNho4TCPmXmrpLTvyPSxxkZ4ZvnFpet09NTzWFqZbisFjL1HBPSdr9LrZis2vDLx3/wBfV+A8VahG2rsr2/U6lTHJWaWaTdkv3seO8LZoKebe9l2O9PESVskLvm7pWXpc48sJMtO/Dk/judi4nxulacJzs0rSVmlqtbN7nm6PEIujFvq1p6PoavEEXWg4zpydrNZcra9U77HDwVFZVGN2o3lrprHVporHCSC5Xryji8Tr+ZW2tbTtbkZ2tTXOKu31bM00bb+OHP2CRGiSCyj2gGUHKPUAsgbPTOoFqA1wJlH5DRSRaQyKBkGxpPKYiUNTZFGSb1YSnYSQkolxLSuMRkIkpoaok09BcAcg9RLUA2NE5AoIdKBWQNjTLjpZYNrnp9S/BWLp0sdQlWt5Tk4TvtlqRcG32zJ+wvjNRWUV3f6HIlHQ34p/LDkvfT79x7wrLCf6sW5Ud83OK6T9PUw8Lx8Zc/urezR3fwW8W/8Am4R4es81bDpR+LVzpbRk+ttn7Hf8S+C6FdZoXoTXOmllfeC5+qMOX8fy9Onh/K8esnguI+Xlk/h2fp7HjamNyqUU1ZJpvu9Uj0/FvDVSmnkxNGdr75oS0/6tHisdhvLhJy+NpPSPy3s3vz7mePHZ1W2XNj7hSkpRTi00+aFzRxeF43y5ZZfK/t6ncqIrPjuFc8z8oVlCURlOn0Dv10I2cKRdwqkQEM0cQdApMiAFyK09i5gouQjE0ZpPVjomeW7DQ2FotRLQUdSigqcRyQMEOiiLVSBjEOKBqTUVeTsBRxcHdqS09hdjo2RVSoorNLRfvRHPxfEX/Bt1/scvE15S3bZrjxW+2eXJJ6HiquaTl1enYTbQm5aR0zpz3t0/CvHamBxNOvSdpQeq5Si/mg/Rr9D9Z8F4rTxNCnXpPNCpFNdVfdP1Tun2Pxq3Y+v/AIJ+MY0c+FrVIwjL4qbm8scz0lG/K+j9mFn0n1rjvhqFe7tFPV3tz9Vs+55Di/4YRqYaUVVkqktfhtlt/KrnouOcUqUo3k7wSupx2a6S+u53aVXPSpy/mjGX1RndKlfkLjeAdCtUpSd3Tla+1+advc28HxedZJbrbseq/GfhHl4vzor4aqs/+SX6o+eYeq4yTXIrLHzxEuq9fTZdr7l4aoppSXNByj6HBY6pSKkUJNlRGedMcAGikW0UxgEgJByYuZpCooSM0nqxyYiW7K0nZlMYkAnYJe5NbTFopxZWIxCh3F+Za7vscidVyk2+Y8cN3tGf8ix2Jc5XeiS0RjqD5iL8mdGM1HLbscZ3RU1cqi90E3yGQaWxUp2L2YusMCk7lRloHGOgvZjJ9n/DPxb5tCGDrKLjCGSDe94vSMr73Ul9H0Pp+Exv+jGK3j8L9tEvoflrg3EHQqKcb8r29NmfePDnGliKcZxd27J99jHLqrk24n4zRTwmbmqkLdej/P7Hw+SsfdfxRoXw0FJ2vJ/RLp3aPhdbp6srjvRZezKdeSs02j0/DeJKas/m/PseTQeHrOLTXIOTjmUVhnp7R6i07AYSupRTXPfuHJHD66dCpewmcBlSdjLWrl4y1NprpipoT5zJGszSY0vIaET3fdjVIzT3fdlpekpNabDlJdF9EZKbBxlbLCT/AH0Obx3XuY8smO6zcYx0XFwjbM3rZbJM4US+dyzrwxmM08Tn5ry5eVLmhNRGgzT0NIwoYPUZJai6O4yaGS5IBwCsWtQNQqqOYuaEEpyPQ+EPEUsJWi3d02/ij+vdHmYuxeYeU2JdPp/jfxEsT8j+CKsvX+rfTVfY+XczW8U8mW/P7GVInDHWzyu0YNgpIplk3cMxrpy/pe6/U9JCopK6d0eOR2eD4lK6k99jDl499xrx5/HQrPQ58pGvEPcwpak4w6tBgsiZeiMjIVPdhRYmctWFgd6nMw8WxejgvcfOrlTb2Rxqsr3fPczwx726ublsx8Z9JzaF05XTFyYEXZnTpwGxnyFVWRrUqqhyEqA1sShoCJcGM7MjkBJADmwJMCMi7howSRSRbZEBI2XEoi2AIyWBuE2Ml5R1Keq9AIq4LEcru57q99xE2c/D4ho1KpdaGXjprMtjbKTBuVmGdNixc92FEXKWorCjTxCvfRcjnqQ6qxDLxx1E55XK7DMFBNg3KQlwWFYFjJcUW0CiXEaNEkymyWAKZaJYtRAKmgQpAsAjL5FMkRkqxZGSIAxMqRcZAgBRCg9QUw0xG1Rmn6FozKI6EibFzI6LFySuxsBE1qyKqLqmeY+qzNJGsZJYEsqErO6AN1Cl8L01dzns6eCxizpS0uYsY1nlba5GNu7ttnMfCWEEuUmRlsV3LcgblABXCzARR06PAq84Z405W9k/oxWyezmNvpzWwTbW4ZWj81Oa/wCr/QxtDll9Cyz2ploogEKxdOF3YkLXV9iKVndAPqSg0Uh8tRUohs7FINMBFwAj0HBCE9TRAAOKsBKprsGmJk9WRVyjqmdj6jEMuICCwrAgBIqRcWUwAcpeRhRQcnoIynE34Lg1WrZxVk+b0XtzZfh/hzxFeFPk3d/8Vqz6K4RUrRVlH4V7GfJyeMXx4eVcng/hynSadnOp16duh6SlDLfLtbVPkJw/ezG1Y+tn1OHLK5Xt344zGdMXEuKKilmg2npe10ul2ec404VPjhGNpRtayfdXPS4rEqL8uok3JO3rpzR5CrHLJwSte7Vtty+OJ5Hl/Lb2i/owZxa3TXc9LSxsIJLy7taPbkY+KVIVfi8vI1zi9+/I65yW3uOK8fXtxUyXKZDVmbGYWcQjRTSaFTnYWiU0MsTKGz8Q8zRAzyiNgxl6NTEy3Y2MhMnqyabZWwvQxVKTW51pMCSuRM7G94pfTklWOlLDRfoLeDXUrzjP9OTFYo2SwXRiqmEktd16D8oV48p8Ji7lSZVrdQhoez/CyknWqyf8MNPdv+xthxSKV2/U8lwDjLws80b6qzXVc0zLiqsFBKMnKT36L/Jlnx+Va4Z+Lv4/xS7tU/TV8jXgPE8ZpwqrV7dG+WvJnjMP8yOnLBRlZ3yt8+ROXHhOlY8uV7dqpinKybu4vR87f4OdxOo52adnya7bGOnj7JNp3W/qCpyeXbLdtddb6MJhq7Vc9zRtGO21+YviE/hGSnp7mTiEtPoGM3U5f+WAhEQ6HOgUWCWgB+Yu4mA1C0vZsWMcExMWPpE3pc7C6TWq1EylqbkjNOGr7i8iuH+OqproWpLoZlIJTMrHVMmyKj0TGKnHoZaTHZjOujGtEaMOg1Yen0MkKg2VTkRdujDLH7IlfC05Rdo6dzydVZW0etnO0X2t9dzy2Mj8TN+C3uOL8+Y/zZGdshJFHS81owfzI7FSVou72i7ab+5ycHHU2Yn5W+umxjn3WmPplgtB6kZ4styKsOU5zMuLkE5Ca248Z2WV6LKLJYtmhEQtIAtDIsWkFYAdHU10aRgUjp4Gd12Iz3I24tW6NhDqZpw1fdnSpwuZalLV92Yyuv8AV0XMC49i2imGzKNQ1JmOnuaiMo3wy6GmEtQVsMhuRWsq6j+E4GOjqd6t8pxcZyNOH2x/Ku8WFxKURzKOl55mGj12HVpNxS9bkpLSPv8AmHV5Gd7q51GW2paQbCiURKiKlE1sQwgpDiRRHMpFJKylqIxFgC8paQxItIAXYNINIuwGZha8oO6+htliY3epz0DLcyyxlb8fPlhN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2" name="Picture 6" descr="https://faculty.isi.org/media/images/catalog/originals/John_Marsh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819399"/>
            <a:ext cx="3429000" cy="3352801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  <p:pic>
        <p:nvPicPr>
          <p:cNvPr id="4104" name="Picture 8" descr="http://www.okhistory.org/images/sites/johnros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2819399"/>
            <a:ext cx="3505200" cy="33528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91619" y="6356866"/>
            <a:ext cx="275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Chief Justice John Marshall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248387" y="6356866"/>
            <a:ext cx="2609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Cherokee Chief John Ross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8158"/>
          </a:xfrm>
          <a:blipFill>
            <a:blip r:embed="rId4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Trail of Tears, 1838 – 1839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46" y="914399"/>
            <a:ext cx="4473054" cy="582531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Dysentery, measles, whopping cough, fever, hunger</a:t>
            </a:r>
          </a:p>
          <a:p>
            <a:r>
              <a:rPr lang="en-US" b="1" dirty="0" smtClean="0"/>
              <a:t>Kept in stockades</a:t>
            </a:r>
          </a:p>
          <a:p>
            <a:r>
              <a:rPr lang="en-US" b="1" dirty="0" smtClean="0"/>
              <a:t>¼ of 16,000 Cherokee died</a:t>
            </a:r>
          </a:p>
          <a:p>
            <a:r>
              <a:rPr lang="en-US" b="1" dirty="0" smtClean="0"/>
              <a:t>15,000 Creek, 12,000 Choctaw, 5,000 Chickasaw, + Seminole </a:t>
            </a:r>
          </a:p>
          <a:p>
            <a:r>
              <a:rPr lang="en-US" b="1" dirty="0" smtClean="0"/>
              <a:t>81 million acres of Cherokee land in 9 states  to 160,000 acres in Oklahoma</a:t>
            </a:r>
            <a:endParaRPr lang="en-US" b="1" dirty="0"/>
          </a:p>
        </p:txBody>
      </p:sp>
      <p:pic>
        <p:nvPicPr>
          <p:cNvPr id="2052" name="Picture 4" descr="http://www.southernspaces.org/sites/southernspaces.org/files/images/2007/1b-002-ss-07-egander_l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1371600"/>
            <a:ext cx="4267200" cy="5181600"/>
          </a:xfrm>
          <a:prstGeom prst="rect">
            <a:avLst/>
          </a:prstGeom>
          <a:noFill/>
          <a:ln w="762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347</Words>
  <Application>Microsoft Office PowerPoint</Application>
  <PresentationFormat>On-screen Show (4:3)</PresentationFormat>
  <Paragraphs>63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Indian Removal Policy</vt:lpstr>
      <vt:lpstr>Demographics</vt:lpstr>
      <vt:lpstr>PowerPoint Presentation</vt:lpstr>
      <vt:lpstr>Contact with Spanish, French, British</vt:lpstr>
      <vt:lpstr>The Cherokees</vt:lpstr>
      <vt:lpstr>Changes in U.S. Approach</vt:lpstr>
      <vt:lpstr>“Civilization Policy”</vt:lpstr>
      <vt:lpstr>Cherokee Nationalism</vt:lpstr>
      <vt:lpstr>Opposition</vt:lpstr>
      <vt:lpstr>Indian Removal Act, 1830</vt:lpstr>
      <vt:lpstr>PowerPoint Presentation</vt:lpstr>
      <vt:lpstr>Trail of Tears, 1838 – 1839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Removal Policy</dc:title>
  <dc:creator>sabrina</dc:creator>
  <cp:lastModifiedBy>Sabrina Sanchez</cp:lastModifiedBy>
  <cp:revision>6</cp:revision>
  <dcterms:created xsi:type="dcterms:W3CDTF">2006-08-16T00:00:00Z</dcterms:created>
  <dcterms:modified xsi:type="dcterms:W3CDTF">2014-03-27T23:18:52Z</dcterms:modified>
</cp:coreProperties>
</file>