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70BF"/>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660"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60CDE-A651-40B1-BFBF-8EB37C47161F}" type="datetimeFigureOut">
              <a:rPr lang="en-US" smtClean="0"/>
              <a:pPr/>
              <a:t>3/27/2014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00E68D-8702-4899-930F-6A8D01C31DAF}" type="slidenum">
              <a:rPr lang="en-US" smtClean="0"/>
              <a:pPr/>
              <a:t>‹#›</a:t>
            </a:fld>
            <a:endParaRPr lang="en-US"/>
          </a:p>
        </p:txBody>
      </p:sp>
    </p:spTree>
    <p:extLst>
      <p:ext uri="{BB962C8B-B14F-4D97-AF65-F5344CB8AC3E}">
        <p14:creationId xmlns:p14="http://schemas.microsoft.com/office/powerpoint/2010/main" val="1925194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00E68D-8702-4899-930F-6A8D01C31DAF}" type="slidenum">
              <a:rPr lang="en-US" smtClean="0"/>
              <a:pPr/>
              <a:t>1</a:t>
            </a:fld>
            <a:endParaRPr lang="en-US"/>
          </a:p>
        </p:txBody>
      </p:sp>
    </p:spTree>
    <p:extLst>
      <p:ext uri="{BB962C8B-B14F-4D97-AF65-F5344CB8AC3E}">
        <p14:creationId xmlns:p14="http://schemas.microsoft.com/office/powerpoint/2010/main" val="26099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00E68D-8702-4899-930F-6A8D01C31DAF}" type="slidenum">
              <a:rPr lang="en-US" smtClean="0"/>
              <a:pPr/>
              <a:t>2</a:t>
            </a:fld>
            <a:endParaRPr lang="en-US"/>
          </a:p>
        </p:txBody>
      </p:sp>
    </p:spTree>
    <p:extLst>
      <p:ext uri="{BB962C8B-B14F-4D97-AF65-F5344CB8AC3E}">
        <p14:creationId xmlns:p14="http://schemas.microsoft.com/office/powerpoint/2010/main" val="2933504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00E68D-8702-4899-930F-6A8D01C31DAF}" type="slidenum">
              <a:rPr lang="en-US" smtClean="0"/>
              <a:pPr/>
              <a:t>3</a:t>
            </a:fld>
            <a:endParaRPr lang="en-US"/>
          </a:p>
        </p:txBody>
      </p:sp>
    </p:spTree>
    <p:extLst>
      <p:ext uri="{BB962C8B-B14F-4D97-AF65-F5344CB8AC3E}">
        <p14:creationId xmlns:p14="http://schemas.microsoft.com/office/powerpoint/2010/main" val="666337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B00E68D-8702-4899-930F-6A8D01C31DAF}" type="slidenum">
              <a:rPr lang="en-US" smtClean="0"/>
              <a:pPr/>
              <a:t>4</a:t>
            </a:fld>
            <a:endParaRPr lang="en-US"/>
          </a:p>
        </p:txBody>
      </p:sp>
    </p:spTree>
    <p:extLst>
      <p:ext uri="{BB962C8B-B14F-4D97-AF65-F5344CB8AC3E}">
        <p14:creationId xmlns:p14="http://schemas.microsoft.com/office/powerpoint/2010/main" val="762859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00E68D-8702-4899-930F-6A8D01C31DAF}" type="slidenum">
              <a:rPr lang="en-US" smtClean="0"/>
              <a:pPr/>
              <a:t>5</a:t>
            </a:fld>
            <a:endParaRPr lang="en-US"/>
          </a:p>
        </p:txBody>
      </p:sp>
    </p:spTree>
    <p:extLst>
      <p:ext uri="{BB962C8B-B14F-4D97-AF65-F5344CB8AC3E}">
        <p14:creationId xmlns:p14="http://schemas.microsoft.com/office/powerpoint/2010/main" val="2379173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00E68D-8702-4899-930F-6A8D01C31DAF}" type="slidenum">
              <a:rPr lang="en-US" smtClean="0"/>
              <a:pPr/>
              <a:t>6</a:t>
            </a:fld>
            <a:endParaRPr lang="en-US"/>
          </a:p>
        </p:txBody>
      </p:sp>
    </p:spTree>
    <p:extLst>
      <p:ext uri="{BB962C8B-B14F-4D97-AF65-F5344CB8AC3E}">
        <p14:creationId xmlns:p14="http://schemas.microsoft.com/office/powerpoint/2010/main" val="2005478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00E68D-8702-4899-930F-6A8D01C31DAF}" type="slidenum">
              <a:rPr lang="en-US" smtClean="0"/>
              <a:pPr/>
              <a:t>7</a:t>
            </a:fld>
            <a:endParaRPr lang="en-US"/>
          </a:p>
        </p:txBody>
      </p:sp>
    </p:spTree>
    <p:extLst>
      <p:ext uri="{BB962C8B-B14F-4D97-AF65-F5344CB8AC3E}">
        <p14:creationId xmlns:p14="http://schemas.microsoft.com/office/powerpoint/2010/main" val="3303073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00E68D-8702-4899-930F-6A8D01C31DAF}" type="slidenum">
              <a:rPr lang="en-US" smtClean="0"/>
              <a:pPr/>
              <a:t>8</a:t>
            </a:fld>
            <a:endParaRPr lang="en-US"/>
          </a:p>
        </p:txBody>
      </p:sp>
    </p:spTree>
    <p:extLst>
      <p:ext uri="{BB962C8B-B14F-4D97-AF65-F5344CB8AC3E}">
        <p14:creationId xmlns:p14="http://schemas.microsoft.com/office/powerpoint/2010/main" val="2974169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00E68D-8702-4899-930F-6A8D01C31DAF}" type="slidenum">
              <a:rPr lang="en-US" smtClean="0"/>
              <a:pPr/>
              <a:t>9</a:t>
            </a:fld>
            <a:endParaRPr lang="en-US"/>
          </a:p>
        </p:txBody>
      </p:sp>
    </p:spTree>
    <p:extLst>
      <p:ext uri="{BB962C8B-B14F-4D97-AF65-F5344CB8AC3E}">
        <p14:creationId xmlns:p14="http://schemas.microsoft.com/office/powerpoint/2010/main" val="2447891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00E68D-8702-4899-930F-6A8D01C31DAF}" type="slidenum">
              <a:rPr lang="en-US" smtClean="0"/>
              <a:pPr/>
              <a:t>10</a:t>
            </a:fld>
            <a:endParaRPr lang="en-US"/>
          </a:p>
        </p:txBody>
      </p:sp>
    </p:spTree>
    <p:extLst>
      <p:ext uri="{BB962C8B-B14F-4D97-AF65-F5344CB8AC3E}">
        <p14:creationId xmlns:p14="http://schemas.microsoft.com/office/powerpoint/2010/main" val="120390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00E68D-8702-4899-930F-6A8D01C31DAF}" type="slidenum">
              <a:rPr lang="en-US" smtClean="0"/>
              <a:pPr/>
              <a:t>11</a:t>
            </a:fld>
            <a:endParaRPr lang="en-US"/>
          </a:p>
        </p:txBody>
      </p:sp>
    </p:spTree>
    <p:extLst>
      <p:ext uri="{BB962C8B-B14F-4D97-AF65-F5344CB8AC3E}">
        <p14:creationId xmlns:p14="http://schemas.microsoft.com/office/powerpoint/2010/main" val="948352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00E68D-8702-4899-930F-6A8D01C31DAF}" type="slidenum">
              <a:rPr lang="en-US" smtClean="0"/>
              <a:pPr/>
              <a:t>12</a:t>
            </a:fld>
            <a:endParaRPr lang="en-US"/>
          </a:p>
        </p:txBody>
      </p:sp>
    </p:spTree>
    <p:extLst>
      <p:ext uri="{BB962C8B-B14F-4D97-AF65-F5344CB8AC3E}">
        <p14:creationId xmlns:p14="http://schemas.microsoft.com/office/powerpoint/2010/main" val="1124225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00E68D-8702-4899-930F-6A8D01C31DAF}" type="slidenum">
              <a:rPr lang="en-US" smtClean="0"/>
              <a:pPr/>
              <a:t>13</a:t>
            </a:fld>
            <a:endParaRPr lang="en-US"/>
          </a:p>
        </p:txBody>
      </p:sp>
    </p:spTree>
    <p:extLst>
      <p:ext uri="{BB962C8B-B14F-4D97-AF65-F5344CB8AC3E}">
        <p14:creationId xmlns:p14="http://schemas.microsoft.com/office/powerpoint/2010/main" val="2073182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rgbClr val="2F70BF"/>
          </a:solidFill>
        </p:spPr>
        <p:txBody>
          <a:bodyPr/>
          <a:lstStyle/>
          <a:p>
            <a:r>
              <a:rPr lang="en-US" b="1" dirty="0" err="1" smtClean="0">
                <a:solidFill>
                  <a:schemeClr val="bg1"/>
                </a:solidFill>
              </a:rPr>
              <a:t>Jacksonian</a:t>
            </a:r>
            <a:r>
              <a:rPr lang="en-US" b="1" dirty="0" smtClean="0">
                <a:solidFill>
                  <a:schemeClr val="bg1"/>
                </a:solidFill>
              </a:rPr>
              <a:t> Democracy</a:t>
            </a:r>
            <a:endParaRPr lang="en-US" b="1" dirty="0">
              <a:solidFill>
                <a:schemeClr val="bg1"/>
              </a:solidFill>
            </a:endParaRPr>
          </a:p>
        </p:txBody>
      </p:sp>
      <p:pic>
        <p:nvPicPr>
          <p:cNvPr id="26626" name="Picture 2" descr="http://millerapush.files.wordpress.com/2012/10/county-election.jpg"/>
          <p:cNvPicPr>
            <a:picLocks noChangeAspect="1" noChangeArrowheads="1"/>
          </p:cNvPicPr>
          <p:nvPr/>
        </p:nvPicPr>
        <p:blipFill>
          <a:blip r:embed="rId3" cstate="print"/>
          <a:srcRect/>
          <a:stretch>
            <a:fillRect/>
          </a:stretch>
        </p:blipFill>
        <p:spPr bwMode="auto">
          <a:xfrm>
            <a:off x="609600" y="1295400"/>
            <a:ext cx="7924800" cy="5105400"/>
          </a:xfrm>
          <a:prstGeom prst="rect">
            <a:avLst/>
          </a:prstGeom>
          <a:noFill/>
          <a:ln w="76200">
            <a:solidFill>
              <a:schemeClr val="accent6">
                <a:lumMod val="60000"/>
                <a:lumOff val="40000"/>
              </a:schemeClr>
            </a:solid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F70B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rgbClr val="660066"/>
          </a:solidFill>
        </p:spPr>
        <p:txBody>
          <a:bodyPr>
            <a:normAutofit/>
          </a:bodyPr>
          <a:lstStyle/>
          <a:p>
            <a:r>
              <a:rPr lang="en-US" sz="3600" b="1" dirty="0" smtClean="0">
                <a:solidFill>
                  <a:schemeClr val="bg1"/>
                </a:solidFill>
              </a:rPr>
              <a:t>Frederick Jackson Turner’s Frontier Thesis</a:t>
            </a:r>
            <a:endParaRPr lang="en-US" sz="3600" b="1" dirty="0">
              <a:solidFill>
                <a:schemeClr val="bg1"/>
              </a:solidFill>
            </a:endParaRPr>
          </a:p>
        </p:txBody>
      </p:sp>
      <p:sp>
        <p:nvSpPr>
          <p:cNvPr id="3" name="Content Placeholder 2"/>
          <p:cNvSpPr>
            <a:spLocks noGrp="1"/>
          </p:cNvSpPr>
          <p:nvPr>
            <p:ph idx="1"/>
          </p:nvPr>
        </p:nvSpPr>
        <p:spPr>
          <a:xfrm>
            <a:off x="495868" y="1066800"/>
            <a:ext cx="5783665" cy="4525963"/>
          </a:xfrm>
        </p:spPr>
        <p:txBody>
          <a:bodyPr>
            <a:normAutofit/>
          </a:bodyPr>
          <a:lstStyle/>
          <a:p>
            <a:r>
              <a:rPr lang="en-US" sz="3000" b="1" dirty="0" smtClean="0">
                <a:solidFill>
                  <a:schemeClr val="bg1"/>
                </a:solidFill>
              </a:rPr>
              <a:t>1893 Chicago World’s Columbian Expo</a:t>
            </a:r>
          </a:p>
          <a:p>
            <a:r>
              <a:rPr lang="en-US" sz="3000" b="1" dirty="0" smtClean="0">
                <a:solidFill>
                  <a:schemeClr val="bg1"/>
                </a:solidFill>
              </a:rPr>
              <a:t>1890 = Frontier declared “closed”</a:t>
            </a:r>
          </a:p>
          <a:p>
            <a:r>
              <a:rPr lang="en-US" sz="3000" b="1" dirty="0" smtClean="0">
                <a:solidFill>
                  <a:schemeClr val="bg1"/>
                </a:solidFill>
              </a:rPr>
              <a:t>Reassessed the significance of frontier in American life</a:t>
            </a:r>
          </a:p>
        </p:txBody>
      </p:sp>
      <p:pic>
        <p:nvPicPr>
          <p:cNvPr id="24578" name="Picture 2" descr="http://xtimeline.s3.amazonaws.com/Upload/Use200808210924514038822/Elt200812050947355361952.jpg"/>
          <p:cNvPicPr>
            <a:picLocks noChangeAspect="1" noChangeArrowheads="1"/>
          </p:cNvPicPr>
          <p:nvPr/>
        </p:nvPicPr>
        <p:blipFill>
          <a:blip r:embed="rId3" cstate="print"/>
          <a:srcRect/>
          <a:stretch>
            <a:fillRect/>
          </a:stretch>
        </p:blipFill>
        <p:spPr bwMode="auto">
          <a:xfrm>
            <a:off x="762000" y="3962400"/>
            <a:ext cx="7543800" cy="2600325"/>
          </a:xfrm>
          <a:prstGeom prst="rect">
            <a:avLst/>
          </a:prstGeom>
          <a:noFill/>
          <a:ln w="76200">
            <a:solidFill>
              <a:srgbClr val="660066"/>
            </a:solidFill>
          </a:ln>
        </p:spPr>
      </p:pic>
      <p:pic>
        <p:nvPicPr>
          <p:cNvPr id="24580" name="Picture 4" descr="https://encrypted-tbn1.gstatic.com/images?q=tbn:ANd9GcS_WWKv9Mw2JfIk82LE_GrWocGzvYjvoY5a9dZYLpP1c4I8Wjjc"/>
          <p:cNvPicPr>
            <a:picLocks noChangeAspect="1" noChangeArrowheads="1"/>
          </p:cNvPicPr>
          <p:nvPr/>
        </p:nvPicPr>
        <p:blipFill>
          <a:blip r:embed="rId4" cstate="print"/>
          <a:srcRect/>
          <a:stretch>
            <a:fillRect/>
          </a:stretch>
        </p:blipFill>
        <p:spPr bwMode="auto">
          <a:xfrm>
            <a:off x="6508134" y="1905000"/>
            <a:ext cx="2428875" cy="2590800"/>
          </a:xfrm>
          <a:prstGeom prst="rect">
            <a:avLst/>
          </a:prstGeom>
          <a:noFill/>
          <a:ln w="76200">
            <a:solidFill>
              <a:schemeClr val="accent6">
                <a:lumMod val="60000"/>
                <a:lumOff val="40000"/>
              </a:schemeClr>
            </a:solid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1447800"/>
            <a:ext cx="8229600" cy="4724400"/>
          </a:xfrm>
        </p:spPr>
        <p:txBody>
          <a:bodyPr>
            <a:normAutofit fontScale="90000"/>
          </a:bodyPr>
          <a:lstStyle/>
          <a:p>
            <a:r>
              <a:rPr lang="en-US" sz="3600" b="1" dirty="0" smtClean="0">
                <a:solidFill>
                  <a:schemeClr val="bg1"/>
                </a:solidFill>
              </a:rPr>
              <a:t>“Wherever social conditions tended to crystallize in the East, whenever capital tended to press upon labor or political restraints to impede the freedom of the mass, there was this gate of an escape to the free condition of the frontier….Men would not accept inferior wages &amp; a permanent position of social subordination when this promised land of freedom and equality was theirs for the taking.”</a:t>
            </a:r>
            <a:r>
              <a:rPr lang="en-US" sz="3100" b="1" dirty="0" smtClean="0">
                <a:solidFill>
                  <a:schemeClr val="bg1"/>
                </a:solidFill>
              </a:rPr>
              <a:t/>
            </a:r>
            <a:br>
              <a:rPr lang="en-US" sz="3100" b="1" dirty="0" smtClean="0">
                <a:solidFill>
                  <a:schemeClr val="bg1"/>
                </a:solidFill>
              </a:rPr>
            </a:br>
            <a:r>
              <a:rPr lang="en-US" sz="3100" b="1" dirty="0" smtClean="0">
                <a:solidFill>
                  <a:schemeClr val="bg1"/>
                </a:solidFill>
              </a:rPr>
              <a:t/>
            </a:r>
            <a:br>
              <a:rPr lang="en-US" sz="3100" b="1" dirty="0" smtClean="0">
                <a:solidFill>
                  <a:schemeClr val="bg1"/>
                </a:solidFill>
              </a:rPr>
            </a:br>
            <a:r>
              <a:rPr lang="en-US" sz="3100" b="1" dirty="0" smtClean="0">
                <a:solidFill>
                  <a:schemeClr val="bg1"/>
                </a:solidFill>
              </a:rPr>
              <a:t>--Frederick Jackson Turner, 1893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F70B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66800"/>
          </a:xfrm>
          <a:solidFill>
            <a:srgbClr val="660066"/>
          </a:solidFill>
        </p:spPr>
        <p:txBody>
          <a:bodyPr/>
          <a:lstStyle/>
          <a:p>
            <a:r>
              <a:rPr lang="en-US" b="1" dirty="0" smtClean="0">
                <a:solidFill>
                  <a:schemeClr val="bg1"/>
                </a:solidFill>
              </a:rPr>
              <a:t>Andrew Jackson</a:t>
            </a:r>
            <a:endParaRPr lang="en-US" b="1" dirty="0">
              <a:solidFill>
                <a:schemeClr val="bg1"/>
              </a:solidFill>
            </a:endParaRPr>
          </a:p>
        </p:txBody>
      </p:sp>
      <p:sp>
        <p:nvSpPr>
          <p:cNvPr id="3" name="Content Placeholder 2"/>
          <p:cNvSpPr>
            <a:spLocks noGrp="1"/>
          </p:cNvSpPr>
          <p:nvPr>
            <p:ph idx="1"/>
          </p:nvPr>
        </p:nvSpPr>
        <p:spPr>
          <a:xfrm>
            <a:off x="4679950" y="1447800"/>
            <a:ext cx="4038600" cy="4876800"/>
          </a:xfrm>
        </p:spPr>
        <p:txBody>
          <a:bodyPr>
            <a:normAutofit lnSpcReduction="10000"/>
          </a:bodyPr>
          <a:lstStyle/>
          <a:p>
            <a:r>
              <a:rPr lang="en-US" b="1" dirty="0" smtClean="0">
                <a:solidFill>
                  <a:schemeClr val="bg1"/>
                </a:solidFill>
              </a:rPr>
              <a:t>Known for:  Indian Removal, the Bank veto, and Jacksonian </a:t>
            </a:r>
            <a:r>
              <a:rPr lang="en-US" b="1" dirty="0" smtClean="0">
                <a:solidFill>
                  <a:schemeClr val="bg1"/>
                </a:solidFill>
              </a:rPr>
              <a:t>Democracy</a:t>
            </a:r>
          </a:p>
          <a:p>
            <a:pPr marL="0" indent="0">
              <a:buNone/>
            </a:pPr>
            <a:endParaRPr lang="en-US" b="1" dirty="0" smtClean="0">
              <a:solidFill>
                <a:schemeClr val="bg1"/>
              </a:solidFill>
            </a:endParaRPr>
          </a:p>
          <a:p>
            <a:r>
              <a:rPr lang="en-US" b="1" dirty="0" smtClean="0">
                <a:solidFill>
                  <a:schemeClr val="bg1"/>
                </a:solidFill>
              </a:rPr>
              <a:t>1828 election = Massive popular election &amp; turning point in American political life</a:t>
            </a:r>
            <a:endParaRPr lang="en-US" b="1" dirty="0">
              <a:solidFill>
                <a:schemeClr val="bg1"/>
              </a:solidFill>
            </a:endParaRPr>
          </a:p>
        </p:txBody>
      </p:sp>
      <p:sp>
        <p:nvSpPr>
          <p:cNvPr id="20482" name="AutoShape 2" descr="data:image/jpeg;base64,/9j/4AAQSkZJRgABAQAAAQABAAD/2wCEAAkGBxQTEhUUEhQUFBQXFxUVFxQVFBQVFBQXFxQXFhQXFRQYHCggGBolHBQUITEhJSkrLi4uFx8zODMsNygtLisBCgoKDg0OGxAQGywkHyQsLCwsLCwsLCwsLCwsLCwsLCwsLCwsLCwsLCwsLCwsLCwsLCwsLCwsLCwsLCwsLCwsLP/AABEIAPEA0QMBIgACEQEDEQH/xAAbAAABBQEBAAAAAAAAAAAAAAAAAQIDBQYEB//EAD0QAAIBAgQDBQcBBQcFAAAAAAABAgMRBAUhMRJBUQYiYXGBEzKRobHR8MEjQlLh8QcUFWJyktIWFzNDsv/EABkBAAMBAQEAAAAAAAAAAAAAAAABAgMEBf/EACQRAQEAAgMAAgIBBQAAAAAAAAABAhEDEiExQSJRBBMUQlJh/9oADAMBAAIRAxEAPwDIKRHVl0FuR2POdx3E0JObe7HcSIq0gVDlKwjqHJ7QT2jHobdCqEdSXQh4mhnEVISScmJxCOItrD2Wj4NDpRRCmT06Uney23YjME9lcfwWJb2DY1BCkkOcUJxjkTsG8IcBNEmjHoLsNOeEX1Y/gJnT5iOAuw0SmPFSHRFsEiPEsAgcKNFERdQEuAw4IsbN2Y1SGVNTXQOlMgch0paHPKQ9AXGtjZMXiKMqjoJaw5Nj3HxFsGpktLDylsmywy3LeJq5q8HlySskTctFtksLlU7ptfEvsDlPFCUNlK74uafL9NC5eAVhzSpRu+fzM+1K3bJ4ns9Why4l1jr8tzneVyXL7mlq41+PktEQrE35fNhMqNqBZXLdP4/yIqlFxdpL7PyNBOa3jp4HBmNRSjbS+68Cp6XbSuiiWBDSJRVaWKFSEhIcSWwAo6KAU0UXhDhEWyCoXhHtKwxszhAm9AAbUCkHtERpjG9TfSi1JEE2SMZJXHBo1PQSK1FmncdBbWGHXwPh2fPX88CTBYaUn3Y+rWhb5XUjw95pFlDgtpJW/wAr1+Rlv0W6h2XU1BXlqywq5mktOFeb1+BQ15SlpHRfQjhlst7/AFFpC8WcSX8L+JFPFe0ldv0+xwxw0lvr6k9OjqKQJlCPI58RG+z9CXEwaRyKrqKY/Z2/SehTTRm8VLVlljMRKKdtrPXzexRSnc1457ajJYZXFSkovmvg/wAR1VsM4Oz1XJrmVmDqOMk1yd/maCtLjhfrrb8/NR5yDDKyuGCHWBIckYbaF4RAuAipRAFTAtFFuNuOgtRhLYBAAmXbGqQ4a0dVWeloRU0Ocx0JEqJNPkRIe7j6FK7iurS+YBa5Hh25btR/e/4rp4svalPaKDJMHa68beZ21cO4zu+n0ZnUUynh+Gy3ZK8I29xtSpa3XYtsuw7fqZ5bio5aeXtrS51wyvw+Re0KFkdComfY9Mjj8HaLTKP2D1S82eg43B8UbGbrYCUJOyun4bFTL8S1+XrG4/oouyWrsVsoR8j0XF5cnHRejRjc4wChqtPDoXx8h5Yb+FZPu7Mv8HG8UvBfMztGN3rvruXlKe1uaTNsmH2KlJxdmILKrdajDCz1p9FBAgEDkI0CYXHCoHqQwVDI7jAXhQoGzAjBMRo6VaCQWFTDmSZtifDU+Jxihi2OvKFeokK049FwEY2Uo80tOh1YzCcST+XmVeU6K3zZoobd57a/1IjLLxlsfT4ZRXVmoyumuFGZzCqp104+6tvuarL33V5GfIvFZ0kdDictCR2SM4pyVInM0dlSRyz9CPtcc2JjoYvtLQ7r/PmbfEPQy+ewvCXWzKx+RHnVR8LLbA11KK6r5ops3g42Zz4TGuLuvgd0x7Y7c+fmTUNCEeCxUKiWtpdOZNOK5O5z3Gw97NuCFUBeEk6QVCpA0UkCgkLYAfcBLAPQZRD4sbFCROirlPAQfCJKiHdk8f2ifJHJUViwyb37N22+PiTaLNRs8DfhunqSYqc+GzenTr5kODTsu6dWKWlt3zf2M2f2r6cLO71bNHllTT88jOYiVl8i2yGTcPj9SbF7aHDVdWSSzCHOSM/jKs/dV11sceLryUd4RjFXlOb2fRdXuzOxci3zDtBSg7Xu+iIMBncaztFtPez6I8+xclVk3Cpxteifki77M4OfFGU7qKe/7380Fx1Gknny1WJzSNOnxS11aS62Zmv8QdaUrOK02vqSdtcPL2lKlB8MZKUuJ7LW71+Bm8zwlOjKMGqim1xKWiut7uO6Q+PHcKyfsZ5gOJb6r1MjKDTsX2InKPeburaPk0VcVxTXi/qzs4rqOblnqzynDKUb807FtThY5Mqp8MX5s7WjDO7pQthwBJExQFsFxBwqEgsKKVoiAJYUAyikOT0EqLoK4WN6uF3JYkRLFEVWJzhdDsJOzQkPEIfrcitPlrssx8pK19tNi5i1w+hk8mqatv8ANDR1KyUL83siPtllJvxw5hPp+W3NHkFK1NPrf5mZV5a8tv1Zo8pxKsl4E5fB4/PqfFYeblZLf97oc2JyZP3lxQ4XG3i95L/N4l5SSaHyj1Mttf8AjE4HJPZytZu8nJybfE3rq3u3q9zSUsPYslSRzVZJPcMs7RJPpWdp6acIVGr8DTfk9H9/Qpcywzn35cMnw2UmtbPlpyNNj6anSlHk018Sjy1dxKWttNfAeOWlWMfmOEtStbbXz5fYzVGWuvI33aOPcZi8BgnUb/PzY6+HL8btz803ZppKMVwq21tCREeBwzhCzd7EyRnYg244SSHIRkAcLwjLRrQIdFCWGROEAsKMM17NJ2Emgm9WNiy2mzIong0MsOUHYdEOeq6CwVuY1rQSJFXK68HX4WXVfE8XCuqM5xnVSrtpa7XSfR8hWbRbq7aulK0EuepNhJuMjgyzGU6qSlK0krWvZP7kOLxLhNx6WsY4/wCta5T/ACjb4bE3XidftLmdyqvxQT5lrSq34vzS39THLxpNV1qq5PhWiW7/AEKnN8dGjJ8XFsmrK7fIs4zS0Q2Sv08PAJC7aqo/6gpqk3rw9La38Uysy/GcdNz6yk9OWp1dpMqjVg7aSWumz8ymy+HsYcDd9b3LkmhtBm2Jclw8/qc2XYL2cdfee43F1UpavRPckjmNJ/8Ash/uS+pvjLrxjy310t8hoQaeq1QIGRWCBiWAzkLcLiXAHISwIUZFsAvEA9hmKseZHGJ1uI2xW1xDGDY9xZLB21FT5C2EPDoMJpLQhAzCSOnkJEbWmkrt2GlI4vk7dGh+W1pTnK8nKyu73dknYp8RmF9I7dTcf2WYBVYYtu17U4rwvxN/RfAvLC9d1OOc7ai7ymaskW1GWtvAz1OLpSs9k9H+ha0qmqfJ/Y8/J1x14nE8KTbsisr53ypxc5eTsvMt0lvYWtNNa2a6NXCUSTfrOYjG4lxf7LV7aK3jzKF1qkpWmrddDVY7E26JeCMxi6zUrrne/wAbmmN/R5asVOdStCXmkZqMuRd59V7iXVtmfPQ4J+Lg57+S1yzMpUna7cXuv1RrMPVUkpLZmCUzQ9mMbvB+a/Unmw87QsMvporC2FYJHM1NsCJEgsANHxJ1SQVIdBkbxRAb7N9AAKFQ/PsEqWnoT3FcU0K1cjiiScI+MdR8wtNyuJHKJ0MrsyxXCrL3nsXjLbqJt1N0zF4xQ0WrKevWcndi73fzZHM7MMJi5ss7TTX/ANnHaSOExDVXSjVioTl/A07wm/DVp+Er8jICplZTc0mXT3HNaEfaNaOM0pRa1Vns0yvotxfA/OL6mM7N9sXQp+yrU3Wpr/x2mozpa6qMmmnF/wALL99sMHUXe9rTfLignZ/6oNnm5/x8pXbhzTTU4aumtzpaTMhDO6e8KkJrqnaXrF6ndS7RwWn0MemU+m0yi4rYSPS/mZLtRwxaS3v9zvxvaiNrRjJv4GHzvNHKTbacui2ia8XFbWfJySRV5pXcpvotEcY5MQ9KTU04Ld+ltoPw9ZwkpR0aGsaMm+y7FKpBSXr4M60Y/s3juCooP3ZaeT5G09nocOeHW6dWOXaEiTQiCp6EsUSdIkOjBk1LDXWjSfR319bWJIUNefoLZI/YvxA6vZf6gFsMioC2JXpsMYttYicRGtCRLUjrhCrjxeIUYuXT6marVHOTk+Z15tieKXCn3V82QYaF3Y7uLDrNuXky7XQ4LRONlnjKfdK1msrOkAQUYSUpa9fAkcb7aHOi6weDVRRfPmK3RxVum0OhiZraUl6lrm+HjTk/il+hSSkKej4TVMXOW85P1ZCIgHrRb2CSlC/kMirk0tEARykNC4ACpnoXZ7HqvSV/fj3ZfpL1+554WWQ5i6FVS1a2a6p/iM+TDtFY5ar0mNPkW+HwsbWaTttprtvxLc4MBnWEqwUuOEGtLTapyXmr/cs6ePpPSNSEvKSf0OHLf6b7SLDK97Cxoj1IfcnYQ8DAmuA9BhI0tSHERUXo7rw5eBK7ldjZyhFtRu+nLzJxlta70m4iizjMk+5B+b/RHHiMZOekm7dFojimdvHwau658+XfkIzqwqOemjtw8TesoZmVTRJFcdWL1ZzNWHCpAAWEbtJattJLq3sMEuabJWqcFOp3YpcV+vl1ZrMjyChhKTq15WtHvzbd3feCjba9tN/MxHafPf7zPuRUKUX3YaX85ePgY9u91PhfXrN1WY/FOrUlN83dLouSILAiSFJs1+EGJE1OCJY4dLcW6WyFaejlBJaHNUTOj23p8xaOFlN2jFvxYb0HEHCbHKuw1SprUlwR8tTTYXsNhYrvKc31cmv/AJsZZc+EVMK8oaBM9WxXYbDS91Tg/CTkvhK5wf8Ab2F9Kr/2a/UU/kYD+nXN2f7PwxGGjPVO7Uut09FrsrWfqWdLsgr3i3H1uX2TZVDDU+CF2r3bb1b/ABHfc5cuXLflazGK7AzlTXBV5bT6rxLAScU9GR0ocGn7vLw/kR8mmAQBhiSGtSv4HVKnZ6kfDr4GUuq2Z/Nso0c6er5rr5GdcT1KrheF3snzs9eXP4/JmT7SZfb9rCHCr962yOzg5rvrXPyYT5igpUjrod1N7kkKWglbayOq1i5VSuceJhZ2LqMeRzYnC8UtOhMy99VYpztyatGFaM57R7320OapSabTFp0W3ZI0urELHtBnk8TPVtQXuw5LxficuGy+UuT+Bpsg7KylaTj6y2+BssL2cgvfvLwXdj8Fq/Vs58ubHHzFpMbfa80/wxx5L1aJf7jUt3YSl5Rlb4tHrVDBQgrRhFeUUidQRl/cX9K6PIYZFiZbUmvO36nVQ7IYiT70WvNo9UUULYV/kZH0jC5b2Hs/2jSXxf8AI1eAyilS92Kv1er+J3imWWeWXyckhAACTAogAAAoAAJJCiAAKFgHsM7LC8Wrb8dPX6HZh8rjzV9bp87a8tjvoUVFWJLExVqqnh0uHV+6k77u2l38BlXDJxlG268OZZqgMlhwJ51mOBdJ7WjfTfTqrnNSocWvQ2XaDBOUJu3K/wADL5dScrWOucm8WXX1FTw+p0Qw17vbxLSngXzXqNxWXOo404Nri3a5R5snvvxWmdwOR1cXUk4K1NO3tJaJ2006m9yXstRoJNrjn/FLZeS2LXL8FGlCMIKyirI6iM+W3yfAmJqhYcAhksoAAEBBQAEAAAAAAAAAAAAAAFEABAoAAzIAkXoKBAAAAgxFPQpcFl0YKyRfT1OSVB68hy+BxYrRWSu3sup25dhOFcUrcb38FyQ7C4JR1esnu3+h2JBaAgFAQAAAAAAAAACAAAogACiAAAAAAAACAAAAAAuKMIcN7qJRQCggCgAMEmAADo7AhQAFQgoADRwAOgAACAAAAEFAABAFAAQBQAARigIyIBQGQAAA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TEhUUEhQUFBQXFxUVFxQVFBQVFBQXFxQXFhQXFRQYHCggGBolHBQUITEhJSkrLi4uFx8zODMsNygtLisBCgoKDg0OGxAQGywkHyQsLCwsLCwsLCwsLCwsLCwsLCwsLCwsLCwsLCwsLCwsLCwsLCwsLCwsLCwsLCwsLCwsLP/AABEIAPEA0QMBIgACEQEDEQH/xAAbAAABBQEBAAAAAAAAAAAAAAAAAQIDBQYEB//EAD0QAAIBAgQDBQcBBQcFAAAAAAABAgMRBAUhMRJBUQYiYXGBEzKRobHR8MEjQlLh8QcUFWJyktIWFzNDsv/EABkBAAMBAQEAAAAAAAAAAAAAAAABAgMEBf/EACQRAQEAAgMAAgIBBQAAAAAAAAABAhEDEiExQSJRBBMUQlJh/9oADAMBAAIRAxEAPwDIKRHVl0FuR2POdx3E0JObe7HcSIq0gVDlKwjqHJ7QT2jHobdCqEdSXQh4mhnEVISScmJxCOItrD2Wj4NDpRRCmT06Uney23YjME9lcfwWJb2DY1BCkkOcUJxjkTsG8IcBNEmjHoLsNOeEX1Y/gJnT5iOAuw0SmPFSHRFsEiPEsAgcKNFERdQEuAw4IsbN2Y1SGVNTXQOlMgch0paHPKQ9AXGtjZMXiKMqjoJaw5Nj3HxFsGpktLDylsmywy3LeJq5q8HlySskTctFtksLlU7ptfEvsDlPFCUNlK74uafL9NC5eAVhzSpRu+fzM+1K3bJ4ns9Why4l1jr8tzneVyXL7mlq41+PktEQrE35fNhMqNqBZXLdP4/yIqlFxdpL7PyNBOa3jp4HBmNRSjbS+68Cp6XbSuiiWBDSJRVaWKFSEhIcSWwAo6KAU0UXhDhEWyCoXhHtKwxszhAm9AAbUCkHtERpjG9TfSi1JEE2SMZJXHBo1PQSK1FmncdBbWGHXwPh2fPX88CTBYaUn3Y+rWhb5XUjw95pFlDgtpJW/wAr1+Rlv0W6h2XU1BXlqywq5mktOFeb1+BQ15SlpHRfQjhlst7/AFFpC8WcSX8L+JFPFe0ldv0+xwxw0lvr6k9OjqKQJlCPI58RG+z9CXEwaRyKrqKY/Z2/SehTTRm8VLVlljMRKKdtrPXzexRSnc1457ajJYZXFSkovmvg/wAR1VsM4Oz1XJrmVmDqOMk1yd/maCtLjhfrrb8/NR5yDDKyuGCHWBIckYbaF4RAuAipRAFTAtFFuNuOgtRhLYBAAmXbGqQ4a0dVWeloRU0Ocx0JEqJNPkRIe7j6FK7iurS+YBa5Hh25btR/e/4rp4svalPaKDJMHa68beZ21cO4zu+n0ZnUUynh+Gy3ZK8I29xtSpa3XYtsuw7fqZ5bio5aeXtrS51wyvw+Re0KFkdComfY9Mjj8HaLTKP2D1S82eg43B8UbGbrYCUJOyun4bFTL8S1+XrG4/oouyWrsVsoR8j0XF5cnHRejRjc4wChqtPDoXx8h5Yb+FZPu7Mv8HG8UvBfMztGN3rvruXlKe1uaTNsmH2KlJxdmILKrdajDCz1p9FBAgEDkI0CYXHCoHqQwVDI7jAXhQoGzAjBMRo6VaCQWFTDmSZtifDU+Jxihi2OvKFeokK049FwEY2Uo80tOh1YzCcST+XmVeU6K3zZoobd57a/1IjLLxlsfT4ZRXVmoyumuFGZzCqp104+6tvuarL33V5GfIvFZ0kdDictCR2SM4pyVInM0dlSRyz9CPtcc2JjoYvtLQ7r/PmbfEPQy+ewvCXWzKx+RHnVR8LLbA11KK6r5ops3g42Zz4TGuLuvgd0x7Y7c+fmTUNCEeCxUKiWtpdOZNOK5O5z3Gw97NuCFUBeEk6QVCpA0UkCgkLYAfcBLAPQZRD4sbFCROirlPAQfCJKiHdk8f2ifJHJUViwyb37N22+PiTaLNRs8DfhunqSYqc+GzenTr5kODTsu6dWKWlt3zf2M2f2r6cLO71bNHllTT88jOYiVl8i2yGTcPj9SbF7aHDVdWSSzCHOSM/jKs/dV11sceLryUd4RjFXlOb2fRdXuzOxci3zDtBSg7Xu+iIMBncaztFtPez6I8+xclVk3Cpxteifki77M4OfFGU7qKe/7380Fx1Gknny1WJzSNOnxS11aS62Zmv8QdaUrOK02vqSdtcPL2lKlB8MZKUuJ7LW71+Bm8zwlOjKMGqim1xKWiut7uO6Q+PHcKyfsZ5gOJb6r1MjKDTsX2InKPeburaPk0VcVxTXi/qzs4rqOblnqzynDKUb807FtThY5Mqp8MX5s7WjDO7pQthwBJExQFsFxBwqEgsKKVoiAJYUAyikOT0EqLoK4WN6uF3JYkRLFEVWJzhdDsJOzQkPEIfrcitPlrssx8pK19tNi5i1w+hk8mqatv8ANDR1KyUL83siPtllJvxw5hPp+W3NHkFK1NPrf5mZV5a8tv1Zo8pxKsl4E5fB4/PqfFYeblZLf97oc2JyZP3lxQ4XG3i95L/N4l5SSaHyj1Mttf8AjE4HJPZytZu8nJybfE3rq3u3q9zSUsPYslSRzVZJPcMs7RJPpWdp6acIVGr8DTfk9H9/Qpcywzn35cMnw2UmtbPlpyNNj6anSlHk018Sjy1dxKWttNfAeOWlWMfmOEtStbbXz5fYzVGWuvI33aOPcZi8BgnUb/PzY6+HL8btz803ZppKMVwq21tCREeBwzhCzd7EyRnYg244SSHIRkAcLwjLRrQIdFCWGROEAsKMM17NJ2Emgm9WNiy2mzIong0MsOUHYdEOeq6CwVuY1rQSJFXK68HX4WXVfE8XCuqM5xnVSrtpa7XSfR8hWbRbq7aulK0EuepNhJuMjgyzGU6qSlK0krWvZP7kOLxLhNx6WsY4/wCta5T/ACjb4bE3XidftLmdyqvxQT5lrSq34vzS39THLxpNV1qq5PhWiW7/AEKnN8dGjJ8XFsmrK7fIs4zS0Q2Sv08PAJC7aqo/6gpqk3rw9La38Uysy/GcdNz6yk9OWp1dpMqjVg7aSWumz8ymy+HsYcDd9b3LkmhtBm2Jclw8/qc2XYL2cdfee43F1UpavRPckjmNJ/8Ash/uS+pvjLrxjy310t8hoQaeq1QIGRWCBiWAzkLcLiXAHISwIUZFsAvEA9hmKseZHGJ1uI2xW1xDGDY9xZLB21FT5C2EPDoMJpLQhAzCSOnkJEbWmkrt2GlI4vk7dGh+W1pTnK8nKyu73dknYp8RmF9I7dTcf2WYBVYYtu17U4rwvxN/RfAvLC9d1OOc7ai7ymaskW1GWtvAz1OLpSs9k9H+ha0qmqfJ/Y8/J1x14nE8KTbsisr53ypxc5eTsvMt0lvYWtNNa2a6NXCUSTfrOYjG4lxf7LV7aK3jzKF1qkpWmrddDVY7E26JeCMxi6zUrrne/wAbmmN/R5asVOdStCXmkZqMuRd59V7iXVtmfPQ4J+Lg57+S1yzMpUna7cXuv1RrMPVUkpLZmCUzQ9mMbvB+a/Unmw87QsMvporC2FYJHM1NsCJEgsANHxJ1SQVIdBkbxRAb7N9AAKFQ/PsEqWnoT3FcU0K1cjiiScI+MdR8wtNyuJHKJ0MrsyxXCrL3nsXjLbqJt1N0zF4xQ0WrKevWcndi73fzZHM7MMJi5ss7TTX/ANnHaSOExDVXSjVioTl/A07wm/DVp+Er8jICplZTc0mXT3HNaEfaNaOM0pRa1Vns0yvotxfA/OL6mM7N9sXQp+yrU3Wpr/x2mozpa6qMmmnF/wALL99sMHUXe9rTfLignZ/6oNnm5/x8pXbhzTTU4aumtzpaTMhDO6e8KkJrqnaXrF6ndS7RwWn0MemU+m0yi4rYSPS/mZLtRwxaS3v9zvxvaiNrRjJv4GHzvNHKTbacui2ia8XFbWfJySRV5pXcpvotEcY5MQ9KTU04Ld+ltoPw9ZwkpR0aGsaMm+y7FKpBSXr4M60Y/s3juCooP3ZaeT5G09nocOeHW6dWOXaEiTQiCp6EsUSdIkOjBk1LDXWjSfR319bWJIUNefoLZI/YvxA6vZf6gFsMioC2JXpsMYttYicRGtCRLUjrhCrjxeIUYuXT6marVHOTk+Z15tieKXCn3V82QYaF3Y7uLDrNuXky7XQ4LRONlnjKfdK1msrOkAQUYSUpa9fAkcb7aHOi6weDVRRfPmK3RxVum0OhiZraUl6lrm+HjTk/il+hSSkKej4TVMXOW85P1ZCIgHrRb2CSlC/kMirk0tEARykNC4ACpnoXZ7HqvSV/fj3ZfpL1+554WWQ5i6FVS1a2a6p/iM+TDtFY5ar0mNPkW+HwsbWaTttprtvxLc4MBnWEqwUuOEGtLTapyXmr/cs6ePpPSNSEvKSf0OHLf6b7SLDK97Cxoj1IfcnYQ8DAmuA9BhI0tSHERUXo7rw5eBK7ldjZyhFtRu+nLzJxlta70m4iizjMk+5B+b/RHHiMZOekm7dFojimdvHwau658+XfkIzqwqOemjtw8TesoZmVTRJFcdWL1ZzNWHCpAAWEbtJattJLq3sMEuabJWqcFOp3YpcV+vl1ZrMjyChhKTq15WtHvzbd3feCjba9tN/MxHafPf7zPuRUKUX3YaX85ePgY9u91PhfXrN1WY/FOrUlN83dLouSILAiSFJs1+EGJE1OCJY4dLcW6WyFaejlBJaHNUTOj23p8xaOFlN2jFvxYb0HEHCbHKuw1SprUlwR8tTTYXsNhYrvKc31cmv/AJsZZc+EVMK8oaBM9WxXYbDS91Tg/CTkvhK5wf8Ab2F9Kr/2a/UU/kYD+nXN2f7PwxGGjPVO7Uut09FrsrWfqWdLsgr3i3H1uX2TZVDDU+CF2r3bb1b/ABHfc5cuXLflazGK7AzlTXBV5bT6rxLAScU9GR0ocGn7vLw/kR8mmAQBhiSGtSv4HVKnZ6kfDr4GUuq2Z/Nso0c6er5rr5GdcT1KrheF3snzs9eXP4/JmT7SZfb9rCHCr962yOzg5rvrXPyYT5igpUjrod1N7kkKWglbayOq1i5VSuceJhZ2LqMeRzYnC8UtOhMy99VYpztyatGFaM57R7320OapSabTFp0W3ZI0urELHtBnk8TPVtQXuw5LxficuGy+UuT+Bpsg7KylaTj6y2+BssL2cgvfvLwXdj8Fq/Vs58ubHHzFpMbfa80/wxx5L1aJf7jUt3YSl5Rlb4tHrVDBQgrRhFeUUidQRl/cX9K6PIYZFiZbUmvO36nVQ7IYiT70WvNo9UUULYV/kZH0jC5b2Hs/2jSXxf8AI1eAyilS92Kv1er+J3imWWeWXyckhAACTAogAAAoAAJJCiAAKFgHsM7LC8Wrb8dPX6HZh8rjzV9bp87a8tjvoUVFWJLExVqqnh0uHV+6k77u2l38BlXDJxlG268OZZqgMlhwJ51mOBdJ7WjfTfTqrnNSocWvQ2XaDBOUJu3K/wADL5dScrWOucm8WXX1FTw+p0Qw17vbxLSngXzXqNxWXOo404Nri3a5R5snvvxWmdwOR1cXUk4K1NO3tJaJ2006m9yXstRoJNrjn/FLZeS2LXL8FGlCMIKyirI6iM+W3yfAmJqhYcAhksoAAEBBQAEAAAAAAAAAAAAAAFEABAoAAzIAkXoKBAAAAgxFPQpcFl0YKyRfT1OSVB68hy+BxYrRWSu3sup25dhOFcUrcb38FyQ7C4JR1esnu3+h2JBaAgFAQAAAAAAAAACAAAogACiAAAAAAAACAAAAAAuKMIcN7qJRQCggCgAMEmAADo7AhQAFQgoADRwAOgAACAAAAEFAABAFAAQBQAARigIyIBQGQAAAP//Z"/>
          <p:cNvSpPr>
            <a:spLocks noChangeAspect="1" noChangeArrowheads="1"/>
          </p:cNvSpPr>
          <p:nvPr/>
        </p:nvSpPr>
        <p:spPr bwMode="auto">
          <a:xfrm>
            <a:off x="155575" y="-1790700"/>
            <a:ext cx="324802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86" name="Picture 6" descr="http://frontierpartisans.com/wp-content/uploads/2013/03/andrew_jackson-259x300.jpg"/>
          <p:cNvPicPr>
            <a:picLocks noChangeAspect="1" noChangeArrowheads="1"/>
          </p:cNvPicPr>
          <p:nvPr/>
        </p:nvPicPr>
        <p:blipFill>
          <a:blip r:embed="rId3" cstate="print"/>
          <a:srcRect/>
          <a:stretch>
            <a:fillRect/>
          </a:stretch>
        </p:blipFill>
        <p:spPr bwMode="auto">
          <a:xfrm>
            <a:off x="460375" y="1333642"/>
            <a:ext cx="3190875" cy="3724275"/>
          </a:xfrm>
          <a:prstGeom prst="rect">
            <a:avLst/>
          </a:prstGeom>
          <a:noFill/>
          <a:ln w="76200">
            <a:solidFill>
              <a:schemeClr val="accent6">
                <a:lumMod val="60000"/>
                <a:lumOff val="40000"/>
              </a:schemeClr>
            </a:solidFill>
          </a:ln>
        </p:spPr>
      </p:pic>
      <p:pic>
        <p:nvPicPr>
          <p:cNvPr id="20488" name="Picture 8" descr="http://imgc.allpostersimages.com/images/P-473-488-90/37/3729/9AQAF00Z/posters/andrew-jackson-presidential-campaign-poster-1828.jpg"/>
          <p:cNvPicPr>
            <a:picLocks noChangeAspect="1" noChangeArrowheads="1"/>
          </p:cNvPicPr>
          <p:nvPr/>
        </p:nvPicPr>
        <p:blipFill>
          <a:blip r:embed="rId4" cstate="print"/>
          <a:srcRect/>
          <a:stretch>
            <a:fillRect/>
          </a:stretch>
        </p:blipFill>
        <p:spPr bwMode="auto">
          <a:xfrm>
            <a:off x="1066799" y="4495800"/>
            <a:ext cx="3581305" cy="1828800"/>
          </a:xfrm>
          <a:prstGeom prst="rect">
            <a:avLst/>
          </a:prstGeom>
          <a:noFill/>
          <a:ln w="76200">
            <a:solidFill>
              <a:srgbClr val="660066"/>
            </a:solid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2F70BF"/>
          </a:solidFill>
        </p:spPr>
        <p:txBody>
          <a:bodyPr/>
          <a:lstStyle/>
          <a:p>
            <a:r>
              <a:rPr lang="en-US" b="1" dirty="0" err="1" smtClean="0">
                <a:solidFill>
                  <a:schemeClr val="bg1"/>
                </a:solidFill>
              </a:rPr>
              <a:t>Jacksonian</a:t>
            </a:r>
            <a:r>
              <a:rPr lang="en-US" b="1" dirty="0" smtClean="0">
                <a:solidFill>
                  <a:schemeClr val="bg1"/>
                </a:solidFill>
              </a:rPr>
              <a:t> Democracy</a:t>
            </a:r>
            <a:endParaRPr lang="en-US" b="1" dirty="0">
              <a:solidFill>
                <a:schemeClr val="bg1"/>
              </a:solidFill>
            </a:endParaRPr>
          </a:p>
        </p:txBody>
      </p:sp>
      <p:sp>
        <p:nvSpPr>
          <p:cNvPr id="3" name="Content Placeholder 2"/>
          <p:cNvSpPr>
            <a:spLocks noGrp="1"/>
          </p:cNvSpPr>
          <p:nvPr>
            <p:ph idx="1"/>
          </p:nvPr>
        </p:nvSpPr>
        <p:spPr>
          <a:xfrm>
            <a:off x="457200" y="1371600"/>
            <a:ext cx="8229600" cy="4525963"/>
          </a:xfrm>
        </p:spPr>
        <p:txBody>
          <a:bodyPr/>
          <a:lstStyle/>
          <a:p>
            <a:r>
              <a:rPr lang="en-US" b="1" dirty="0" smtClean="0">
                <a:solidFill>
                  <a:schemeClr val="bg1"/>
                </a:solidFill>
              </a:rPr>
              <a:t>Spread of new practices &amp; institutions that spread political power to people who did not have it before</a:t>
            </a:r>
          </a:p>
          <a:p>
            <a:r>
              <a:rPr lang="en-US" b="1" dirty="0" smtClean="0">
                <a:solidFill>
                  <a:schemeClr val="bg1"/>
                </a:solidFill>
              </a:rPr>
              <a:t>Mass participation in elections</a:t>
            </a:r>
          </a:p>
          <a:p>
            <a:r>
              <a:rPr lang="en-US" b="1" dirty="0" smtClean="0">
                <a:solidFill>
                  <a:schemeClr val="bg1"/>
                </a:solidFill>
              </a:rPr>
              <a:t>Rise of modern 2-party system</a:t>
            </a:r>
          </a:p>
          <a:p>
            <a:r>
              <a:rPr lang="en-US" b="1" dirty="0" smtClean="0">
                <a:solidFill>
                  <a:schemeClr val="bg1"/>
                </a:solidFill>
              </a:rPr>
              <a:t>Democracy defined by popular sovereignty, majority rule through free elections</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F70B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549"/>
            <a:ext cx="9144000" cy="995149"/>
          </a:xfrm>
          <a:solidFill>
            <a:srgbClr val="660066"/>
          </a:solidFill>
        </p:spPr>
        <p:txBody>
          <a:bodyPr/>
          <a:lstStyle/>
          <a:p>
            <a:r>
              <a:rPr lang="en-US" b="1" dirty="0" smtClean="0">
                <a:solidFill>
                  <a:schemeClr val="bg1"/>
                </a:solidFill>
              </a:rPr>
              <a:t>Early National Period</a:t>
            </a:r>
            <a:endParaRPr lang="en-US" b="1" dirty="0">
              <a:solidFill>
                <a:schemeClr val="bg1"/>
              </a:solidFill>
            </a:endParaRPr>
          </a:p>
        </p:txBody>
      </p:sp>
      <p:sp>
        <p:nvSpPr>
          <p:cNvPr id="3" name="Content Placeholder 2"/>
          <p:cNvSpPr>
            <a:spLocks noGrp="1"/>
          </p:cNvSpPr>
          <p:nvPr>
            <p:ph idx="1"/>
          </p:nvPr>
        </p:nvSpPr>
        <p:spPr>
          <a:xfrm>
            <a:off x="5167313" y="1453629"/>
            <a:ext cx="3657600" cy="4953000"/>
          </a:xfrm>
        </p:spPr>
        <p:txBody>
          <a:bodyPr>
            <a:normAutofit fontScale="92500" lnSpcReduction="10000"/>
          </a:bodyPr>
          <a:lstStyle/>
          <a:p>
            <a:r>
              <a:rPr lang="en-US" b="1" dirty="0" smtClean="0">
                <a:solidFill>
                  <a:schemeClr val="bg1"/>
                </a:solidFill>
              </a:rPr>
              <a:t>Strict and severe property requirements</a:t>
            </a:r>
          </a:p>
          <a:p>
            <a:r>
              <a:rPr lang="en-US" b="1" dirty="0" smtClean="0">
                <a:solidFill>
                  <a:schemeClr val="bg1"/>
                </a:solidFill>
              </a:rPr>
              <a:t>Most political offices elected by representatives</a:t>
            </a:r>
          </a:p>
          <a:p>
            <a:r>
              <a:rPr lang="en-US" b="1" dirty="0" smtClean="0">
                <a:solidFill>
                  <a:schemeClr val="bg1"/>
                </a:solidFill>
              </a:rPr>
              <a:t>Deferential political culture</a:t>
            </a:r>
          </a:p>
          <a:p>
            <a:r>
              <a:rPr lang="en-US" b="1" dirty="0" smtClean="0">
                <a:solidFill>
                  <a:schemeClr val="bg1"/>
                </a:solidFill>
              </a:rPr>
              <a:t>Non-competitive &amp; non-contested elections </a:t>
            </a:r>
            <a:endParaRPr lang="en-US" b="1" dirty="0">
              <a:solidFill>
                <a:schemeClr val="bg1"/>
              </a:solidFill>
            </a:endParaRPr>
          </a:p>
        </p:txBody>
      </p:sp>
      <p:sp>
        <p:nvSpPr>
          <p:cNvPr id="16388" name="AutoShape 4" descr="http://bakerhomeenergyconsultant.org/image_store/uploads/5/5/0/3/5/ar132977800053055.jpg"/>
          <p:cNvSpPr>
            <a:spLocks noChangeAspect="1" noChangeArrowheads="1"/>
          </p:cNvSpPr>
          <p:nvPr/>
        </p:nvSpPr>
        <p:spPr bwMode="auto">
          <a:xfrm>
            <a:off x="155575" y="-1790700"/>
            <a:ext cx="564832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90" name="AutoShape 6" descr="Photo of Meeting"/>
          <p:cNvSpPr>
            <a:spLocks noChangeAspect="1" noChangeArrowheads="1"/>
          </p:cNvSpPr>
          <p:nvPr/>
        </p:nvSpPr>
        <p:spPr bwMode="auto">
          <a:xfrm>
            <a:off x="155575" y="-1752600"/>
            <a:ext cx="5524500" cy="3657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92" name="AutoShape 8" descr="Photo of Meeting"/>
          <p:cNvSpPr>
            <a:spLocks noChangeAspect="1" noChangeArrowheads="1"/>
          </p:cNvSpPr>
          <p:nvPr/>
        </p:nvSpPr>
        <p:spPr bwMode="auto">
          <a:xfrm>
            <a:off x="155575" y="-1752600"/>
            <a:ext cx="5524500" cy="3657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394" name="Picture 10" descr="https://encrypted-tbn2.gstatic.com/images?q=tbn:ANd9GcRn5DijTx-9uFGxit5sR_6NWJ-oQfwVrujY88liDYC3ZTGJ0aitJg"/>
          <p:cNvPicPr>
            <a:picLocks noChangeAspect="1" noChangeArrowheads="1"/>
          </p:cNvPicPr>
          <p:nvPr/>
        </p:nvPicPr>
        <p:blipFill>
          <a:blip r:embed="rId3" cstate="print"/>
          <a:srcRect/>
          <a:stretch>
            <a:fillRect/>
          </a:stretch>
        </p:blipFill>
        <p:spPr bwMode="auto">
          <a:xfrm>
            <a:off x="457200" y="1219201"/>
            <a:ext cx="3505200" cy="2895600"/>
          </a:xfrm>
          <a:prstGeom prst="rect">
            <a:avLst/>
          </a:prstGeom>
          <a:noFill/>
          <a:ln w="76200">
            <a:solidFill>
              <a:schemeClr val="accent6">
                <a:lumMod val="60000"/>
                <a:lumOff val="40000"/>
              </a:schemeClr>
            </a:solid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3238" y="3653051"/>
            <a:ext cx="3048000" cy="2771775"/>
          </a:xfrm>
          <a:prstGeom prst="rect">
            <a:avLst/>
          </a:prstGeom>
          <a:ln w="76200">
            <a:solidFill>
              <a:srgbClr val="660066"/>
            </a:solid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2F70BF"/>
          </a:solidFill>
        </p:spPr>
        <p:txBody>
          <a:bodyPr/>
          <a:lstStyle/>
          <a:p>
            <a:r>
              <a:rPr lang="en-US" b="1" dirty="0" smtClean="0">
                <a:solidFill>
                  <a:schemeClr val="bg1"/>
                </a:solidFill>
              </a:rPr>
              <a:t>Changes in Suffrage</a:t>
            </a:r>
            <a:endParaRPr lang="en-US" b="1" dirty="0">
              <a:solidFill>
                <a:schemeClr val="bg1"/>
              </a:solidFill>
            </a:endParaRPr>
          </a:p>
        </p:txBody>
      </p:sp>
      <p:sp>
        <p:nvSpPr>
          <p:cNvPr id="3" name="Content Placeholder 2"/>
          <p:cNvSpPr>
            <a:spLocks noGrp="1"/>
          </p:cNvSpPr>
          <p:nvPr>
            <p:ph idx="1"/>
          </p:nvPr>
        </p:nvSpPr>
        <p:spPr>
          <a:xfrm>
            <a:off x="381000" y="1066800"/>
            <a:ext cx="8229600" cy="4525963"/>
          </a:xfrm>
        </p:spPr>
        <p:txBody>
          <a:bodyPr/>
          <a:lstStyle/>
          <a:p>
            <a:r>
              <a:rPr lang="en-US" b="1" dirty="0" smtClean="0">
                <a:solidFill>
                  <a:schemeClr val="bg1"/>
                </a:solidFill>
              </a:rPr>
              <a:t>1820s = states rewrote constitutions to grant voting rights based upon white manhood</a:t>
            </a:r>
          </a:p>
          <a:p>
            <a:r>
              <a:rPr lang="en-US" b="1" dirty="0" smtClean="0">
                <a:solidFill>
                  <a:schemeClr val="bg1"/>
                </a:solidFill>
              </a:rPr>
              <a:t>Poor white men now viewed as fit for self-government</a:t>
            </a:r>
            <a:endParaRPr lang="en-US" b="1" dirty="0">
              <a:solidFill>
                <a:schemeClr val="bg1"/>
              </a:solidFill>
            </a:endParaRPr>
          </a:p>
        </p:txBody>
      </p:sp>
      <p:pic>
        <p:nvPicPr>
          <p:cNvPr id="14338" name="Picture 2" descr="http://bookviewcafe.com/blog/wp-content/uploads/2012/08/quilting-frolic-John-Lewis-Krimmel-1813.jpg"/>
          <p:cNvPicPr>
            <a:picLocks noChangeAspect="1" noChangeArrowheads="1"/>
          </p:cNvPicPr>
          <p:nvPr/>
        </p:nvPicPr>
        <p:blipFill>
          <a:blip r:embed="rId3" cstate="print"/>
          <a:srcRect/>
          <a:stretch>
            <a:fillRect/>
          </a:stretch>
        </p:blipFill>
        <p:spPr bwMode="auto">
          <a:xfrm>
            <a:off x="1066800" y="3505200"/>
            <a:ext cx="6858000" cy="2990851"/>
          </a:xfrm>
          <a:prstGeom prst="rect">
            <a:avLst/>
          </a:prstGeom>
          <a:noFill/>
          <a:ln w="76200">
            <a:solidFill>
              <a:schemeClr val="accent6">
                <a:lumMod val="60000"/>
                <a:lumOff val="40000"/>
              </a:schemeClr>
            </a:solid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F70B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660066"/>
          </a:solidFill>
        </p:spPr>
        <p:txBody>
          <a:bodyPr/>
          <a:lstStyle/>
          <a:p>
            <a:r>
              <a:rPr lang="en-US" b="1" dirty="0" smtClean="0">
                <a:solidFill>
                  <a:schemeClr val="bg1"/>
                </a:solidFill>
              </a:rPr>
              <a:t>2-Party System</a:t>
            </a:r>
            <a:endParaRPr lang="en-US" b="1" dirty="0">
              <a:solidFill>
                <a:schemeClr val="bg1"/>
              </a:solidFill>
            </a:endParaRPr>
          </a:p>
        </p:txBody>
      </p:sp>
      <p:sp>
        <p:nvSpPr>
          <p:cNvPr id="3" name="Content Placeholder 2"/>
          <p:cNvSpPr>
            <a:spLocks noGrp="1"/>
          </p:cNvSpPr>
          <p:nvPr>
            <p:ph idx="1"/>
          </p:nvPr>
        </p:nvSpPr>
        <p:spPr>
          <a:xfrm>
            <a:off x="4724400" y="1295400"/>
            <a:ext cx="4191000" cy="5181600"/>
          </a:xfrm>
        </p:spPr>
        <p:txBody>
          <a:bodyPr>
            <a:normAutofit fontScale="92500" lnSpcReduction="10000"/>
          </a:bodyPr>
          <a:lstStyle/>
          <a:p>
            <a:r>
              <a:rPr lang="en-US" b="1" dirty="0" smtClean="0">
                <a:solidFill>
                  <a:schemeClr val="bg1"/>
                </a:solidFill>
              </a:rPr>
              <a:t>Creation of mass rituals</a:t>
            </a:r>
          </a:p>
          <a:p>
            <a:r>
              <a:rPr lang="en-US" b="1" dirty="0" smtClean="0">
                <a:solidFill>
                  <a:schemeClr val="bg1"/>
                </a:solidFill>
              </a:rPr>
              <a:t>1790s = Federalists &amp; Anti-Federalists    to      Federalists &amp; Democrat-Republicans</a:t>
            </a:r>
          </a:p>
          <a:p>
            <a:r>
              <a:rPr lang="en-US" b="1" dirty="0" smtClean="0">
                <a:solidFill>
                  <a:schemeClr val="bg1"/>
                </a:solidFill>
              </a:rPr>
              <a:t>1830s = Democratic Party became 1</a:t>
            </a:r>
            <a:r>
              <a:rPr lang="en-US" b="1" baseline="30000" dirty="0" smtClean="0">
                <a:solidFill>
                  <a:schemeClr val="bg1"/>
                </a:solidFill>
              </a:rPr>
              <a:t>st</a:t>
            </a:r>
            <a:r>
              <a:rPr lang="en-US" b="1" dirty="0" smtClean="0">
                <a:solidFill>
                  <a:schemeClr val="bg1"/>
                </a:solidFill>
              </a:rPr>
              <a:t> modern, mass democratic party</a:t>
            </a:r>
          </a:p>
          <a:p>
            <a:r>
              <a:rPr lang="en-US" b="1" dirty="0" smtClean="0">
                <a:solidFill>
                  <a:schemeClr val="bg1"/>
                </a:solidFill>
              </a:rPr>
              <a:t>Democrats vs. Whigs</a:t>
            </a:r>
            <a:endParaRPr lang="en-US" b="1" dirty="0">
              <a:solidFill>
                <a:schemeClr val="bg1"/>
              </a:solidFill>
            </a:endParaRPr>
          </a:p>
        </p:txBody>
      </p:sp>
      <p:sp>
        <p:nvSpPr>
          <p:cNvPr id="12290" name="AutoShape 2" descr="data:image/jpeg;base64,/9j/4AAQSkZJRgABAQAAAQABAAD/2wCEAAkGBhQSERUUExQWFRUWGRkaGBgYGRofHRoZHBkaHRoaHxsbHicfHBojHB8ZIC8gIycqLCwtGB4xNTAqNSYrLCkBCQoKBQUFDQUFDSkYEhgpKSkpKSkpKSkpKSkpKSkpKSkpKSkpKSkpKSkpKSkpKSkpKSkpKSkpKSkpKSkpKSkpKf/AABEIAOgA2QMBIgACEQEDEQH/xAAcAAABBQEBAQAAAAAAAAAAAAAGAgMEBQcAAQj/xABMEAACAQIEBAMFBQMHCQcFAAABAhEDIQAEEjEFIkFRBhNhBzJxgZEUI0JSoWKx8BUzcoKSwdEWJFNzorKz0vE0Q1Rjg5PhNVWU0+L/xAAUAQEAAAAAAAAAAAAAAAAAAAAA/8QAFBEBAAAAAAAAAAAAAAAAAAAAAP/aAAwDAQACEQMRAD8A2DClTHKuHAMByiMLVcIY4UrR2wC1GPceFsJFUYBeFAYbVxhevAKjHYTrx6GwHuOwjzf4+U9Me68ArHYRrx6GtscArHjY8V56Y9bAMucIQYVUFseL/H8fxtgHkFsLGE6vl8cdr/j/AKYBWOwg1fQ/Q/3DHoqYD0jHmPGqx/8AOEDMKdiD8DP7sAphhthhRf8Aj/phIqAiQf3f3TgFY7CdWPZwDaYVOEoMKIwAP7UPaJ/JlJRTXVXrBtE7IBA1t1NzAHWDjFz7W+Le/wDanCk25E099IOnp2mcW/t4rseKKpuqUacDtJYn13n9cGT+EftXhnL06FPVV0UqiAaQdfmcxliBOln+MLfAXnhPx4eIcNr1YFOvTSoHCnZvLJWovUBv0KnGPZTxRnSwX7VmSbD/ALRV7SdIDe9Y4O/Z54OzmRpZ05iloR8tUC8ysdShiAdJMe8evTAH4X49Sy2fo131Baby4VST7rrYCLyR9DgLDhfjviGWqlvtNRwrIzUqjFwQfwEvLLJt+uC72meLHfLZOtTNSmMxTJIWoV0tykgsCBYkrf8AKcDPiXj9Piud1UaNS4p0wCs621GSQpiYaASbAX6YuPaPwv7LkeH0oIdVqagpnS7OrNfrzM0EbRgAtK/Enl6L5511FZQ12EhYa4kSD0k7/DH0j4XZzkst5mrzPKTVrnVq0idWq8z3xnHsg8aUVo0sk3mec1SpFjpvLXZmnYN0xp3E86KNCpUMAU0d7/sgkSfiL4D508Z+IMxmM7malOvWCeYyoFqOBpDaVsDYFbnG3+zjjBzXDKFQklgmh53lJEk73EHGJnhwdlMFjOptOqOaNXXaf0IxpnsdqlRmqP8A3aujpMiQykNY9ABT+bHvgM/8Y5DM/bM7UPnCkMy8OdYRU1bSeUCZ2OHODZRq59xnKqPdLNMDcwDInaf1xqftYUfyXXmYL0QY3ANdJP75+OBn2VVv87K7jyCwbrGqmBfrv8pOAO/AuWNPKqpBHPUIBUrYuSLQOkYIWx4MetgMW9uNevSzNBqdWoqVKTrpWqygspuYB3hlwjg3iZ28O5pZmqrmmNTEkisUaZMmytUA7aMXvtr4QatLK1ApJp1WQgR7tRR1O3OiD5nAJw+kfJNNYNNmUsSQNTICEII7amWOpnrgCD2Q5xqebem7QtamWEkyWQhjYyBAZyfQemArLZWrnM1qaVNfMR1OjzKq6rnfSSTHYYIctl/JdTTgmWW03BUo3oZEk/PFl4A4YxzOXJ0wGZyZUk6EMbfG/wAROAje0PhQbidViQAyoIMQpWjTb5fHBV4iSPDtEXb7vKCx35qfUdxP1xA8WKDxCvOkfzYB3uaKhie1oH0xLz/FqVXh1PLKrh0WhPLy8hViNUneCMAG8Dyn+a8RQSAcpOkE2K1F7nf+7Fb7LKeni2XHMD9716GhVwZZfh4SnnSBAOUfofzrHxNsUHgCkq8WycEyfMJ6SPIq7giRgI/j7xRmc7natClUfyEqeWlNDZmDMuskROpgNyd8UXFOD57hOYRpeg5upRwQQSRFuUmRftI9MXuQy1PzqRuWOYQkzt9+t/SNv1xoHtF4Pl81VpCpnaGXemGlKhST5mgiQzC1gfiQcAReB+PHO5GhXYQzKQ/9JSVY/NgTggnAr7OcpSoZQUaOYp5kIzEujKffJa8MY37+uCrTgPFx6ceDHpwHz37f6AHEabfnoLf4M6jFxxs5oeHchUyzVEFNS1VkfSfLAIE3GoTA09/ri69uHgurmqVLMUELtQ1B1USxptDT66SDbfmOMkPj7M/yd/JwKCjMkxzxqD6JJiNQBnfpgCP2aVq+Yzj6qtRwKVdnltg1F0FiYPMy2g9MVPhXhaZrPUKTGPPJBIUHTYtMG0yDaMGnsT8K1YrZmorBGpmlTJ/HqILsLAwulYPqd8C/s1pRxTK3FqjXH4gKbk7bt6b4CLw/Mtlc1UNGoRUo1CLQCVp1IgKAAZCmxBF8aT7Z6/3OUclQp80wRNyKRAk9JJ3xnvirgxoZ7MIzBCXdyp6h2lSAYmdQ+jYKfGOarZrIZJ6oVWZqunR1RTSVd41bEzfYHqMBfey3wdRejRzTF/NpPUCgMAscwBKgHcE9emCL2p8V8nhtW4VqpSkDFuZpaf6gf9MZt4U9pVfJ0hQWijDVrYtrBGsy1xygDpi39qfHnr8OyOrQr1z5zAEwAq6eWdxzn6DAD3hjM5cDNGo5RquXKUwASdTMGBJUGBqUCexxN9m3G/K4hRDEAVUemRAFzDIO4uoHW+LX2XeDMtnMrUq5qitQCqUQh2A0qqho0MBuTgN4rlRkOJOQv/Z6+pFJIGhGDpdrlQCF3Jj64DZPapRNThlVREl6O/fz0te2AD2LUtPEKq6g0UGI9B5tKe0TPSQfTB37SaoPC6jjmRjSbrzKaisI2ueU/XAh7HKQXOuAJjLnn7gvSjqel42tgNkx2PYx5gBX2m5ZX4bmNQnQFcR3DCDOMapVGBNwunWLk2IAMGBLbmD8MfQPHMh5+Xq0jYVKbpPbUsA/LfHzTw12zFSnSPvVHCkSbuw0EAzPWYmMBfZzMmmAGHMDTZRA1KHRW2/ot364MPZhl9eZaoF/m6Z9OZjpAI2ErO35Dim9snCWpZmnWpqoVqKoZ66WII+Okrgm9jOSnL1qxIPmOEUrtpRTHzDO4wEDxYwGezABhgKd7XBpUv1x43AaqZJMyWVlZaTQJ1Q8RsOxviD42zwXildSkzoOoH3fuaUT2+e+C7M//Q6ET/NZf47p1FhgKHhxmhnNMgHKVYBmwEd/jPzxT+BcuBxHKHs1U7gyDSqkdJjFpwWoppZxZJIydbUJmDA1c142i87YpfAFOOJZfmmC4EzceTWvEbfA4CmORNHMMzS2mpEkXAVpEfE/O2CD2u8J05wVHqQtZQBEmPL0KZAmfeBAtcXi0yvHfhZ6VerU0MaNVtSuOjPr1A2IBlrW6C/XFDmaFbOOuo1a9QgADdoBYgGABokxJMbTOAOvYrww08tVYtJZ4IiIK6zJP4tWsXttjRdOKXwZwH7HlEoyCwlmI21MdR+QmB8MXujARqmYVfedV+JA/fhB4xQG9WmP664A/bZk1fhpcqNSVaZ1QCQObUAYsOv78YLSCBiwZTbbQIYntMgMNSi43ntOA+v0ggEEEG4P+EYpq/CMjrJajlNUySadLVPcyJnFd7OuIauFZZ2gaaUHsFpnSB6cqr2+GMPz1bzazllRarVGL6wDplyDLfihpAA7N3wH0nSroY0sp6CCOnQf4Yh0+AZWkQ60KKFdmCKI9ZiQbnAH7JKSl6pKLOlSpgWu3pY94An1weeJlX7LW1CR5bdJ/wDknAdm6OUqNNRcu7bSwpk/qJ6/rhvNVckwVahypC+6H8ohfgCYHTb0xmWVyvuqVg7wJkHl0yQOgBnBV4Y4WmYpVtVMA6ho2Ok6QBFpibmeuAIcrw7IVGinTyjsBMLTpE9ugt2xIz3DcoQvm0qB0iFDqkKDBgAiwsPpgQ8DUmTP1UcaWWkR32qoDcgW2IixnFz43pctMx1IMC593AW1DP5SiulHoU1vyqyAX32MYh5qvw6oxZzk3Y7lhSJ+ZN8BdWqFFreo6fGAQMFfEfD4q5anUTlqrTUhgPe5FsQBfAXVMZevTIHlVaYtACstoIEXFrYh5TPZGkxCNlabCVIXy1Ig3UxEQRt6YjeBkig/+tP/AA6c/rOKzgnDvNzlV2kqjsYtGrUQs9/dJ+nfAEreJ8qN8zQj/WJ/zYR/lZk4n7VQj/Wr/jjKqiNpQjlJA6CJgX5brb8XScFHD+F+dkXdZ8ynUYi/4QtPUsheYRcWmR8cAdJxCmyeYrq1OCSwIKwNzI7Ypg/DkaR9kVgdUgUgQe/efXErwl/2WnBMc2+/vGLj5YEvFFeM889lWY6FJ/vGALK2fydbSrPlqhvpDGm1zvAJP6YsaVKnSTlVEQX5QFUTeYFsA3hmuWzNA7jU41W38p7fQdMaAowFLmTkWbU/2ZmtzMKZNogye0D6Yko2Xq0SB5NSgBccrIABsRMC3pjP89XbzKqRcswmTbnPTqYOwwReC65VqtInpqEEnblIH+wcBb8Ky+SYP9nTLFSIfylSIO4bSII9DiRl+CUKbakoUkb8y00BvINwJ2J+pxNoIADAjmJta83Pz3xH4ln1o02qMYCgn49h88B5m84lMTUdEXaWIA7dcI4dmaLrNE02XvTKkf7OMyzWcbNVleoZYsAoJEIJ2A2Hx3ONLzPC1MMkJUSyOBt6HYMpuIM7zgJgqAbkCTA+OHsZ/wAQ8RCvxPKUUMrTJLi9qmg9xugjf88bnB7PxwFF4n4eK+WekRIdSlt+dWT680Y+UWTSAIE6hM9wLgmd5Jx9dcUeEB/8yj/xUH9+PmXxTw1aOezVI2VcxUiQxJXXvaALHczvgNM9jnFUqcNzNCrELU0lUmSmYAX9+rb8uM84vXZs/mFIF61QG4WwZhJseQDVbeTM4LPYkdOYehpPP5VQOogfdajpPofMAnuRgV4yFXN12QhdVaoDIm/mNqME8rXUReSdhgNH9jmcWpmK8XIpoJnpqNthHqPhjRvE7Rla39EX/rDGYexXQuYqBDM0ve/MBUH6iQJ6407xS4GVqztAn+0uAzwVZBIuJmJU79TsRGCvwPRIWvJF2Qiwty/4/DARlQRTLbgkwVAk2n/p0HXF3wXiARGTS331SkC0WAEFpIFjBFj0wBRSyRXimsEaauXNuupKlKbdBpZPpiJ7QHISl2lgfmFA/fgo+zjWHi4DAH+kVJH1UYGfH383S6EFu/YGcAFZfNCCSCTq9e0denyxo2UzxGVoOpAJNFOb1qIjD4ldUeuM1dyRfUYFxcH0jBAnE2P2CgBZalNqhI6moNMTvG9tjGAL+A0NPnqIAFYwB2anTYfODhvw3lAKdRrS9asxkdqjIP8AdmfXFplssFLkfjOo/HQq/uUYRk8p5aaZ6sfmzFv7zgMmyxV0EILKpuPT/etMYOPZ805d+YN96TI6jQkdB9MAFQFRovax6yFMWgbwd98Hfs1pRlCD+cn6qOnS2Au/D9PTSKRASpVUD0FQx+kYB/F1ZRnKsmIVNyRvT22g7dCcaHlKRUvMXcsPgQu/rM4z/wAVoBnapgSQl5/8sW+YJOAT4ZP+d0BMj7y//pVMaUN8Zp4YVjnaEgAQ5+PI+NMXAZpnctpcMIh1DXA3LODtueQmfUD1wvgNTy8wjnlloPbmEER/G2LfiuXIpUnuQPMRogD3yQf0P1xSFWmOpFhA2neRt+/AaNQO/wATgU8eZ/8Am6IEkzUP9WI/eT8owQ8JzfmUg/5pn4zB/UHAP4yrBs24i4RRvFipM/UnAUVKv94lhIZbSZjUP4nGvkb/ADxkmTo/e05G7oPhzCI7zjUBxWjJ+9p/21t6b74AX4nwMUuLZaugjztWu8Auim8DusT6qp6QTi2KmtnKDvTJq09SPqUB1JkqV/WTi1n0wFZxQfdj/W0f+PTxh3tgyYp8U1Nq0VqdN7nlkaUYAdbKGI3lsbvnklAP26f/ABUxmPtu4aS2Tr30gtTa4A5ij7nYkCp8lwDfsSyKeZXeSzKiLswAR2J0gbCDTHrgH4m6s+YUyAlev7oF2NUktF5sIPWBe2NR9ieVAyTVAFAeoQNM20QD8AWLGJO/rGMrztI08xXZFBc1650yZI8xo5d1AN/XqRgDr2VKFz2kIUXyHt+0HoBxdQYHLEWucaP4wWclWHSB/vrjM/ZLW1Z9t4FCoPeBHv0IjmMjqD6403xas5OsO4X/AHl74DN8y3uhb3EQADEXB9NNpwU+GsgtajXUSIekwJizKAZkdLYE62VAsmskmJuZOnQbfrbBh4AACZhYNmQGRG6mep9cAUisPNRRuUdvkGp/3MPpga9oik0qQH5m/cMSuG5vzOJVirStOktKBMag4ZrmxMmLemGfaAkpR9Gb4Hl9MAAatJkmb3J3tuDNmGDbIZIVMnkao3p1EMnqrVoIj5jAdmqBvaPdt3HfGgcBKJw2k1SyoutiJsEcv+9RgL3J1wXqKDOgqD6HSG/cRiUcC/gjOGquYqEQXqlo+K2+ggfLBTgMTq1vvWAuCzhjIHMCZI+n6YO/Z033VS34lJMbkqZOBSvlIrOT+epHLvzt/jgs9n1PStZRMTTifVTgDDGa+Kas5yqALroPzNJY+kg40rGc+JKP+e1f2vL6xHIgn6jAM+FAv2ymZOo+YBcmwpknewMnGlrjNfDWUCZmmT+JrHrdWEfqMaUuAG+IKfsVW0lGc/JahJ/rWOBTz5mBAiD2AAkR8cH+RphqdRTsalUH5u84C2yIXVT2CnQb7gAATPb/ABwBX4ZX/NadokE/qcCHi3LxnWN+ZUO3SNMfM4N+BIBl6YG0W+pxTeOMiWQVVmUkGPyt1+ANvngA1f55BpIM059B5i4Z8R5ctna2kAxViLRaPocScmgFRCCSdaTJJEahED44R4por9pzJiWDEnebxsBvtgPPA1EfbKR0wQHVwQvvaTBHWYgfAY1uD6YyjwnqXiNIMpUr5gZSL3psRvcAiDHXVjVPNHpgKXjufqoFFLL1K91JKtSVRpdSRL1BLGLD9cV3jzgDZ/h7UxTipNN1RtOoMpB0+9p1FdS+9HMcEpzChguoa22E3IG5A3Mf9cRa+eZJ1qFEgK+qVk7a4Ep/u3EGdgrfBmRfK8OpJUpaaihtVNdEyWYgTqCk6dP4sZjnPA2fOZrVEyzFKlRioJy40qXZptWnXcXB641mnxV5CMAlRgCksWRrC2sKCCb9L7ibjCxxWNXmcgUgHVusm2roFJiGBiDBiJwAf4F4LmsvXDVsu4XQ6htVI3LqQSBUPRbkbwJnBn4hoPUy7rTBLnRG14dSY6bThX8o6CoqAAbagbTNiO67k9R1mZD320qwDi5jmUyJ7xuB6nAZy3hjND3aFQmQRqenaxBg6sXHB8pmaNKsEy7K9XTBLU+UaSCxhtwTG0THTBauZeGWF8wTpF9LD987WxHfip0qwVeUjzRJlPUAb3EDp9MBS+DOE1aVQtUpMkqwJZlMtqBnlY73+nXFl4ryD1lRUQsQb7WBETftibl865DAaWcXWNQBHSZAgx07g/JQzxLWAix9dMQTc7hpt2vgAmr4XzBYzS1bdUEkbbkYcznDc42VpZdKBCovNz0uZpJA9/3Zgx6YLP5SqXHly4WRBsxG6rNySPdJsYPY46jnXIRgVh17N72wIB/ATEegnqYCu8D8Jq0EqismguwIupnlv7pI3/fglq1CBIGo9hivpcSJCbHWWBjYEAiJ2MONM4TmOJEK0EFgWAsfe0khSAZsRHrBwA3U8P1/MJCEgsx3X8RJ74vPD2SqUdWtW5tPVbQCIth+lnKjO6xCq5E72Hl7mdyCx/XCVzznQsjUXINlvpN/xWlQzfOOmAuMA3F+FV6uZaqtBwCB+Kluoj8+3XBEnEXLU7qVd3uLgoAYOrodj/VYdseNnnOsqV0yFSQff9RMsvUkdAYtfAUnC+FVabq7UnOkgwPLm39eP3YL0Y6ZiPQ7j47jEMZhrCYtJJAPQx+KJtqidlPfCTmGLkK1gCNrlhue0DYDvY7YB3I02XUCoEszTqBuzEkbdJnFbnOBMzsV0kEzBA63mYncfriw+3i8QTHKO8dZN4HXtiPSzlT4wADaCTaSBNhsAJ6kna4TOHUNFNVIAKiLYeqUwQQRIIII9DvisPFLmGBAmb29JbYDud52HUvU89yiWDEjYCD8epC+pwA3mPBLpUVqLKaYcEKxIIEgwCBBHT4Yk5Twyz5lq9XSF1llQEEm0LqItAMm3p8554uZAJFzcBTcGI0zYC4l2te1yMc3FTG4k9TIRbWk31Ce0fK+AbzPh/VnaOZSAV1+Z3b7tlU/IwPkMXmlu+K6nnyT1IghVjmZlJ1R3iDF+nXfDn8oP/oj/aP/AC4CHxzKCrpXWV32WRPKVkgq42sUYTa4MEDdPjucy1iKeYQTBZoMXu1RFj8LkzTvbbqR8VZgyEKGAB1EqTpBKEnUkshiTtB09N8VGYy9OpTjQnMpQhgpBUqUCB05YkgQwBADE9TgGf8AKKmwYNSq05F6dmUrG4iZn1X4xhFLxDl2cffBXgny3XZLiDpBUiZtPW4G5EuO8MXJvrp5g0kdo0VBqp6kgE6W/m4U6Z1QDyyDisz5zD0xry6OFh1elWIAJgBVDnWrQFQy17QLzgNJXilCoLPfSeXRUGohdIBDoIEFh2OoY6txSkOUvykg2Vto2WF5LCIJ2aO+M64LxKtS0pVqFLkhnTWFBBJVrA2KvDKfw3BmRefyrmiw1UqbUxZmQaht0HmnVBvYj4YAuy3GKDIpFRSoMqTq9VEawDYS3rJF7hvKPiCj5jDzVL21DnEkCII0EX6nr16aRenxOmtldtTCyjWpPpBhQPWce1SukSiAAwQjXPUk6TJHSAbbnAFicQpF1XzhqCybsNIMDUTpjcRM9fQTMNQzqi8z0IIPJGodNm9LdsBooc2nlhVkKgm17MTciQbGNsTclmqlCVViYIsxYgi1vS2/TexwBA+YOpZMCDzQVHzLFjEXvMBQZjUD6oZoHrJtJB2NmsGm28jcn3QI2Rzi1YZZAJuDYox/DOwY76tREQw04kecJkkTYMIUQTty2LbMYBAEKYJEkOckNq1AldJY309QrMdz1AUQC2o9Rh7K1KKkKqFQTJbu0MVjqZXUfp3xzUydJ5pNpuYJtYEAHpHRbmcVnEOPkjTTIjV79pO4MEWv0b9MBLTiBotVVpctzFV3JIAJmRpkCw9MMVOMsAClF2IQrqmDB7QCCZ+HXA4a0AExcyCskzN7dvXETzQah+9MTBQkMDIuCCRAgb9D1wBZT4muohx5bFW0NrkBe2oBSNrekYntW91dMqJ0lIIJkSepuJ2v8MAtAUnOt6qhA3KBLQDpvCIwCydIW0RJ74JeEZcglk0tSqqxEgi4IAOkwZI1S0HaxG2AtVp3/MbOSDBYgDt8NN+2+2lmtmloKpJ0g3CgXiwJAHvXIPz6A2Z4jnRSAFnYxAvG8AtYyZtiiq5hqjyzlh3taWEgWEXG3rgJ6+KKZDRrfTBJ5bjU1/eMFiGtH4bjC28RU/eNOoL9SkEypizb2uZk2ktFq6nkAASZE2kSBMFjt2gR8WxFevTprpBYk/lWCSDe9hgL9OKCeZKoBBtyQYIAYhWMkCMIrcc0iQrm0X0LEejuAYN98COf4jVJDCo9LtTkEk6hEm9ok2N9vXEGvVZoPlmuoMxJhbsB33t8JwBVR8XrUZlp03IEa21aPWxXVqjlBkj3Zw/V4w52RBTBgC+/ZjMGAOsTPrgY/wA6VQKOWo0rzLkMYkQw1TM36EjoemPcv4YrVqhNavWrKQddKYAUyYJtym5Nr6RtgL5K1TMMw8xSAIMaQs6bq2kbwP2thMEAFX8nn/zf7K/82LbJcJWkAiqCswAoAghWBi8WWY3nUtjM4tfKrf6Jf4/q4B3ibtqTy25t9IKksNQn7tiNSgXkEMCLTdWr8wtJqgJQLUc6SIhngFiCCFYt5Yb0hiCDiRxvMKCitoIabOtmIuIYSQ0ww5GjTO4nEbiOkrpeYEKTqDDWqksCdwAoYGyltupgImYyKOukxLhSbC+qYI6GSzwTCl2AmLYFOJ+CxTUtQc0BHMaVlG+iwkC82AOqBtaDbLsfdR1Jn5E6VZeViYZtwlyF+GOrIsQwCE2GgGD7oMAxJMlQV2FxbAZ5Uy9dkqAvSqhonUNOgQYDeXY3j3iZL37YayeVekysaaXkNTBgCOxO15E9gCcFXFPB9Cs4qqo1mIKgqenbTcw3RiFpiYxXZrw1Voqx8xypb7wsWqE2WwDK1SdJexAN9owFbrouJiozqASispIG2oywJE9QDhSuqNNMVg5JmyjUAAIkMdQLGw2x5l8suoTmAzqu+kyTF/diL/DCcnn6qKweo1VVEgIokSCR786tpuRETgLPJ8RYrLq0kEGxsINiotO22JOjm5oCqCd7kzbYSJGKfU9SRNYqw1BuVhb3pAYwx3Fh1xPDABVGoMZPMoFiFi+AlZOucuzAA6WOrTMmI5VHQGJUdQLG0YJMln1dAwdQY2LAkL0aAZA3FrW74FyKhKiQCALmIJ7EEEA+oxCgs+p2VijABQRymZmdIntHrgCbP8TLKRTLKgMzqA1b+9007wvwJ6YrAthKGDvpAlj0ubCTtse5xGp5oVGIkyD6wb7SNiPjGHs/mXVWBYAWub/jFryfhgK/O5qVhYUloERbe8MLR2uDNhgi4NwWjSoo7gOxHmMXHukdRrWAL+8AI674FzxCZqFVnqrfhIWSpjpPX4Yn0vFFUU0SoKcBoWSZZFhkJKgAHXo27XnAE+YpIER9KrNRNIKiytImDeWk23IIG4OI/E+M+UVErr6SHIQXlmMC5JJCk7X2EYHM94jzD/hWkFbcGSCCNDCRES0e6LFviYOY4idTs7AOxudQkbEXmdMxy+vwwFoXqVDzKSYEmxExqOnsJY7dsOUitOD+EjUsBRMmZPp67zino5oBYIDSAQwIgwLDad9WHsutWoxdgLgkRO3TrgHcwBUdzr0weWTbrGw3BJx7UdUBJ5pEXFhbodyJkG/Q4j1+JlLAIJFgBLCCdXYAxe+Iv2t6v/eUTcmGKWHM2kQZ90e6O3YYBdFlnVod7qwKkabSJX0I6GbGcWWXNZzyItP3bsCQQsGI1AEyBcYpaXEqiyrZmil7FacsDMBYVCHANjDD95wV8O4VUqBalR3iNidJM7bFdUweViQMBCqcBqmoJr1L2ApApuDYst5k7licEXDuHpQplR7pbXa8zoJZmiWMSdr6b74fQLpNMkIqAR6Aakm8BVBCmWGkk7xhJUMBOpfdmSwK6jq2JBEOttQ/7wwSMBLosAFO06YESSfeIufeIIYDqJtYAMeZkf8AxC/21/ww1XBaCXI/CQtvyll1dKgJlAdJ3gkRhX2ip/4g/wD4tf8AxwFrxGqyspWoFiJQlQGkxcsrG0zaNsCvF+M1FqrQpUPMzZmppXSEUyIq1DqMXMDUNRvpg3BRxfYEspQe8Gp6tXoCLrI9DgV8K16VSnmMwiB6r1FdtCGNgaZhtIkKSYJhSBgItbI5qFR3JKtCmkSt9zf3mgHu7Qd2ucX3C1qIuvVqoyIKQ0Bbh4UkaZmVIBBMziY5HLpdyS2pmu5IE2J9xVHbVHphvLZw02eqOZC51hZKqL8yE2Y99PaBJwHqZUSq6N7G5PKAbsBZixZgV6Ai1pHbQNX5YLHmmJJ1QZNtJjZZAviybLCQygFCdUL+YwdYnlJN9+hBHYxKjySNVws8wJCC4Zi1mLHttgIB4TTO6AE7EEHdoCwI+KgXA3wIeJG0s4EaFOjdgHbVP5rvIYjstsH1KOwuZXTElUEWEbHeVv64h8S4NSrFXeV0rMaRAB90XtI2nfm6YDPKNIrTjm5gZGplgGb77zEAb3w6l9BAZWM3bUbyBAtANuuCmp4UJAAqbHtYnoLkjSJve2Kmtw5xOq5G4AUxcAGRYkbXnbANJl3qsoBNyQdUKACJBbt1GENQanV0lVU6nUweqWBmRsdJ9cSMsGJ0ry30kEE3mQxO4623xb5ikQIgROolkE6r6mkzuYuewwFCtOwBmSdI7E73JO198e1qmmQ6tpXspBMgdOptHwxMeijADSNiTBvNza8RN7YgqrA6ecsRMzMmwA3jAQstkjVBYK3ltp1loWxvEE/D6Y9z9FwY8sQF5ASLwbAQSOl5wUPQRdNNQQqxqNtQsNR36Cf0xDzTaZBGoTNpsCRBM7GMBQAuwmFUkHmGy292T8Tv2GI9KkC4OqTI5dQ1E2gDTIYSD0797WGYy4rAMNn2uYtAmJifew7w7gyOSj1HVtOnUAQNQvqsbXG+AqqKKAy0m2AMiAIiASh2NwMSKGXdiQFUiQTa7ACxnSbMOn7ZwUf5IBWVkqgrpioI3A0jciW3mPh2xLy/hVFMa5UbRvsCJI3U7DVAHrgKvh3hdihcHQH6kkm3QiDA7nr8MT6PhtkT7xhMiwSmCIFxYAkyYg9iemCIC3ZdIECLBlWD0Egk3uDHfDZSNZMCNz70AxBAiSjAEkG432wEXIcPCBVUSyDT5j3YiWDm8CRY9LbYdqZdjvcwQdyATCkEkQDyqwmOshiZxL31FJYzcyIv0LGVZfiJ2E2xGz2inPmOA5QlUTTrIQFo1PLEW6iB0wC9Jk6CNzsNXMDquJEMQbgkemGatLYaS++kMd7yacCBA94bbbHFplclSZULICxGqGOsqWEkSxJi204g5yjTVauhUBBtGpdgpElIbc9MA21RgDeRHLyx5hPu8592pHUhbwdsJ8n0zf8A7j/44YzNaC4QAnUs67y5DMGDCIawAHqMTf5d/Y/X/wDnAL4rnlVtBdVYrqALsCbnpEER1F7bRgF8M8ZXSi6Z1FQ6yd21MGEX1Le+8YNeJqRUnVVVAgDaZKHmMiA1mgGT269MBfhrgooZh+iq5ZAyxZi2mYBFhI9IM4ArzedAMPUKpAOmAqk7zrlmI+Q+OHyy1lUKyELB0xJn+k1xMG4viTkstqEoQNN73HMN7bGNip2JHwcCvTkFQFXaKeoQLLAVtQO9gsDARFd6ALIAFtNEmBNp0sSQp3Ee6xEyszh3O52nUAXUA92C1N7D6GD1BImbzhFXipFtLnv/AJpmf36YwtXZ1IFOAQRDUXAPxBWT8IwFVRz0glqp1dArEz8ZYAYscvWTygaZlrmApJBbryi7HbURBx1CkA0CjeLkUHAttzaQI+H64lHLLsQgA6ER6KZZYMCRGAicTUU4LrqQnnJiZtdmInSYgiw2F5xXtlglMISRpkSSSHHYEwZtIsZhiOuHM/WXzEVHIIbmQaSIgybLyz8xa8WxErZmzhSxgAkaRp5Z5VuRDQuxtHrACJXDKpNi3S3bpJ5ujT8MM0+LgxsCTHNJudo/jbHuVzBklwdLFoVrQokiUF21GBHXU20Xg1wUKMFMtzq2mSoJ0yIkT+zG8fAg7mAeaZWZKncnofl6yPniLRAqOALaYkGZjcdhH64Xn8mWDFWdqpIUQDYXAJBO0zJE/Mg4tFoCnT0hpABkxdj1a/c9J2wDL5xKbEQdPUx1fp+kX7+uI0LzPYkFFEkX36n8MD4EiMMZetLs1UamOllMiTIBAGksoUBkJ7QO+E1s4tOtppwVLCSGDByZueaBJB2wDDBeWLiAZ2NjcD4iIxYZdfuiw0tqkCIkmYAJ6evriszauIYgAXQtAH5TaeXWLiR+Xbv1Mab80zeDEwZFpkEfrgCjgPECoWnVc/hgtM2Huk7yLRM9d8EPkqABr0WIUMwDr8A0TPSAIwCUM05KF2ECRtzST+WZPxwZ8OytarAaVQWkmCY7LEsPVowEw00YuCGkiAmnmjuINlPUyAeuPSiIV89wpaFCE22ggxYgzFgFuB1kuUs3QBqUqTo1ZVuJBawtN5Pw/ujFY2b+10fKYAZhVV9JBAmQOYRb4XtfpgLLilZqZRg4Sml2VV3AmRqEgD0gSZxR8a4BTzvmVEoL5iEBKhsKywtidyoJZdW4iVJkricuXCErWP2iqwRTTUAj7u497reeYwZ2GG81mKzTrL0lj3aStM/6yxHe3c4B5KFGi1OpmKiGrTQLrutjyyVBMTJE7c3cYTmeOUvLqsHZlkNyrUiOUGCFg/XFdR4cRemqTO5SWneS7NM+u/xxOoZPMC+ums9dIPzJ1ST8cBXZ7PU2WqUYPLpEEG5WYjv1jHfbf2j/AB88L43QGh6j1EaoqllZaRm141htjABU2ue1w3+VK3+hX+2P+XAabm6gFWw1NoFtVU21N+AAqR8TOKLO5NuWrQK2/nE0rpYSTFgulwxJXUN2IJi6kPEKihlkspYqJUDU12MSfry4hZh28wkBwrLvUBCSD1B5lMSSWpkGFvbATvD2cSpTZqbahPaIIEMDYcwYEEEAgjA54syOZHEcsaD1BTrJUpuquVUEI5D2vMGxBF0TDycMhhVpu9GoTBg2YASJQkpUJUDnXSQIEYco8Uz6ND06GYTm5kY02J1D8L2UKNwSTgBvJ56qvBa2Yq1qoqjVTpOa1QExUCz7+4fUJieU4m8I41X+08PQ1OStRV3moamvUrtcvDKeWLAjBGeNVyAPsqrciTWRlAHW0EjaexIws53NAg6KMRtzAgCBE6469owAhkfH9Y0WqLqqmrmjSogoIRSiuCYUSecLzflO+CnNeLaaGtrdalOj5atpU6hVZ2UggjTHumx77Y4unOKuTUIzAE0grXWYZtADBh00gsO4x5k8hk6yFaOmn5hDVUCgGpyty1FI5rEFj71rkb4CTlsnQzaitTMAH7upTci3flIEERKkdADtaozXh6qz+WtdHiWguysAYtoFrg6p7+mCHgPA6eVTy6e0liPwgnoB0HWJPUm5JIc3Cs9QY1QhNSsz+c1Iy0CPKRSfdUtNxIAKzEE4BLcFzVNtS5d55iQpRve3GuxiPphdLwzVZdLgKoXlFRgWpg3ay2kn/DBxwhKpop9o0+dph9OwPp0xBr1AV5QxmDy/lIAPQ8tjMAm9o3wFJSyKKGCyCbFrD4bDl/ogW+eKjiWZQHTGrbXLEKJA0zEEbg9JtGJPEuLWinEz/OSdG5DQV1aiknYkco5pkCq4Zwqu1VRrpDmqN5hVjpVmUM6gt7z6VW8dNzcgmlkSlWZLaCQpViDyKkHeC0llNxHTpjynlqdbMDVLTMCAH5dQ0k6QTM2Lcwjpiz4lwR6Zo2M8wGg6ipYLylze8NLi5hbcxllJ1vErKySB6zG4EzsAeWbi+AIOG8Jo6TTKQDysr3P5Wv8AlEmDue+H894eyNJl10yDVcKAC93JEdbXxX8K48uoK8gLpOrpYzpNu1y3cYtuI5FsxWpVaVRGSmr6Vkz5twpkehIIOxgi4wDvA8plJapRpgEbswbV9XJP0xJ+1Us5SqJTqSCNJZCwIkcpBEH/AKYrOH8EelJrVlgo6u0kNJYkNJ5QdIXphHBXo5Sn5NJqtdlEMQomxJlmgKDBJk9FtgKjwvwLMh1IbQaLNSZ3UEvSB/C0STIA1TsiDpghrZxjKULadOuseb6WOpgLXsNuuGXd6zRVKon+jRrHrzOP6LSFOmD+bZNUxCArTpoDNhH03gbek3AkYCfksiV1eWANcnVUMmZtIG6ntIInHuc4IKsEtf4FhPUgFo/firyylodme5gQbkElbMfdgAm3b8O5ebQVkhWiXljrNjCjUwOnVvNp6DAWNPhroulWU3udJX6aYA+OIQoNTMsHbqZeQvpDBf3j54jZnIoYUqrbpzorKSeYyCDZTv1teMM1ckjAwLBYXyndR1lgivpprbrIMXGAZ43mqjU9JhEZhMRqcX5QBEzHScBf8h0//Av9E/8A24P6dZabMVpgQVCRKs9t9SzrteRIG0iIxN1r/pm/9/ASs4z6oVXaQuzBQLmOxImJGoWnfYstTCwr6VuSoSWMCNUWJ3vYYt1GPHy4PfcGzMLj4EW9MBTuhDuFWCdPMQCX/tGH+cFek4eq0W1GWF2272gKSBJ0m8794GEcf45l8mobMMKSMTzXCzYEGNyZsOsHth/hTUqiK9KCpACtcmN41G8dd9vpgI6UXiTI2Y8q6pnSTE7ssAzYA2OHxRJNoNoGqCI7i+xFrbgDYzib9hWZgm83Zje/c23OKbO+McvSc0nYIw6F6Y2n9uehMYB/MZdh1mxmIgdvWw5djPUY6tw/WOcKRIGxFrkRa5Ei3XSOuOzPiSjRprUflV+pIifUzBMTsTthzhXH6GZvSYMV3vOk2tGAYpcNZfdeotywUuWue4baw6tA6YRTOZU2q06gIka6ZU/7MD64c4l4ooUKopVAQ9SNMRDTF56LJiTi3sV1WiCfSOp+mAqi+ZP46KLJEhGJ2tAZgP0OG6nCgW112eqQBC2CkgXOld5/K0jpBxD4/wCPaGWkPTdgsieUCRMxqImIG0nsDi24VxelmqetIMG/oRBiYGxjpItIGAq63BPNPOERVBGmm1lvBGsBQJiCAAegIAvNyWRWdLKICwd5uBGwBFpkQAIpxtiL4l8UU8oOekSr21AKQRveWUQZaLm5JiJOH/DXiajm11UwAwMFeogDcEA2BWRAi3QqSHVdAlFgFHp05jVpVQXkltjGoAiYJBwxX4ErlZUI7KQSkwGAgiIjTbcxPqYwQtlEg8o5jJtudpOBv/KxCSppmfegEH8KvJkr0ZT88BXLwKrTaRqqAMSdLMSryT2LDUeqzG3TFhTydOuwL0IKmBrQiOshrQJJBHf0xLznimnTSm6AsKo1LpUEkGTPvD4m/XCMt4q1o7mm2hAxuLkrpmArNIht/TAeUuEU1JdaaCRpflvvfYXX4/3wHVoRAC6gNoME9WKdIMLygyO2Gsv4zpPWFEKdbWExEDeT/d1xM4vxsZdAzIWvYKFn5AsJHwwCKiFgNP3gnrM7izDfcH4AYbOS1qyh5VhpcKQGWd+k+9qP9c4hcV8X+TpPIuv3QwgsZbu69F2vvviLV8eqvNFMCN2hST2HPO4PfbAWrZYnmA1j9mzRJ1AgxIJVB3MHaJwy2WYmOVmBnswb8wJiygsAAbDacN5/xd5KU3ZZ8zXsOgax39Z9L4d4l4kNMAEDURMaZ6xaaix9cAnMKl1OpSJB1gkaYOqZEhWMDUQSY2GHBln1MzqYOzJLyLhRA51AJJiCBNyej2V4uTSRzogsB8ZtYazDA6gZJ9098L8Qca+zUTV06tMW2E/EAxPe8YBnLM5nR5dVSACdiSAdRb4QFAsOabdGJH/27/Zo/wCOKfhnj2oMwtDMUdAYkK+okC0ixHaIN5hoiACeaP4tgErhU4bpYW5wGKe3nihNWhRLkICzFQPxKBFQEXt5jr/6eC/2N8VarkVVm1mmSoN/dDEAEm5axc/0074BuOVEznH3VuWnRpVA0kAmVKsVM31hgVj84OH/AGH8Qanm8zlahDFWPPqkahCMF/Nr0IZ7IMBuJxh/i9S3Fa6rqLLly/vGLamYnp7gbqMbcDjIKuXDeJXVhM5VwVtddJkX31DUvzwA9nvED5nJcPy6EFnZlIUywdCi6Ym5NNg9yRMjGgezOlpq5tNU6ajKIPRDpB+e+M08E+HJ4gFNRSKLu2r8TeWxCleWJNTRbaBvjQPZ2CuZz+kCTUqsBJmdQGkzsZwA77QuKls/UGoRSVBDBoALCFJUH8RJvjVuE581smGU8xXYEWkAjoLAERa4jGZpQSsc7VLoQw00VLKdenXad/dRFB7scFHs24uTk3AURTLBRMFouSSbCzKo/oYBvMZ+nUdy9PlA8tWKyEeCfvAQfKVgynaCBc3xa+G+ArRWq1Grq8wEqDEoG1FQIvG1zJOgXxWLmKeeSulNWy5WUILSswCSVW0Swt+z0gYrvZ/xVqeYqUAGNJNUSxiQ2kxqLaVkEja5YzzXC5q8aoVaZNdF1UG0vrQPpD2V9JFgeXmA6HDnhLgC0anmZesppOdRpzIVTr0BYWQNR3JMhI6DEStn8txBqlMB6VUC5JEkS0qYJ5QQfeiItpMMBf2bcVdM+1JWDUucQACpbzaalkYA8vwO6mY6htDYy3i2cT74KjebSorU12AAXyd/kT8h6Y1HGZcO4azcRzGsAI2XKzEfhy077wDJ+A74CNlM2uZOUohtToArQ06eYIRfoaVP6tOLDhlQHKZlt+SqDYTtSN+mKnwtwEpm/vVAanTZjEm8wJO0A6fofXEvh2Yjh2eOkqEp1rc3VUM3I7fpgCDwk9FJpGz6yQk7DkUHlMQT/fhfEeJUqedp1CRCh0YjVIOmVkAEXBxWeznhYal57kl/MfnOmSoKkAkqbAz174bzfDkfijeaimkxbWWKwCtJSLEH9+ANMnVp1aS1U91l1CJEi5B/fv3wF+D+IF85VU/srEEWAzB+BuBg3yVKmtELSjQoIGnYXMi3a4jGfeAkX7bVOozqFpkE6cwIAHu2kz6euAKfEmXWQbcqPE9jpB/UYr+IKr16aGL03vJFhckRh/xtnfLZJBhlYT25qdzhFfLKzU2sHSdM7GUaxPYav0wHcPy6ur0tRm1QwZ0sZZIJuQTeNpUjEviGupk2O7lBNgZPKSYNhN7YoKtU0KhCQD+UyCVWGFj2WQexZ+2LnheclKSk+9T2N+bSpietg/0wDXGPBKZnMJmC4UppKjS1tJDDaoF6tuDucF2r+IxmHiLjGqvSFJ6hV3pRoIK6WNNYYTI90m0dcahqwDVPHmdLimxpgFwDpB2LQdIPpMY7HYDLuDeyYvnK1XO0aT0qmlUXXJRFQqJjaralcSPfvtPvDfZtmMnn3zWWVPLNhRUhREhiFOswuoCxBsXFpx2OwGrC9v4/jfAavgt/5WOeLLp0aNMGbhhM6oi/bHY7ANcG8DmjmszXAgVw0IQkJMyoIb8RCNYbzhjg/girl6uYrLM11iOUFGLAypFQgxEkHTMR1x2OwCuA+zNERhmAtVzJDvTpE3JsAwcKqqFgAi5Y9bTvCfgpso9QlwyVABp0aYjUAZFRp5SBEADf0x2OwEDxD7NDWkUqmgEuRyhtOu5gakKif2jMnaTNt4T8CrklMNrYqoJY/lBWdoFiRAAgGLwMdjsBB4z7PXdn8mtoWp7wYawDJiFJFhY7kEgSDGJvhPwGmTY1SddVt2YybagCCQIlWNgBExLQDjsdgCxhgYyPhVqecevI0upXTqtGmmoOnywSYprYsRc47HYBPB/Bpo1cxVNVmav+YghSBUA2RSRzt7xOyjphC+BQmXzNFXLjM6g2togMArRCEC09D8tx2OwFXwf2cPl6yVFYHQTbzYEGQSQKFzpMxIvifxv2f/aarO1ZlDHZdNr7iVkEiAb47HYAjyHDjSoeWDJAIBN+8E7fPFZwnwktCqagYSTqYAG50OvUm0sTjsdgJXFuCGs6trC6QR7szJnuLWFvTEQ+HqlvvEJGx0NvpAP44vfHmOwHnEfCwrVGYuQCICiRAO4sepvh2p4ZQ01QsZVtSsIkWiLg2iR8zj3HYCpb2aUC61A7q6sGBEXIYETa8cw/rnsMGM+gx2Ow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292" name="Picture 4" descr="http://yesteryearsnews.files.wordpress.com/2011/10/whig-mass-meeting.jpg"/>
          <p:cNvPicPr>
            <a:picLocks noChangeAspect="1" noChangeArrowheads="1"/>
          </p:cNvPicPr>
          <p:nvPr/>
        </p:nvPicPr>
        <p:blipFill>
          <a:blip r:embed="rId3" cstate="print"/>
          <a:srcRect/>
          <a:stretch>
            <a:fillRect/>
          </a:stretch>
        </p:blipFill>
        <p:spPr bwMode="auto">
          <a:xfrm>
            <a:off x="470848" y="1485900"/>
            <a:ext cx="3657600" cy="4800600"/>
          </a:xfrm>
          <a:prstGeom prst="rect">
            <a:avLst/>
          </a:prstGeom>
          <a:noFill/>
          <a:ln w="76200">
            <a:solidFill>
              <a:schemeClr val="accent6">
                <a:lumMod val="60000"/>
                <a:lumOff val="40000"/>
              </a:schemeClr>
            </a:solid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2F70BF"/>
          </a:solidFill>
        </p:spPr>
        <p:txBody>
          <a:bodyPr/>
          <a:lstStyle/>
          <a:p>
            <a:r>
              <a:rPr lang="en-US" b="1" dirty="0" smtClean="0">
                <a:solidFill>
                  <a:schemeClr val="bg1"/>
                </a:solidFill>
              </a:rPr>
              <a:t>    Whigs            vs</a:t>
            </a:r>
            <a:r>
              <a:rPr lang="en-US" b="1" dirty="0" smtClean="0">
                <a:solidFill>
                  <a:schemeClr val="bg1"/>
                </a:solidFill>
              </a:rPr>
              <a:t>.    </a:t>
            </a:r>
            <a:r>
              <a:rPr lang="en-US" b="1" dirty="0" smtClean="0">
                <a:solidFill>
                  <a:schemeClr val="bg1"/>
                </a:solidFill>
              </a:rPr>
              <a:t>   Democrats</a:t>
            </a:r>
            <a:endParaRPr lang="en-US" b="1" dirty="0">
              <a:solidFill>
                <a:schemeClr val="bg1"/>
              </a:solidFill>
            </a:endParaRPr>
          </a:p>
        </p:txBody>
      </p:sp>
      <p:sp>
        <p:nvSpPr>
          <p:cNvPr id="3" name="Content Placeholder 2"/>
          <p:cNvSpPr>
            <a:spLocks noGrp="1"/>
          </p:cNvSpPr>
          <p:nvPr>
            <p:ph sz="half" idx="1"/>
          </p:nvPr>
        </p:nvSpPr>
        <p:spPr>
          <a:xfrm>
            <a:off x="457200" y="1371600"/>
            <a:ext cx="3733800" cy="4876800"/>
          </a:xfrm>
          <a:noFill/>
          <a:ln w="76200">
            <a:solidFill>
              <a:schemeClr val="accent6">
                <a:lumMod val="60000"/>
                <a:lumOff val="40000"/>
              </a:schemeClr>
            </a:solidFill>
          </a:ln>
        </p:spPr>
        <p:txBody>
          <a:bodyPr>
            <a:normAutofit fontScale="92500"/>
          </a:bodyPr>
          <a:lstStyle/>
          <a:p>
            <a:r>
              <a:rPr lang="en-US" b="1" dirty="0" smtClean="0">
                <a:solidFill>
                  <a:schemeClr val="bg1"/>
                </a:solidFill>
              </a:rPr>
              <a:t>Supported federal government spending on internal improvements like bridges, railroads, canals</a:t>
            </a:r>
          </a:p>
          <a:p>
            <a:r>
              <a:rPr lang="en-US" b="1" dirty="0" smtClean="0">
                <a:solidFill>
                  <a:schemeClr val="bg1"/>
                </a:solidFill>
              </a:rPr>
              <a:t>Wanted to strengthen the infrastructure of U.S.</a:t>
            </a:r>
          </a:p>
          <a:p>
            <a:r>
              <a:rPr lang="en-US" b="1" dirty="0" smtClean="0">
                <a:solidFill>
                  <a:schemeClr val="bg1"/>
                </a:solidFill>
              </a:rPr>
              <a:t>More critical of slavery</a:t>
            </a:r>
          </a:p>
          <a:p>
            <a:r>
              <a:rPr lang="en-US" b="1" dirty="0" smtClean="0">
                <a:solidFill>
                  <a:schemeClr val="bg1"/>
                </a:solidFill>
              </a:rPr>
              <a:t>Northern</a:t>
            </a:r>
            <a:endParaRPr lang="en-US" b="1" dirty="0">
              <a:solidFill>
                <a:schemeClr val="bg1"/>
              </a:solidFill>
            </a:endParaRPr>
          </a:p>
        </p:txBody>
      </p:sp>
      <p:sp>
        <p:nvSpPr>
          <p:cNvPr id="4" name="Content Placeholder 3"/>
          <p:cNvSpPr>
            <a:spLocks noGrp="1"/>
          </p:cNvSpPr>
          <p:nvPr>
            <p:ph sz="half" idx="2"/>
          </p:nvPr>
        </p:nvSpPr>
        <p:spPr>
          <a:xfrm>
            <a:off x="5181600" y="1375012"/>
            <a:ext cx="3581400" cy="4876800"/>
          </a:xfrm>
          <a:ln w="76200">
            <a:solidFill>
              <a:schemeClr val="accent6">
                <a:lumMod val="60000"/>
                <a:lumOff val="40000"/>
              </a:schemeClr>
            </a:solidFill>
          </a:ln>
        </p:spPr>
        <p:txBody>
          <a:bodyPr>
            <a:normAutofit fontScale="92500"/>
          </a:bodyPr>
          <a:lstStyle/>
          <a:p>
            <a:r>
              <a:rPr lang="en-US" b="1" dirty="0" smtClean="0">
                <a:solidFill>
                  <a:schemeClr val="bg1"/>
                </a:solidFill>
              </a:rPr>
              <a:t>Populist rhetoric</a:t>
            </a:r>
          </a:p>
          <a:p>
            <a:r>
              <a:rPr lang="en-US" b="1" dirty="0" smtClean="0">
                <a:solidFill>
                  <a:schemeClr val="bg1"/>
                </a:solidFill>
              </a:rPr>
              <a:t>Suspicious of all attempts to restrict slavery</a:t>
            </a:r>
          </a:p>
          <a:p>
            <a:r>
              <a:rPr lang="en-US" b="1" dirty="0" smtClean="0">
                <a:solidFill>
                  <a:schemeClr val="bg1"/>
                </a:solidFill>
              </a:rPr>
              <a:t>Southern &amp; frontier Western</a:t>
            </a:r>
          </a:p>
          <a:p>
            <a:pPr>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F70B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rgbClr val="660066"/>
          </a:solidFill>
        </p:spPr>
        <p:txBody>
          <a:bodyPr/>
          <a:lstStyle/>
          <a:p>
            <a:r>
              <a:rPr lang="en-US" b="1" dirty="0" smtClean="0">
                <a:solidFill>
                  <a:schemeClr val="bg1"/>
                </a:solidFill>
              </a:rPr>
              <a:t>Boisterous Elections</a:t>
            </a:r>
            <a:endParaRPr lang="en-US" b="1" dirty="0">
              <a:solidFill>
                <a:schemeClr val="bg1"/>
              </a:solidFill>
            </a:endParaRPr>
          </a:p>
        </p:txBody>
      </p:sp>
      <p:sp>
        <p:nvSpPr>
          <p:cNvPr id="3" name="Content Placeholder 2"/>
          <p:cNvSpPr>
            <a:spLocks noGrp="1"/>
          </p:cNvSpPr>
          <p:nvPr>
            <p:ph idx="1"/>
          </p:nvPr>
        </p:nvSpPr>
        <p:spPr>
          <a:xfrm>
            <a:off x="457200" y="1066800"/>
            <a:ext cx="8229600" cy="4525963"/>
          </a:xfrm>
        </p:spPr>
        <p:txBody>
          <a:bodyPr/>
          <a:lstStyle/>
          <a:p>
            <a:r>
              <a:rPr lang="en-US" b="1" dirty="0" smtClean="0">
                <a:solidFill>
                  <a:schemeClr val="bg1"/>
                </a:solidFill>
              </a:rPr>
              <a:t>Banners, floats, parades, riots</a:t>
            </a:r>
          </a:p>
          <a:p>
            <a:r>
              <a:rPr lang="en-US" b="1" dirty="0" smtClean="0">
                <a:solidFill>
                  <a:schemeClr val="bg1"/>
                </a:solidFill>
              </a:rPr>
              <a:t>Elections associated with white, male, frontier behavior</a:t>
            </a:r>
            <a:endParaRPr lang="en-US" b="1" dirty="0">
              <a:solidFill>
                <a:schemeClr val="bg1"/>
              </a:solidFill>
            </a:endParaRPr>
          </a:p>
        </p:txBody>
      </p:sp>
      <p:sp>
        <p:nvSpPr>
          <p:cNvPr id="8194" name="AutoShape 2" descr="data:image/jpeg;base64,/9j/4AAQSkZJRgABAQAAAQABAAD/2wCEAAkGBxQSEhQUExQWFRUXGBwbGBcYGRwgHRgaGB0aGhgZHBkgHSghHB0lHh4YIjEhJSkrLi4uGyAzODMtNygtLisBCgoKDgwOGhAQGiwkHyQsLCwsLCwsLCwsLCwsLCwsLCwsLCwsLCwsLCwsLCwsLCwsLCwsLCwsLCwsLCwsLCwsLP/AABEIALkBEAMBIgACEQEDEQH/xAAbAAACAwEBAQAAAAAAAAAAAAAEBQIDBgEHAP/EAEcQAAIBAgQDBQQGBggGAgMAAAECEQMhAAQSMQVBURMiYXGBBjKRoUJSscHR8BQjYnKC4RUzU5KistLxFiRDg5PCc9NEVKP/xAAYAQEBAQEBAAAAAAAAAAAAAAAAAQIDBP/EAB0RAQEBAAMBAQEBAAAAAAAAAAABEQISITFBImH/2gAMAwEAAhEDEQA/AN27YoqVDNsXVqJxSaPjjzR0riO5/wB8T1NiSUo/E4s0euDKoA8zjsHeRi7TiQok4poQgz1+GO9ng1cuMTFIYhoBRFgAMdepbBNelbui+AnpseRxTUGzXW33/npgernj9GfXBAyzdIwTTywG4k+OBpK1RtzMnFb1Dh7+ig8iPljjUUHKT44GlFKgzcjGOtlX6ThlPhOIVlLCAMU0qqAr7xg9N8Ump8MMxwyd4H2/DH39Fjk0/LA0uAMTjnZk4ZDJdT+fTFNTKAc8U0GacbnHJv8A74IbLDz9YxNKHSBgKAG6x8cRpjq35+3Bn6JadJOJUqJNgvywNUrRHU/ZiQogiJwcnDWO8DEKmRdYtPlgmgP0c8mxaMsOZn1xPSehwZl8iTgpdXywgm4Pnhe6AHfGofhjHaB4YT1eDPMQPD/fAK2aNpxEVDhk3Bm5lR64pq8LbkQfX+WAqnxx9SaWv8fXFNVCu+/58cdyjX9fvGGGvQOzHPEWojpi1xiOOcWqTSGIiji5hjhgbkDzxplBaIGw+JxMY7pO826Wj8cfAYD7HJx8W5Xx0YKjGI6cWHEMER044Ri0YgtRSdIYFheAdtv5fHAVtSnriIpDzx9nc4lMd435DcnbYc/LxGOPgY6QMVGp0xUcwJK3kCdjHLngTM1oBM28N8UxfUqXxHVAn5YGBYatUkBoBgxsOe284icykiSJF7d6biRKyNpwXEqlbVcbfhvgTOZsojMBJVS0G0xEAETckgXAEkYh2wQKpmTMaiq6iLmO8TJn6u+M1W49UZSNNMqepuIZWAnT1VTtyxYN1Ry87+vnzxF+IZeke86jxMkT0mIxjc57T1qiwdIFpCmJkczp62wGOKMRpYAg2ILCBB8U9ZxcR6CfaHL8qqfP8MWJxzLR/Xp8ceWmqvPUP+6v/wBP2Y+NVb90n/vJf/8AlfDB6FwXjLVK5R6lPTp7oEAsxNovvANt7+GNJGPG2qSCCARb/rL/APVfDnhftHXoQoOtfqvUDAW1WbQCLWiYHTDB6VpHTHZjA3Dc12tKnUiNaK0bxIB39cW1XAG+IiZrRgfNVoGAquaExgTPZyx52wUNms+bx8cLquaPXFdWpitjiiLVeuO5Y94fn4Y5qEkdDBHQjrizJqNa+Yj44D0h8Vg47mHjFL1oxzi1fGIm+AqubkRE/nw54to1wwnYeWKgonHE8Yxym4OOVHG2IriknfE8RGKc7muyQvpLRFh4mMVFrMOeOQMZPi/EGq6f1dgdi0WO5IIAPliyrxCu1temegj7iI9cXAdm8/Up5ggS66bJGxMHkJPPfrgWhUrI7OtMLrmbDaS1gWBFzi7I5R7szsQYvboNzf4HE6may8watMvMR2wmf3VYQfTErULc7nax0zoJBn3RZgREd7rGBKvtJmBPu727vw2brbbF3GszQpkqxCtyBZgR85/O+M7XrqRKvbrq+O+LICa3tDVLMdegbEKu/iNZtfGm4Nk6j0UdqnvCZBJaDcSVUHp9LHn9S5kEt4i/2b/DHoHBuJ0UoUVbUXCCypUJHKe6g+ZxaQZT4UhiWZyPpALJPjqLNglcpSE92TzBYn/ASo+WKq/FRIVaT1XK6oCiQOsuxjfpiFfidYJIpaWJCqheTJMAnSFgbzvsTyxhTGhRg9xAn7qafiNP348iEz4+uPQW4m+isWejUamjEinfQQDvqLHeOQ29MebZl4YiQoESSoNzjfGJR58fvxwDoY8zgStUhUI0ifpRaOsfnfHHqHQCCCSY90bmfsAxpByA4lB/IP4YV9p1cT5Li6mG6gk8tI/M4Bh6n8+mInzP59MLsu+po1CTsNI2645l6hJHeB8NI287csB63wZ/+XpH9hfswJnc5O0wMS4Y2jK0gTJ0Dl1Ej8+GE2ezF/DGUQq5o3wHWrTzxVVecVTii0nB9LJ6jTgSI7x5EajfqLWi0EcsLVi/58cNuGVVShWc6plQQpvDHSCOhufh4YBOrDUwnVLudR5w0fYRgzJr308x9owEmbpvToAtFSNgDsWLsT1JlAI3I5xg3ItLr5j7cKNrxTNKokmAN8KP6QDIGEiQCAfEeB3wn9os6DWVS1tmHS6tPymfDHRmwQIMjlH1fox6YzItMDmTGPkzUG5thacwZsMU1q8YqNQvFlAMYF/pu+3wxmlzci3PFaV5nwMT6YYNzR4gpEzpxziWbBpOSZFtp6jkBfGOXOySo5Cfj/tg/I5sggcjbzm2GDqZhBsGa9u7aRYxqK/LF1fPaBZOUmSAFuAOTTN9jywC2Q1mk02VRaOkX+WDWynaKU2lR6Q7tt6DAXV88f0WrUXSCKbQVmCo0iLxJnVy+3GGzVPs7sxDXIgdLjpF8bStR00Kib/qz82BxfxThNKrmnVlFqZIiRyHKY64krWMfxxVbMV2csQKpURe0mNyABH4YqzC6MvoBOntjI69zn8MNM1ldVXMAAE9s9ioO08j4E4AzVM9ks79tPL6jcsaQHw8iNu7qUwD0k/djZVcvU7Bew7RS1UazTJDaQiruLxtGMii29R/7Y9S9m6QaiZ+t6+6mJyWF2bolxV0jvNlxAkA94V4E+Z+eKeG5LsqWXXaHWRaASK87SOeHmUSazjpSpf5q2Ps/Thqf/yU/n2mMarLV+GPRoZ4sI1LVYeILA74wubplqrxyI3/AHcet+1gjLV//hqf+uPLD/W1P4fsGN8UqvMUj2dNefe+0XxHsiKYtfXb+6xGC32Tzf7cRrjuj/5B/lxpCunk2A935j8cMckkaQRsfxj7sUtnFmInqRYeMdflgujcqevT1/ngBMjRPaK3K4+RxVkEIZTFoF/LfxwZk57vK5+/FeXEBbcx9uCN6c5po0hzFNfsGEmar4lUq91J5Iv2D78J85mZAiRf8cQFPWEbziVEgiRt54SHMxIO38vz8MdoZlogbfkYuDQLFpMDr0/HDRKKrSqOHDIV0HkVZmAUwfjPUYS0agOkE94xeCZ6zFxyuB9+HOU4a+hqb+60aXH1hdDfkWABBxBm8tTXWxEyDA8tp89/h54ecLjUp37w+3/fFdLhhquXVgiqYMge7qLlp5QGuPTEMiyGouiT2bEAsRLSY1GLAQIAnx52UgXj1aKoJi0eoLNc+oj+LxwU2ZVgDqSw3mWcxvAELG0fkKVcCroAJXWQv1lhS0DlvHwxJgZYgHQDAkebSfSDH44A05gcjvgSrXsTJmMUtVjAdWsYPTAX5euYjf8Anf78RoV++17ETv4CScD5eoe9cbg/ICMVUnvHhb1k/dihj23e5xH+W/3/ACwz4XmJqJf6Q+0YzzvDW6beYv6b4P4a8VqcfXX7RgNhl1soO5t8JwcrCndiANO/8X88IeJMyOgUwdFUz4rOn4EThr7SytMkHSYIBBgnvCIvO5m3TGKsX8TA7KtEf1RI+MjFmdrqmdhjGqnHkWELPmYHqMDVSDlqhEwaTxJMx3ue+FfHc/GdqElwi01kCYJ0ksYFotEnnbniSKvy1XRnKhgN+vqDT1tJ+V8Uccy6uZQjT2xgjoUdh8hgPjpbtqmlmX/mG90kfQBOx8MMDT1UyD/bN5zpr3xoZlkgSNiRB68seh8H4l2VEAKXZqkKo3MJTJA8Y2mB1Ix53TRwneJJ1DczY6YMz0IOHfE2JoqoMAV1mN/6lSBPS+3jhUbGnngpqVQGecvRKoFOpiWrkDTEg+e0GdsdGaZo7RdDrUpA9CCzQw8D9oMSIJz/ALTtGWqBbA0MqPTXWt9mLeCU+zy6R9aiT4k1Hv8AZ8sZxRXF869WhnJsopVAqn3hEAkiLSRtfafpQPOsy5Ws+0Wna/dGNVlcuRR4gxNylUf4t8ZLia/rW8x/lX+eNxKJzLd2nBi7desdPHH1WoQmofXn/D+GKuI3pr5n/MMTc/q/4h/lF4xQoR/AfD8/mMM+GVSWAIsDb1mfmMLxT2Ph94nB3Dl7w/h+QbFqLsjMgePUcwd4xTQN45CPmfjiWRX9Z6/ccRyy987Wj7cQOc3UsoB+iPWwt9mE1Wte3P8AJwZxN40Cd1FvLn9mACPv/wB8UVVqRuZx9SqxY/L8cRqVCfL4b4rvPn+fwwD7IVBpBaJG0/b0640nDc4+hm95VWy87RewuOXryxjuG5qkG/XUy6zsrQR4bwfzfGk4ZmaSkGkzgWQrU/baD4Amw1XEAc9pUJ6lVqjXJWmoBhbBmlVaD++wvcxfww6y1NKcIpAMT4kCBqPxGFFaqEakqkFSVkfskMzcouCZ/hEGLX8GzHbPVYjoJ6WMgDpvfErUL6wIqAIdTSrKbCYLaCd99KnfyxPMis7A1AWLkkAAkCSTa3O994GKs3R7M7hhZpB3hiCPI6DbkVHrEcYrOCC0K093kAeQ6AW2jFRGracU1msT4fjiDP053+PPFDsef5N/jgJU6m/52xBGuPP7j95xFwRP5+78zjhaN7GcUWVm7xvYkD8fz5YZcFXXmKSg3NRfTvCZ8N/hhNVeGHmCfQKPz540fsGw/TqJ/f8A8j4l+EaXjGWlkaZg1UYWMaiSDvsQZ9PTAHtVWIqjU0d2dJLSnfCzBsJUttzBBjGq41WAqa7TTQus+6TYJb95m28MK6fCqebrM9Vn0whhShBks0zchdReDbYj6JxiVaJ4Ov6Tlq6JpWDUCjkEfVoHPZcZziqGqjlAQcw6AKxII1aSA3qTbYbxbD/KVGyjVqVJGP6wNaCdAKyJY7FZ8r+eD+BcZmioiTqZUJLFtKkqNcj3hzuRzncArPccpGjWq6wJbXVB3hGpssi0au6fIGcHforikXKx+sV4PMVDUQEerg35DC3jvETUrJdWikuqBYtL90iIYXjoZONvw3MJXXvC8gkajEgyCL2gwRhR5lnKiMW7PYNSEzYwKYsPCDh7k+GVKysqgStWnUIJj9WaIQED95XHmpwL7S5yp+l1KQY9mHHdG0d2334b8F4itJoZFIMAtABAliBqFyJLGDMScW/BfxjhzVQaAjtGoUdIJsRRd9Z1fxjfEMuGSg+v3adWipa0AUqg1mNyASRtJjD3M52ioSotNqjMdC6I1CQWIksIHd69MW5inSFJ3ZO5pLssTP0zKzc8/PGNVma/DKqUs6pTSGpViGle9LFhABmyjn9YWF8YPiEdqJ5wZ9CPux65XriplqzBXUinUEPv7k8mI5jHkmXFuvwxvjUqzMoSiAAkyRA85PyGLq9FhT90nvCw8e7+fLHdVuXkdvkRig5o66g0r3NWwN9B8TzjGkDDJuI7rbCbHnvywTkqTBpYEeh3g4j/AEmdIPUkQLbAGZ9R88GUM8RW7LvC9jr2tO2n78BVlso4dpVrNYwYNvLzxVlqR7R5BF+YN4LXxpeCe1ZKvOuEQvdydUECBtcyOnyw3pe2Kdg1YhwFqCnpltRJGqR34iJ3I28sTaMHxFgSB0F/uv8AHC/X4jlvy6jHrp9oEWq9IswKU+0ZhJULAaJapM6SDEbH0wM/tXR7JKrM+lmYaTTUsNABaQHsACt5+kMTTHlMAcx8cQZPL440nEPaPN06jU2qhmXeKdONpj3BeMDU/aCs0DUO9MSicpP1PDGtqAuG8NaqQFanqmIZwv8Am39JPhjT8N4NXoM4q0u7sIOoMRcCxkX25g4zuazpq6Wa+42A2gn3Rffn1tjWcKz5ZV78qBpAmGAgLcgAhgOYsZnoolqo5rLZfK9tWqkOpBRaaxDGoLRO7AF1nkJPhjP0WmtXOWGmkikg7hQqk/P1ud5wXng2Zq9magp00BIDAwtkUlYBLX7wHoSOQ1FDlg6a1ftQqwosxFQNUBnkqggj9uOWAlUUdwsVsZki0iXBiLjumx8ueBMpUp1IRaPfA+iywRa7Eje+w8cEZihqJna1uVp+UT8cQ4Y7AEJsTZPqhiJv1H44AypwZQssVAG5i3Te3M4qPAU1hNTSb2W0b7zIHj4eWCuLVXp0AQWQlhB5jTJHpIHp5xgTPcYmslSlGphApncA8jB52j44GPn9mHmz0z56lPyBwP8A8MuWILpq6LJ6xBMfL8cNqPEzUDQmkmNC73nSQeh1A8sC16oKsFkOuokGxjvaZiAG8Ou3I4bQOPZZ2+kJFrwd97Rvhz7NcA/RswlR6gMagF0xJI0i+0XxClxIOzKQNJBY3N7kRvYiI8vlBs+dVMUQdKVGPgASbT0APzwGn9pMsatAMglvdbxQmT5wQML/AGVpKMwxIuKKhWkiwJB+kBcQY5QfHEfZLip/Wdo2qQNFOfqglgoNrgja9iTtOJZ7NorvVpAi9HVB99XljHRtOqBMSQTGMf40G4vmjUrMQUK1G0LpBkqdIptc3loEiQZ+Ia5ltPYgRonX4yxMbQANo+PQfJRWojLIbUFbUdkKU6g0jYgh473Qi3Uri9EJSpvHfOio0QLL3oA27wBHqcaQsqoNSsdoH2n8caTgWa74Wbnb89cK8u9GvmCEB01KOtWm1MLF4OwOplO118ZFf6bTy80nqEVFbS5Fm0VJ0OpiNSypM/V9SFnEKIrZmpUpEN7pMEEiwGw5apvtOOshB/Nvwwr9oMqKFSj+jlr0jpKXZiDEgruCInlAwI/G8zpiqXANjK6ZVtxqAFyJvII5Yi41+SrsniN4j0+/Dc8TGhiw1CLiN+ovAxm85l6dMPeU1sF70EAEoAu+12mJ7o88AZjMkKoiCKZRnY27zals0D3lABPIGbxhmh/meNg1MzSD91qB0JoiGCnUdW7Egr4WtHPz+gbnnysekHcW26YN4qHqBWal2b1XcnedHc3BHkOWx+scH5bh6BNLDvsNf7RWYkLyFhvzJxZiF9Hp+G15x3M5Mh67Rzqj4a5+zBmdyipmNCBjTBHeNjA96GuORufuk/JxH39S2Zy0kbKx1MCIudMi28/GoUHKnSqxJ1Nb+Gn+BwVRpxX1eK7+IHpthulalVZQoKMSRBgSTpgi8AQrGOuBqtMIwkg6jYyJgdRNtucTgF2QUqjwN00x5spn5DDAr/ywUf2qEf3ai4t4ZllYm4Hn4z6G8bYdU+Hl0IAIhtuWpRJ0nYi/LmD0OFqqK9LVWrt1y2/j2A/DAtPh2qgg3h6vzWhH2YZcPAdaitULMTAFwUVwVUA/VGg8+R9b8rSmkAGDb94fWISQQQIPdmOYNueIMV7RUyM1VYgi87HmoHynbAWWT3bkEBr+jQR4ycP+P1NVaopPdDkgMNpS+ho92dxO8WwoNAKN7nY/keI+IxpBFSlRNJWLkVNRL01WSbAFlKwFkRZoup32J/swKLEs1XvCCKTLpKkX1E6ipAAJty3A2wDQ7NDNSkaljpAeACRF7TaQYBB674fcKo5RmUh6yNqOksBpnT7jQL3vBFzaTiUj6rSy2UXVWqk1CAQtPcxOmHAtssXF0BnGHymYYMDMmAig3taB5DGx9qc1lWsyB4oqq1E90T7rAAwbEaZiOdoxj+IqFcNTsAbRyiYE+WEK0+byxUmL+e3n4/74oyNNQf1kxJNiRrO+4Pli7M0qx/Si5ExqWImmQzAho2YgHYkd3fAVCq/6OO1DBiJpv9Zdj6i9zeYvO0VFaGnUajFgGALGTDGAp52uPyIx05RqVQPTS5sn1dTADV6S0crg8hi/MZastEmtPZVCsnmO8CsixE8tvuwK3EFamqqWBQKhE7rEahzFwZF4kdbsNEVq1VGJdR2lOoBK+65ADCDFzBHLnsMQeq+qo9QBVESszLAiDffc+k74lQrq7US0RUB1gc3pgkG+xJDLbkQOQwNnOMKZpIqqe01hze6HWFvf3gbnedsUsxetB3HaUwzAiQBvG5t6b9PSR6GV1hSIXWQAWHMjnHPcxew88OeEBXRnd0pOVIAkCTvrAJkD8TgHiNSnlqKgACsASHmdTG1uREH5DAWU6bLQFYsKah2LdQVJpgW8Tt8r4lxAInu6yxXvbwqTKA7SS02jaY3kgUuImrlm7ZQddTulTpkoo1Nzg95RYXk2tg2tXpPltVINLOqsn0ooqNILX1WYEdZ62xFO6fCKrs7FxqaZUD3XIIKi8ECwJnceeEvF1/5ZaTSNJYSZmG1NpJ33Y3PXqRJGTz1dHRWc3kmmLnvC5LCIE9DufHBnHszrp0azlVVpLXuygiIHNSQrCNp9cSX1eXHwB7O5l1YEItPVR0lQIAem+oNtIB7wg7Gd7YW9mKdVajr2hgMQ03ZdwZmzDrzAwx4nkqlRKopwWVe8BaKcq6tIO7QwCnkDvbA2SyjVFSYnQCWMxAAvPX8cXf0k3wdUFPtLMezN7aY0Eg6e8p7slbbSZjAtDNqy0ysKdXZiNWiAU0EAbSQPKWk3GI53hZRDDCppZdalSsBjIkb6SbGI384FfKutNSjuFcgtpJOlZ95VXaIO9zOEypfPpv8A0j2YFiNRKqukHVJsNF5+iPTabYozGcAGpadNQD3H0rJgEe6FMc9juMW5SmVaoKkdpF6mqSzTKkJEoZgyZEkeGKU7SvlgCVqHtIDWnchgGBAAICtpjxE4z1ijKWR7VWzDPJAIFwQQCJFh3SZab8vhyjQpjNJ9YkrqAHvEFk73LZlnxg2wo4kamUq92wdTYmdS3BDDnz+49GFZu2ouaZuNLUz9LtAS0W3YSQQOc4fFk0wOR7wKjSyyalN5adfeMMG0g2uIG/xpzfDFZgWDaiel12vJnmfkekYoyvtC2YYu4CCnTeqVUnvlI7jSLATMXB8AIwjznEcw6dowKUmYhYMCR0EyYMAnaQca9QdmuMmm1NUKk0iGLNs7AERvEAGDH0gI2uyyfZ1klBAI1sLswLmSjOOUrtbYGwIxn/Z/K0+1p1KrIEDFVUgEu1lAKxdZI73h6jW1aFOkCmgoEliqgmIEm25kAfLlsqF2aZKTIlRTpYK3vEFSe7A0aS0sDeR73MAYCGY7KuadNR+sWNDsaiioLr3iNUA6okapPS+GX9Ea6epkYrLWI0xfwgzvvfcb4BrcIs1V37MyQGEy0gqbkkREiwn03z3n6tgvL1TlHLVGVi8WCsAqr3AZMgAAlbkTJvOzfhAekzVNBVCNREiWJPJShKpF4lTJ254S8A4Ax1qzDQQGA21E+6eotqF/dJkXuHQr0zVhmGswqqSSNrqAT0jle3hi6mFfE+Ido1ULTAXTqBA/q1AYORAuxU+G/hOI8R4XTTsnLSCggmAIb3RewHenzubk4Kog6KiaNSrdjBPO9gDMmYXaBHLFdXLvmKjGda61KSR2YUrrVdECD1BmdsUxVoVsvoksVI7MwZbU01OQswJgcgBuSY+4XWelr0uVkGASCZEFZt3gRY25jE81wKqQyAsFpkOztcsb6jAi12heYjB+a4crfrC0IYI7rE7QJW17RhqYxfGxJlIVCAdIEST6X2HywnNRmsTO/wA8ak5cM9UapIFhcyAZLA7C0CAAYvyOF9PhDNVan2ZV9OscwU5kneNtgDJuBjUqY7w3jL0S7GXDDvSSdpCmTfc8/uwz4E4zJ0s07saYBCp6zEsxBMR13xn+EZYVH0udKkwx5gSJPp5Y3pyVOkHoUdEqNRUMWYg8zAmY3JgXAGwGHLInEs4mjmq9PWCKi3AuD2VQsu5NoIXeYAwjbLIzLTBPbQAwWYcswYNPXTEjw8MOPaCouWqZUH30Rtek7mpJv0GstHnOF+XrZSpmKdXtahdtChNMaWkLOvbSBeI+OMxpe/DaVMkyxSi5Eb6SQSNMCT3iLnoemJ5Cki5VavZ6iWLVGIBYw0zt9EQcC+0TFEcfXd2J6kSgn0c/AYnSyTnhTuA0Sz7tBVWpJ5EWY78jbFAvGYUHXSDaToXcAAbSQQSIjqN5wZkaa5TLpWYq/cDBWiC1QSFXfb3p6BsQ4tVDU1VDqRgIJ5wCJ8yZm2FvFyWo5ZD7qUnYSdz2jgztcAJHr1xbNTcQy9VGyuoKq1VrwQv0kdCQInYMsDwGDOD0Ozo1MwTKArpE31g9It3iB5ThRRU6azBe5rVTA2IDx5fzGJ5mpUFGlSIIply8xYsQE+IC89pPXFvzCX3TPiHFa4FN39x7inBEgQY1wDeR4dRyOi4/WWtl6dSFYaAV1/RBuV5EsSORAgXtjE8az5qdmD9BNJjre49NONN7PZjVlqtJyJpWB6o2po+IPoRjnJkdOV2rsjwdmyrOXChgXFEgiRT1XBP0rSAZtFxJwu4HxDsjVLo7UjtpE6evS17xtj6txcLSKETIKllOywo9209xmAgi0CwmVK8VIZihKqAVCjod587+VsLNhP5pzkOI0ixorUZjVPeqPImCCiCesRfqeZw0fWqFQWFu60xEAACTyAHnvvc4yxzlSs1MjvmiNYUgQACsgCLiwt54eUfaXNyFRqZKoSihAFqQSrQB9IQYFpBJ5CWYcuN5mOQNRDNRNIiAZBLd1wARMiJsI2A8sD53KijmCac6KqX8wd/OJHkThOfaSu9R1dRVbVCinIAMgHSBupvE8yD4Y0ubo62gyAAAWbb6JYdACAZnrfFz1PJMLuPUGrqlRpp0lTSajwNRMsIEyBBNyBc2nCLO8MqLSospv2etgJ7uo7yBE6Qtt+k8tPw/OdtUY6zp95R3u6ASCxBAjUDymBHjIvFM0qdwEaW1ARsIChR8Vf4+eLxjF5KFplmpPTemaekDMOwhdVjU1MwDFmgxO3dNpnBXE8hTDaYYAgmSxIAg3kk7SCOpg4T+z+cIq1k+i9N5XqV7wIn6QAaD4nBPDUIowbjUQs/VlTUgfVgGeUyRzwsXRPFTUqJHZUxTQAqSO8CoVSUhhcabhrSDgg5t6pD5YhwEOpX0mpbTTM6pQfRMyJJnYHCTiXECKwAPdNK4giO1LNpg+BHw58w+G8PevT00jDPVIdbaQioD2h8RrK23BjzWZCe00ydXMnM5dTVUJrgjXFMjXLpAsZEgAb6bbThpxHMlNesqxFNyCUEKvdJGkQATDKDaxFycIPaaqaVFcsGZtEM7tN2bURE8rH8bYv4jmdmYgHSoYHlUIDNP7p5WjqIgyTt6vL+fDT2TzNerS1ISwCmnB7oVoBnULNuTJvyNjOI0+0ogtWpsXaS9QMGK3HNZKLMSSNxvtgDgntU9MVKNa6kNoPNXiwJHI2229TjtM6K6VKj1Fp6wDFQgoGIme6dSm0ixjmYxetTYfcFzBV21QDUEwAIDabKBcBYIt4bnmsy+aNPM08uunTUPeMnuNdl0gGLSDBBmQLYO4mRrbRYAGNJAGmIB6aeVvDGP4wp1hytiw7yvJ6xJsOcd3lzwk0txpsnnaVUHuhUkFjqUuZZUDOI1XJG07mcEe1td6YVqLlStJtWkkrDlACpJ973TAmAZm2BKgZimYpL22XpoZIYhgqtqIbvBta91gIgG4Bmcd4pmi7AUkWVJXW0d3VyTfZQO8Ln4DCT0tC+zRd6dSqQSFeFJMkyDrWdyACBP7R9D83nBRqJUKAmmAkDcIVjTNrgE26+eEPA+M1ialHWT2iNpm4V1EgrO1gR0uMc4qrIXpai609LavE2Inn9tiJxc99WfCzSxQ6b96THQGAPj92NbkIy9JzSsyoFJ+szGCSOa7f3h0EZPL1DYAx3gSfBTI+fzjD3PuoVV+szFxyilMKL83B9R5Yzz9yM8VPAFTMNVFYa2IDAktqAsrXkT9CJmPjimv7NOuap0iwRapBR7kAPOgbzMwD5g3x97OqO2YGVUrpfquphqA6WBIx2tn3rZijWeTLkqtoRQ8gAdB1/Zxr9Dr2s4YFOUpu5Y1KkF9pHcBPgZPz8sRzXHX7M8PRU/WOKamCNKsQAIvA262JwNxvMs36OyqT2VTV10qNLEnoO7N8KqtGqCcypstQaTvEEkN5agB/EOuJIG+YyQphFF4BLCRGqAGi0wSCfjhRxhXV6ewUU5pqbwmogFhsCzAnc/cN/Ty+TzKhl1I7r3QSwUMwO28CTtjFcYpxUVoKo2XpCkzbMNKlgDzhiZHK3XFl2l+JeytTXQr0VtUlSpH7RWT5qVF/2sWe1lNlSCp0jM1CzRYNopBJO0kE+ZBxT7DcOqvmA6ITSGpajiIUET6mdJgb42PtPwp6WUrlGZgYZg2xBYlu7MTJHp4jEtyrHllUzJ39cajgeWK0iGszsskz3ZBCSOcSGjxjFVDJAvw9YCawrAg94RULMTaLwWAgwTGwxpcxSNQ1Tpcg5gT3TZRRpNcjaenjhb+Hz1kanBn1ICupRcsDbswCWuNjpWR4wBywLx7hr0araqehWY6Y92Og5DlblO0RjRcZy2qnUIBBAvYyBeQfAwPjiz2nzYrZHJue841K0G+tIEnxIAM9GnngTn39ZLI03LqKalmBB0iZMEHly/HDauxTMV6aqrAO5QNfQdyRzsAPgPPDv2Q4e1DiDUqhM9kw2JDHuNAvsACfha+ENVaj5is4ALE1FaNxMqTp5jymxHTC3W+G657LZivl8yDTpk1FB10iYLoYJHWRY2uImLHG64T7S0K1Tsq1NqNVrBHkqx5C4EavEfbfC1uIM1UV0GitScHTfw8Ni2sEb94DHoebo5fitBWRylRL/tJ1Ujoeo5gbxGJUsIuD8KWrmVGtpALDvblHVgDzafeMn6OM57VUexzNdBsrq8fvqrGPCTjTZJgDQdqweo1U1GYSDo0IjnVAkkho2s3njO+3ENmKjKSQwS5MkwqgjzsPjjXH652ZCzgbf8yuxkMACdyUYKJ8TA9caziWdpg00mVgHujSZem2oEBmAggDkdwZiTgVJkdfD5Xxpcij1iraROl5aNioSL+bC388XlFhRxagadWqp8/RgrC/gDGCeD55suO0EkEtA8gLz01AT+6Md9rabitLc1AHzt+eWA8lTaoVogAlp0ywWBubm0G+/M4WbF43Ku4Vm3bM03Ld9qm/7RsD6FrDDDiWQcZZKl4as4BF7poS/MElahkxseowFw7hFXtnRdIqUe8QWFri4idQB07TuMMcwqk1jAiCwvESXYR42w3EzSHsiSDtf+QPTp8MaGllmerRSNayJQ2lUEuTMfR1XEbYSAtQdatPdHBG24MgEeYxusxQVkGZRo1VSGuQdEAdDt3ybXEjfC8k6sz7R8aVlCUu6rAExa0WXyCwB6nGebNHRonukjztP4/LDbj3DBlq2mGMgEEEFYO2kmCY2uPxwlrxaDPocWYhzwLijJSq0QdK1ILGY7sgVFnoywPQdcF8SzdmgEFjrEcrmR6AjBnAuEuchmnamACqvTqSAxCG6x9UjVEm5iAbEJOIMVY9VJBHifeHxJA8sIVXwSsEzVBtgKqE+WoTtjU8VFNq1dKWqDTYlSTZk2YTvqnGHcwbHxB5+B+zGy9j6i18wjMJcrpYeV9XkQCPDbEs/WoVcJyp0moAD9xEGIAnoTH4jBeYpOx+lAWFkGWcTdfFixluQPWITZfiBQQC48AxHrH52xcM+hMsGJE85mec7z4/jjF43dNdo1RTeqLQbWgX8hyudumJ0aw1Udu6L7WjUAPDc+eKnq0SICsvTaJsPQY+GWpnn9sH83xpDSpXVlcKVllIMGZHO3lN9/HETUnLFPMkeRJ2HlPphamTEwIPhMeeO6ahk7Tq7pv7wIbbrJ+PlhitFkKkIgtYAfDCutXJfLBbFHEeGl/s7k+mB6JqqIJnaDcyOs4GWo6vrI1RJ8pn8Sfvwwav2M4gMrmcyumVYAgC2zEKfgcaniHHKdehVp7MyEXFj5XPLrjzjL8VKuanZNBQKfMElm28bdMEPxlW+g40k7EdN4P4YzeOrKa8NdWr8M1MB2VFi38OsAecj540nD+Kqf0oFSe0qkxMGOzppE/wAOPPmqoxJ7SsGmZ0iRM2BBAAMnl9uCaVVlJYZxhqMnUh5wLkMRyGHU1oK+TVoVmYgnvEKveQqsRA3Bi/Q8jfFXtLTpmnRSkWJDlyzIJckqCmkCDZVFzBFvJNUosxk5pCWEGU3CxY7WEDfaLYIHDw1Nu9RGoRqWZ1KRtNTbu+7a5mdsEkkP62YX+ladaJSDyNv1ZXXMaTe0Azf4IqZT9JzDiVPbPpK/vE+XIiDPXljmVyVVNtNQG8mzLYgQQWHM723HQgPMZXMBw7tTUkQLhQSd+knx3xMdeHKS+mGf7OqxdVGu6s2xK2hiB7xDC9uW3LH3s9TenmMsyHTqJEE2IILSD9UkQeduZIws/o+uRIK6xdWWokeMibzvI5nYziVHhmbpmVNOTJuaZ9V1SB6dYxcOXOX49cq9iRBVGAMgaZGrqLb4zPttwig9JHBSl3gpItKnu7Egd0kGTsBFsZalWzKHvVVUwf8AqULT1Eg/PlgmhxnNggM1KRP9mR4HUrSJv+TaSY526V8BpcPQE5t6rOGMBGBRl2Ble8OfMcsPcrmcnQpDTXbQWYoppnVBYkr7xJBAC6tPIHBA4tmCS0K3jIYeXvH78fZ7ib1aZoulFdYiWgEdGXaSORBEbzi/QLmOABhcgdNIqtp0qS3dKwswCFAme6DcHAPBPZ6k9Zg+YVERFhhcOHdz3dWnSe70O+C8hk8xSqU3pdpUWmW7jV1NORZYUEWPSLGLmLvko0nJZuG0tTGTqWmZN5lgD8fHDQp/QUGdr1KFVCDQKhmcQXHZRfxA2tscLXoBKlanKxEBl7wA70qSPpQ6/wC+Ne3Csm3dbLpEzpBYBTG4UGFJAubTzwnr+zaiexKopPdBbZSS3vKWDX5xMAYmt8fLtYrMItgdI1qloO8AkxPW0ix1TjVeymXrZmgQrLFM6WDG5gWO25jeRzxXX9mKhgBqblTZxU07G1psdrTy3xTwjhGcy1Q1KaAsRuKqEHYnUC3e2+fljWpywF7XcMrCpQouBrJFNCu0Me7feJO3hin2z9mhk3pEKTSIBbndYDKG6kDVB+t0FtFWGaNWnVq5ZqrKdWgMEXtFK6HszcgZ6zfaMR45na+cAp18kUgjvJUUlb3gN3TO3X44SsY0vHKgRK5YwlSk2gAkEnQFixjYmB1OPMuPjUwqrbUiM29qhADCeckMfj0xoMwMy601bI6hTUKJqGCBAFg0yQBuTecQrrVZGD5TswBIADsKkMraXaW5BgP3jhx8L6w9deY9R0/lhj7Mav0mlpMENI3vF4Eczf8AHA9enBPdZOgaTA6EkDwvhtwvimWpV6dUUKg0QQorAjUB716c+MTE/DG6kbf/AIMyc/1X+N/9WLV9jcn/AGP+N/8AVh0ME0sebtXTCEexeTI/qf8AG/8Aqx83sVk/7I/+R/8AVjRDbHMO1TGdHsRk/wCyP/kf/Vi7/grJW/VR/G/+rD4YkMO1MIx7FZL+yI/7lT/ViI9isp9R/wDyP/qxojjp3w7VcZ0+xeVmdL+faMftx8fYvKfUb++3440eI/n54dqYz/8AwXlfqN/eOPj7GZT6jf3jjR4+OHamM+PY7LdHH8Xr064hU9isqRcOfDUPwxoXx3DtTGQreyNAMNNOoRMte5AsNJteeR+GOr7L0D/0qnKZZfl1O/TbxGNYuIti9qYyrezOX1EaLdJUHlJIIiOdunoJH2RoEWon1ZBI3vC9beo8caGr9D98ffgh+WHamMm/sbRIMUmG9jUUTExspsYHx2xL/hClML2ukqT7yi9u6ZQjmT6fHW44u3564dqYy/8AwZSJEvV5zJQnwuE9cfVPYeg21SoP7h/9cajEaXPDtTGZp+xdJYh2/urghfZQDasw8lH44fDfFi4dqYRp7OsNsw/qo/HFi+z5H/Wn+Afjh5iQw2mER9ngd6k/wD8cQPAG5ViPIHnv9PDtPvxI4bTGfb2ec/8A5B/uH/XviD+ztX/9t9o9ybXt7/icaNsfHDaYztL2frC/6UT/ANpfxxL+hK39uD5p92rGgGOYbTGafgVX+1T0Qjn5nEB7OMd+y89N/PaJxpDyxxeWG0x//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196" name="Picture 4" descr="http://upload.wikimedia.org/wikipedia/commons/0/0b/Jackson_inauguration_crop.jpg"/>
          <p:cNvPicPr>
            <a:picLocks noChangeAspect="1" noChangeArrowheads="1"/>
          </p:cNvPicPr>
          <p:nvPr/>
        </p:nvPicPr>
        <p:blipFill>
          <a:blip r:embed="rId3" cstate="print"/>
          <a:srcRect/>
          <a:stretch>
            <a:fillRect/>
          </a:stretch>
        </p:blipFill>
        <p:spPr bwMode="auto">
          <a:xfrm>
            <a:off x="5029200" y="3047998"/>
            <a:ext cx="3600450" cy="3435113"/>
          </a:xfrm>
          <a:prstGeom prst="rect">
            <a:avLst/>
          </a:prstGeom>
          <a:noFill/>
          <a:ln w="76200">
            <a:solidFill>
              <a:schemeClr val="accent6">
                <a:lumMod val="60000"/>
                <a:lumOff val="40000"/>
              </a:schemeClr>
            </a:solidFill>
          </a:ln>
        </p:spPr>
      </p:pic>
      <p:pic>
        <p:nvPicPr>
          <p:cNvPr id="8198" name="Picture 6" descr="http://imgc.allpostersimages.com/images/P-473-488-90/30/3032/3ZVBF00Z/posters/president-elect-andrew-jackson-making-a-speech-at-a-stage-stop-on-his-way-to-washington-1828.jpg"/>
          <p:cNvPicPr>
            <a:picLocks noChangeAspect="1" noChangeArrowheads="1"/>
          </p:cNvPicPr>
          <p:nvPr/>
        </p:nvPicPr>
        <p:blipFill>
          <a:blip r:embed="rId4" cstate="print"/>
          <a:srcRect/>
          <a:stretch>
            <a:fillRect/>
          </a:stretch>
        </p:blipFill>
        <p:spPr bwMode="auto">
          <a:xfrm>
            <a:off x="307975" y="3047999"/>
            <a:ext cx="4264025" cy="3435113"/>
          </a:xfrm>
          <a:prstGeom prst="rect">
            <a:avLst/>
          </a:prstGeom>
          <a:noFill/>
          <a:ln w="76200">
            <a:solidFill>
              <a:srgbClr val="660066"/>
            </a:soli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990600"/>
          </a:xfrm>
          <a:solidFill>
            <a:srgbClr val="2F70BF"/>
          </a:solidFill>
        </p:spPr>
        <p:txBody>
          <a:bodyPr>
            <a:normAutofit/>
          </a:bodyPr>
          <a:lstStyle/>
          <a:p>
            <a:r>
              <a:rPr lang="en-US" b="1" dirty="0" smtClean="0">
                <a:solidFill>
                  <a:schemeClr val="bg1"/>
                </a:solidFill>
              </a:rPr>
              <a:t>Jackson’s Background</a:t>
            </a:r>
            <a:endParaRPr lang="en-US" b="1" dirty="0">
              <a:solidFill>
                <a:schemeClr val="bg1"/>
              </a:solidFill>
            </a:endParaRPr>
          </a:p>
        </p:txBody>
      </p:sp>
      <p:sp>
        <p:nvSpPr>
          <p:cNvPr id="3" name="Content Placeholder 2"/>
          <p:cNvSpPr>
            <a:spLocks noGrp="1"/>
          </p:cNvSpPr>
          <p:nvPr>
            <p:ph idx="1"/>
          </p:nvPr>
        </p:nvSpPr>
        <p:spPr>
          <a:xfrm>
            <a:off x="381000" y="1295400"/>
            <a:ext cx="3505200" cy="4953000"/>
          </a:xfrm>
        </p:spPr>
        <p:txBody>
          <a:bodyPr>
            <a:normAutofit/>
          </a:bodyPr>
          <a:lstStyle/>
          <a:p>
            <a:r>
              <a:rPr lang="en-US" b="1" dirty="0" smtClean="0">
                <a:solidFill>
                  <a:schemeClr val="bg1"/>
                </a:solidFill>
              </a:rPr>
              <a:t>Scotch-Irish Immigrant parents</a:t>
            </a:r>
          </a:p>
          <a:p>
            <a:r>
              <a:rPr lang="en-US" b="1" dirty="0" smtClean="0">
                <a:solidFill>
                  <a:schemeClr val="bg1"/>
                </a:solidFill>
              </a:rPr>
              <a:t>Raised in Carolina frontier</a:t>
            </a:r>
          </a:p>
          <a:p>
            <a:r>
              <a:rPr lang="en-US" b="1" dirty="0" smtClean="0">
                <a:solidFill>
                  <a:schemeClr val="bg1"/>
                </a:solidFill>
              </a:rPr>
              <a:t>Lawyer and War of 1812 military leader</a:t>
            </a:r>
          </a:p>
          <a:p>
            <a:r>
              <a:rPr lang="en-US" b="1" dirty="0" smtClean="0">
                <a:solidFill>
                  <a:schemeClr val="bg1"/>
                </a:solidFill>
              </a:rPr>
              <a:t>“Old Hickory”</a:t>
            </a:r>
            <a:endParaRPr lang="en-US" b="1" dirty="0">
              <a:solidFill>
                <a:schemeClr val="bg1"/>
              </a:solidFill>
            </a:endParaRPr>
          </a:p>
        </p:txBody>
      </p:sp>
      <p:pic>
        <p:nvPicPr>
          <p:cNvPr id="6148" name="Picture 4" descr="http://upload.wikimedia.org/wikipedia/commons/2/20/Jackson_and_Weatherford.jpg"/>
          <p:cNvPicPr>
            <a:picLocks noChangeAspect="1" noChangeArrowheads="1"/>
          </p:cNvPicPr>
          <p:nvPr/>
        </p:nvPicPr>
        <p:blipFill>
          <a:blip r:embed="rId3" cstate="print"/>
          <a:srcRect/>
          <a:stretch>
            <a:fillRect/>
          </a:stretch>
        </p:blipFill>
        <p:spPr bwMode="auto">
          <a:xfrm>
            <a:off x="4038600" y="3124200"/>
            <a:ext cx="4495799" cy="3352800"/>
          </a:xfrm>
          <a:prstGeom prst="rect">
            <a:avLst/>
          </a:prstGeom>
          <a:noFill/>
          <a:ln w="76200">
            <a:solidFill>
              <a:srgbClr val="2F70BF"/>
            </a:solidFill>
          </a:ln>
        </p:spPr>
      </p:pic>
      <p:pic>
        <p:nvPicPr>
          <p:cNvPr id="6146" name="Picture 2" descr="http://kuznetsovaa.edublogs.org/files/2012/12/andrew-jackson-presidential-campaign-poster-1832-26a6dr7.jpg"/>
          <p:cNvPicPr>
            <a:picLocks noChangeAspect="1" noChangeArrowheads="1"/>
          </p:cNvPicPr>
          <p:nvPr/>
        </p:nvPicPr>
        <p:blipFill>
          <a:blip r:embed="rId4" cstate="print"/>
          <a:srcRect/>
          <a:stretch>
            <a:fillRect/>
          </a:stretch>
        </p:blipFill>
        <p:spPr bwMode="auto">
          <a:xfrm>
            <a:off x="6477000" y="1257869"/>
            <a:ext cx="2362201" cy="2323531"/>
          </a:xfrm>
          <a:prstGeom prst="rect">
            <a:avLst/>
          </a:prstGeom>
          <a:noFill/>
          <a:ln w="76200">
            <a:solidFill>
              <a:schemeClr val="accent6">
                <a:lumMod val="60000"/>
                <a:lumOff val="40000"/>
              </a:schemeClr>
            </a:solid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F70B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660066"/>
          </a:solidFill>
        </p:spPr>
        <p:txBody>
          <a:bodyPr/>
          <a:lstStyle/>
          <a:p>
            <a:r>
              <a:rPr lang="en-US" b="1" dirty="0" smtClean="0">
                <a:solidFill>
                  <a:schemeClr val="bg1"/>
                </a:solidFill>
              </a:rPr>
              <a:t>The Bank </a:t>
            </a:r>
            <a:r>
              <a:rPr lang="en-US" b="1" dirty="0" smtClean="0">
                <a:solidFill>
                  <a:schemeClr val="bg1"/>
                </a:solidFill>
              </a:rPr>
              <a:t>War</a:t>
            </a:r>
            <a:endParaRPr lang="en-US" b="1" dirty="0">
              <a:solidFill>
                <a:schemeClr val="bg1"/>
              </a:solidFill>
            </a:endParaRPr>
          </a:p>
        </p:txBody>
      </p:sp>
      <p:sp>
        <p:nvSpPr>
          <p:cNvPr id="3" name="Content Placeholder 2"/>
          <p:cNvSpPr>
            <a:spLocks noGrp="1"/>
          </p:cNvSpPr>
          <p:nvPr>
            <p:ph idx="1"/>
          </p:nvPr>
        </p:nvSpPr>
        <p:spPr>
          <a:xfrm>
            <a:off x="228600" y="856397"/>
            <a:ext cx="4495800" cy="5638800"/>
          </a:xfrm>
        </p:spPr>
        <p:txBody>
          <a:bodyPr>
            <a:normAutofit fontScale="85000" lnSpcReduction="20000"/>
          </a:bodyPr>
          <a:lstStyle/>
          <a:p>
            <a:r>
              <a:rPr lang="en-US" b="1" dirty="0" smtClean="0">
                <a:solidFill>
                  <a:schemeClr val="bg1"/>
                </a:solidFill>
              </a:rPr>
              <a:t>Bank of U.S. = Private corporation &amp; central bank used by federal government</a:t>
            </a:r>
          </a:p>
          <a:p>
            <a:r>
              <a:rPr lang="en-US" b="1" dirty="0" smtClean="0">
                <a:solidFill>
                  <a:schemeClr val="bg1"/>
                </a:solidFill>
              </a:rPr>
              <a:t>1</a:t>
            </a:r>
            <a:r>
              <a:rPr lang="en-US" b="1" baseline="30000" dirty="0" smtClean="0">
                <a:solidFill>
                  <a:schemeClr val="bg1"/>
                </a:solidFill>
              </a:rPr>
              <a:t>st</a:t>
            </a:r>
            <a:r>
              <a:rPr lang="en-US" b="1" dirty="0" smtClean="0">
                <a:solidFill>
                  <a:schemeClr val="bg1"/>
                </a:solidFill>
              </a:rPr>
              <a:t> Bank of U.S. chartered in 1791</a:t>
            </a:r>
          </a:p>
          <a:p>
            <a:r>
              <a:rPr lang="en-US" b="1" dirty="0" smtClean="0">
                <a:solidFill>
                  <a:schemeClr val="bg1"/>
                </a:solidFill>
              </a:rPr>
              <a:t>2</a:t>
            </a:r>
            <a:r>
              <a:rPr lang="en-US" b="1" baseline="30000" dirty="0" smtClean="0">
                <a:solidFill>
                  <a:schemeClr val="bg1"/>
                </a:solidFill>
              </a:rPr>
              <a:t>nd</a:t>
            </a:r>
            <a:r>
              <a:rPr lang="en-US" b="1" dirty="0" smtClean="0">
                <a:solidFill>
                  <a:schemeClr val="bg1"/>
                </a:solidFill>
              </a:rPr>
              <a:t> Bank of U.S. started in 1816</a:t>
            </a:r>
          </a:p>
          <a:p>
            <a:r>
              <a:rPr lang="en-US" b="1" dirty="0" smtClean="0">
                <a:solidFill>
                  <a:schemeClr val="bg1"/>
                </a:solidFill>
              </a:rPr>
              <a:t>1832 Jackson vetoed renewal of bank’s charter</a:t>
            </a:r>
          </a:p>
          <a:p>
            <a:r>
              <a:rPr lang="en-US" b="1" dirty="0" smtClean="0">
                <a:solidFill>
                  <a:schemeClr val="bg1"/>
                </a:solidFill>
              </a:rPr>
              <a:t>1789 – 1829 = Presidential veto used 9 times</a:t>
            </a:r>
          </a:p>
          <a:p>
            <a:r>
              <a:rPr lang="en-US" b="1" dirty="0" smtClean="0">
                <a:solidFill>
                  <a:schemeClr val="bg1"/>
                </a:solidFill>
              </a:rPr>
              <a:t>1828 – 1836 = Used 12 times</a:t>
            </a:r>
          </a:p>
          <a:p>
            <a:r>
              <a:rPr lang="en-US" b="1" dirty="0" smtClean="0">
                <a:solidFill>
                  <a:schemeClr val="bg1"/>
                </a:solidFill>
              </a:rPr>
              <a:t>Led to Panic of 1837</a:t>
            </a:r>
            <a:endParaRPr lang="en-US" b="1" dirty="0">
              <a:solidFill>
                <a:schemeClr val="bg1"/>
              </a:solidFill>
            </a:endParaRPr>
          </a:p>
        </p:txBody>
      </p:sp>
      <p:pic>
        <p:nvPicPr>
          <p:cNvPr id="4098" name="Picture 2" descr="http://www.ritholtz.com/blog/wp-content/uploads/2013/10/BUSJacksonKing.jpg"/>
          <p:cNvPicPr>
            <a:picLocks noChangeAspect="1" noChangeArrowheads="1"/>
          </p:cNvPicPr>
          <p:nvPr/>
        </p:nvPicPr>
        <p:blipFill>
          <a:blip r:embed="rId3" cstate="print"/>
          <a:srcRect/>
          <a:stretch>
            <a:fillRect/>
          </a:stretch>
        </p:blipFill>
        <p:spPr bwMode="auto">
          <a:xfrm>
            <a:off x="5029200" y="990600"/>
            <a:ext cx="3733800" cy="5562600"/>
          </a:xfrm>
          <a:prstGeom prst="rect">
            <a:avLst/>
          </a:prstGeom>
          <a:noFill/>
          <a:ln w="76200">
            <a:solidFill>
              <a:schemeClr val="accent6">
                <a:lumMod val="60000"/>
                <a:lumOff val="40000"/>
              </a:schemeClr>
            </a:solid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rgbClr val="2F70BF"/>
          </a:solidFill>
        </p:spPr>
        <p:txBody>
          <a:bodyPr/>
          <a:lstStyle/>
          <a:p>
            <a:r>
              <a:rPr lang="en-US" b="1" dirty="0" smtClean="0">
                <a:solidFill>
                  <a:schemeClr val="bg1"/>
                </a:solidFill>
              </a:rPr>
              <a:t>Global Perceptions of U.S.</a:t>
            </a:r>
            <a:endParaRPr lang="en-US" b="1" dirty="0">
              <a:solidFill>
                <a:schemeClr val="bg1"/>
              </a:solidFill>
            </a:endParaRPr>
          </a:p>
        </p:txBody>
      </p:sp>
      <p:sp>
        <p:nvSpPr>
          <p:cNvPr id="3" name="Content Placeholder 2"/>
          <p:cNvSpPr>
            <a:spLocks noGrp="1"/>
          </p:cNvSpPr>
          <p:nvPr>
            <p:ph idx="1"/>
          </p:nvPr>
        </p:nvSpPr>
        <p:spPr>
          <a:xfrm>
            <a:off x="381000" y="1066800"/>
            <a:ext cx="8229600" cy="4525963"/>
          </a:xfrm>
        </p:spPr>
        <p:txBody>
          <a:bodyPr/>
          <a:lstStyle/>
          <a:p>
            <a:r>
              <a:rPr lang="en-US" b="1" dirty="0" smtClean="0">
                <a:solidFill>
                  <a:schemeClr val="bg1"/>
                </a:solidFill>
              </a:rPr>
              <a:t>Equality of condition vs. equality of opportunity</a:t>
            </a:r>
            <a:endParaRPr lang="en-US" b="1" dirty="0">
              <a:solidFill>
                <a:schemeClr val="bg1"/>
              </a:solidFill>
            </a:endParaRPr>
          </a:p>
        </p:txBody>
      </p:sp>
      <p:pic>
        <p:nvPicPr>
          <p:cNvPr id="2050" name="Picture 2" descr="http://citizenship.typepad.com/.a/6a00d8341cb34753ef015390dab0f9970b-800wi"/>
          <p:cNvPicPr>
            <a:picLocks noChangeAspect="1" noChangeArrowheads="1"/>
          </p:cNvPicPr>
          <p:nvPr/>
        </p:nvPicPr>
        <p:blipFill>
          <a:blip r:embed="rId3" cstate="print"/>
          <a:srcRect/>
          <a:stretch>
            <a:fillRect/>
          </a:stretch>
        </p:blipFill>
        <p:spPr bwMode="auto">
          <a:xfrm>
            <a:off x="685800" y="2438400"/>
            <a:ext cx="7620000" cy="4048125"/>
          </a:xfrm>
          <a:prstGeom prst="rect">
            <a:avLst/>
          </a:prstGeom>
          <a:noFill/>
          <a:ln w="76200">
            <a:solidFill>
              <a:schemeClr val="accent6">
                <a:lumMod val="60000"/>
                <a:lumOff val="40000"/>
              </a:schemeClr>
            </a:solid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411</Words>
  <Application>Microsoft Office PowerPoint</Application>
  <PresentationFormat>On-screen Show (4:3)</PresentationFormat>
  <Paragraphs>67</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Jacksonian Democracy</vt:lpstr>
      <vt:lpstr>Frederick Jackson Turner’s Frontier Thesis</vt:lpstr>
      <vt:lpstr>“Wherever social conditions tended to crystallize in the East, whenever capital tended to press upon labor or political restraints to impede the freedom of the mass, there was this gate of an escape to the free condition of the frontier….Men would not accept inferior wages &amp; a permanent position of social subordination when this promised land of freedom and equality was theirs for the taking.”  --Frederick Jackson Turner, 1893  </vt:lpstr>
      <vt:lpstr>Andrew Jackson</vt:lpstr>
      <vt:lpstr>Jacksonian Democracy</vt:lpstr>
      <vt:lpstr>Early National Period</vt:lpstr>
      <vt:lpstr>Changes in Suffrage</vt:lpstr>
      <vt:lpstr>2-Party System</vt:lpstr>
      <vt:lpstr>    Whigs            vs.       Democrats</vt:lpstr>
      <vt:lpstr>Boisterous Elections</vt:lpstr>
      <vt:lpstr>Jackson’s Background</vt:lpstr>
      <vt:lpstr>The Bank War</vt:lpstr>
      <vt:lpstr>Global Perceptions of U.S.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Jacksonian Democracy</dc:title>
  <dc:creator>sabrina</dc:creator>
  <cp:lastModifiedBy>Sabrina Sanchez</cp:lastModifiedBy>
  <cp:revision>8</cp:revision>
  <dcterms:created xsi:type="dcterms:W3CDTF">2006-08-16T00:00:00Z</dcterms:created>
  <dcterms:modified xsi:type="dcterms:W3CDTF">2014-03-27T23:47:46Z</dcterms:modified>
</cp:coreProperties>
</file>