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EA4C5-15AF-48C2-A0C1-16B3F672FA38}" type="datetimeFigureOut">
              <a:rPr lang="en-US" smtClean="0"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A0F8F-F200-49DC-8F60-F62CDABB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49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0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7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9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26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31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35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48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45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98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A0F8F-F200-49DC-8F60-F62CDABBE8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1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s://www.google.com/imgres?imgurl&amp;imgrefurl=http://uncgspecial.blogspot.com/2011/10/making-their-mark-historical-signatures.html&amp;h=0&amp;w=0&amp;sz=1&amp;tbnid=lepiK5p9RMkodM&amp;tbnh=146&amp;tbnw=344&amp;zoom=1&amp;docid=KEbVvk5Wm74pEM&amp;hl=en&amp;ei=YEbDUtDjOIjyoASBnIAo&amp;ved=0CAYQsCUoA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JuKUpbRsyxPMOM&amp;tbnid=FsB5-dN60uRvpM:&amp;ved=0CAUQjRw&amp;url=http://www.familyhistoryalive.com/1900-US-Census.html&amp;ei=LkrDUvykM5PjoATFt4LABA&amp;psig=AFQjCNFUGNxLQ5PWsHrpX_BXdchKRC91Bg&amp;ust=138861647180997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www.google.com/url?sa=i&amp;rct=j&amp;q=&amp;esrc=s&amp;source=images&amp;cd=&amp;cad=rja&amp;docid=Qbb5lojh86_CbM&amp;tbnid=PxDypP6wtKiGrM:&amp;ved=0CAUQjRw&amp;url=http://en.wikipedia.org/wiki/Territorial_evolution_of_the_United_States&amp;ei=aEnDUqTwMNLYoAS_2YCIDQ&amp;psig=AFQjCNEIMReQgpRlkkVY6HkFAZwjqi0riA&amp;ust=1388616321907899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v-nXA-5paCvvqM&amp;tbnid=QLuCJUYR1P1RcM:&amp;ved=0CAUQjRw&amp;url=http://www.glogster.com/andreszambrano/federalists-vs-anti-federalists/g-6n7lhjboqnjq2oc6jo8s5a0&amp;ei=N0vDUpz8I5XmoASJuoDYDw&amp;psig=AFQjCNEMdqw5YXDOsN2VMN4bJ2Z9UyLSDw&amp;ust=138861681104672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ECYZK_y0vC9IlM&amp;tbnid=siYA0Amy0HNqNM:&amp;ved=0CAUQjRw&amp;url=http://glasshospital.com/2011/04/25/the-sad-demise-of-the-yeoman-doctor-2/&amp;ei=zUzDUvv7MozvoATX84CACw&amp;psig=AFQjCNGSiWbAJUkAuuBmQGCQh9Hvr1J8eg&amp;ust=138861714375714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/url?sa=i&amp;rct=j&amp;q=&amp;esrc=s&amp;source=images&amp;cd=&amp;cad=rja&amp;docid=TocIqE_kHbIVeM&amp;tbnid=t89orrpv3gu6BM:&amp;ved=0CAUQjRw&amp;url=http://www.conservapedia.com/Yeoman&amp;ei=ukzDUpXqOoT3oASDqoGgDg&amp;psig=AFQjCNGSiWbAJUkAuuBmQGCQh9Hvr1J8eg&amp;ust=1388617143757142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HqmxKG3AuAR7RM&amp;tbnid=nJ-IByizppKbuM:&amp;ved=0CAUQjRw&amp;url=http://www.blubrry.com/backstory/734321/the-good-mother-a-history-of-american-motherhood/&amp;ei=hU3DUvboFYLqoATsqIG4Bg&amp;psig=AFQjCNEQVraL7KlJrKHALrjtUR4l3x2jyw&amp;ust=1388617459342052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docid=HqmxKG3AuAR7RM&amp;tbnid=nJ-IByizppKbuM:&amp;ved=0CAUQjRw&amp;url=http://www.ruthdesouza.com/category/writing/&amp;ei=nU3DUvSdCdProAT7soCgCg&amp;psig=AFQjCNHTciGx3I0apWQFil4ouakA88tiSw&amp;ust=1388617496493313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url?sa=i&amp;rct=j&amp;q=&amp;esrc=s&amp;source=images&amp;cd=&amp;cad=rja&amp;docid=HqmxKG3AuAR7RM&amp;tbnid=nJ-IByizppKbuM:&amp;ved=0CAUQjRw&amp;url=http://www.glogster.com/brookedalton/women-s-rights/g-6mcjg9hddi8veq4j0vr7ta0&amp;ei=qk3DUvyfCcbtoAT6toGoBw&amp;psig=AFQjCNHTciGx3I0apWQFil4ouakA88tiSw&amp;ust=138861749649331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QCG8dPS7rxim9M&amp;tbnid=qqsbQigsDa2VaM:&amp;ved=0CAUQjRw&amp;url=http://www.bookdrum.com/books/the-picture-of-dorian-gray/9780140620337/bookmarks.html&amp;ei=CU7DUqb_BcH9oASc9YHYBA&amp;psig=AFQjCNGn7UJehNY-pm51Dc4Yom7oQ2G1PA&amp;ust=138861758608518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www.google.com/url?sa=i&amp;rct=j&amp;q=&amp;esrc=s&amp;source=images&amp;cd=&amp;cad=rja&amp;docid=BSp74cIv7ttTPM&amp;tbnid=QiXfR8xv5ye3KM:&amp;ved=0CAUQjRw&amp;url=http://www.monticello.org/site/press/thomas-jefferson-foundation-installs-marioff-hi-fog%C2%AE-water-mist-fire-suppression-system-0&amp;ei=20bDUveTCo_woAT2rIGoCg&amp;bvm=bv.58187178,d.cGU&amp;psig=AFQjCNEkWKAe8UK0YGwtg2VTyjcP7UCr8Q&amp;ust=1388615675710900" TargetMode="External"/><Relationship Id="rId7" Type="http://schemas.openxmlformats.org/officeDocument/2006/relationships/hyperlink" Target="http://www.google.com/url?sa=i&amp;rct=j&amp;q=&amp;esrc=s&amp;source=images&amp;cd=&amp;cad=rja&amp;docid=FpKTYNDVYzA3FM&amp;tbnid=2jzJnfguqMxCQM:&amp;ved=0CAUQjRw&amp;url=http://en.wikipedia.org/wiki/Monticello&amp;ei=s0fDUum9ONTioASw3ILAAg&amp;bvm=bv.58187178,d.cGU&amp;psig=AFQjCNEkWKAe8UK0YGwtg2VTyjcP7UCr8Q&amp;ust=138861567571090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www.google.com/url?sa=i&amp;rct=j&amp;q=&amp;esrc=s&amp;source=images&amp;cd=&amp;cad=rja&amp;docid=ATGSquuiJURcfM&amp;tbnid=jNJcvij9VjSvpM:&amp;ved=0CAUQjRw&amp;url=http://www.kdhamptons.com/kdh-road-trip-chapter-two-we-visit-keswick-hall-monticello-and-uva-in-charlottesville-virginia/&amp;ei=KEfDUtWsHZDxoASrp4CwBQ&amp;bvm=bv.58187178,d.cGU&amp;psig=AFQjCNEkWKAe8UK0YGwtg2VTyjcP7UCr8Q&amp;ust=1388615675710900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5.jpeg"/><Relationship Id="rId9" Type="http://schemas.openxmlformats.org/officeDocument/2006/relationships/hyperlink" Target="http://www.google.com/url?sa=i&amp;rct=j&amp;q=&amp;esrc=s&amp;source=images&amp;cd=&amp;cad=rja&amp;docid=k37IdpGHIAPrjM&amp;tbnid=QAXq4zV3TgbQlM:&amp;ved=0CAUQjRw&amp;url=http://www.npr.org/blogs/thesalt/2012/05/10/152337154/thomas-jefferson-s-garden-a-thing-of-beauty-and-science&amp;ei=6kbDUo46zP2gBOXWgfgC&amp;bvm=bv.58187178,d.cGU&amp;psig=AFQjCNEkWKAe8UK0YGwtg2VTyjcP7UCr8Q&amp;ust=138861567571090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&amp;imgrefurl=http://www.pbs.org/wgbh/pages/frontline/teach/diversity/jefferson/whole.html&amp;h=0&amp;w=0&amp;sz=1&amp;tbnid=eEg7_tcVutUvdM&amp;tbnh=147&amp;tbnw=343&amp;zoom=1&amp;docid=r3sVt8A_goT5dM&amp;hl=en&amp;ei=iEjDUurZOILZoASKqoLoBg&amp;ved=0CAIQsCUoA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707"/>
            <a:ext cx="9144000" cy="1143000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Jefferson: A Man of Contradictions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s://encrypted-tbn0.gstatic.com/images?q=tbn:ANd9GcQYfWGFzUSJu4vZNwX72SQ4SZ2xR0ofjD-BqyM1j9SFNBNemVOsU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38" y="1371600"/>
            <a:ext cx="3729080" cy="508864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1.gstatic.com/images?q=tbn:ANd9GcSv4ixlGqKHGfR9sZ0oYehKLFoaH2VU1bFYsjyIqzMwIO9teYxc51jRQaS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4267200"/>
            <a:ext cx="3949871" cy="16764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QmmrHQAgM6_l1SZsEenEZ368u592hh_0NjrMUR6u9Fyq38iHZ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2" y="1447800"/>
            <a:ext cx="3295067" cy="2468121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Key Themes of 19</a:t>
            </a:r>
            <a:r>
              <a:rPr lang="en-US" b="1" baseline="30000" dirty="0" smtClean="0">
                <a:solidFill>
                  <a:srgbClr val="FFFF00"/>
                </a:solidFill>
              </a:rPr>
              <a:t>th</a:t>
            </a:r>
            <a:r>
              <a:rPr lang="en-US" b="1" dirty="0" smtClean="0">
                <a:solidFill>
                  <a:srgbClr val="FFFF00"/>
                </a:solidFill>
              </a:rPr>
              <a:t> Century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Western Expansion</a:t>
            </a:r>
          </a:p>
          <a:p>
            <a:r>
              <a:rPr lang="en-US" b="1" dirty="0" smtClean="0"/>
              <a:t>Who are “The People” of the United States?</a:t>
            </a:r>
          </a:p>
          <a:p>
            <a:r>
              <a:rPr lang="en-US" b="1" dirty="0" smtClean="0"/>
              <a:t>Industrialization &amp; Urbanization</a:t>
            </a:r>
          </a:p>
          <a:p>
            <a:r>
              <a:rPr lang="en-US" b="1" dirty="0" smtClean="0"/>
              <a:t>Sectionalism &amp; Regionalism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U.S. in 1800 vs. U.S. in 1900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AutoShape 8" descr="data:image/jpeg;base64,/9j/4AAQSkZJRgABAQAAAQABAAD/2wCEAAkGBhQSEBQUExQVFRQVGBcXGBUXFxcXFxUUFRUYFBcYGhYXHCYeFxwjGRcXHy8gJCcpLCwsFR4xNTAqNSYsLCkBCQoKDgwOGg8PGikkHyQsLCwsLCwsLCwsLCksKSwsLCksLCkpLCksLCksKSksKSwsLCwpLCksKSwpKSwpKSwpLP/AABEIALEBHQMBIgACEQEDEQH/xAAbAAABBQEBAAAAAAAAAAAAAAACAAEDBAUGB//EAEEQAAEDAgIFCgQFAwQABwAAAAEAAhEDIRIxBEFRYXEFBiIycoGRobHRE7LB8CMzQlLhFGKSgqLC8SRDU3ODk+L/xAAaAQACAwEBAAAAAAAAAAAAAAAAAQIDBAUG/8QALhEAAgICAQMDAgQHAQAAAAAAAAECAwQREiExQQUTUXGBMmGhsRQiQpHB4fAj/9oADAMBAAIRAxEAPwD0nQj0G9lvor4PFZ+gDot7LfQK80KssRKFncscsGgaXRxNeXYr3Abh6oyJvN9ivgrnOd770BN/xDG6GCfFU2ycYto1Y1anaoy7Mm5V5fmk19CoQQ8BwwiQCx5AcHi126s4zVfR+d1Qdem1+9pLD4GQfELmqjD0iSWyRBEmNQMG2RPiUOj6QXRhcx4ttDotq+81hldPe0zt14NSTjNeej86O4oc66Lsy6n22mP8myPFaWj6W2pdj2vH9rg70NlwChwA3gSXZ67WzzHV8045UvKIWelx/okekklOHLg6PKVVnVq1BuLsQ8HyrlLnPXbn8N/FhafFpA8lcsqPkxy9NuXbTOxKWJc1S53fvo/4PB8nAeqtM510TmKjeLMXyEq1XwfkzSxLo94s28RT41lt5xaOf/NaO0HN+YBWKXKlF2VWkeD2+6mpxfZlLrku6ZbxJFyBjgciDwIPoiwnYpbINDlyQcmwnYna07D4I2Ai5OHLK5O5dZWqOaCIuWH9zW9F87CCPArTCZELEnBKCUQTALEnxIY2hIoALEnxIA5KUAFiSL0IKaUhBYkpTApIDQsSbEodN0kU6b6huGNLo2kCw7zA71zFPnXWBaXtp4RAeAHSb9JwM9GBJAvlnsrnbGHRl9ePO1NwXY64fdkQCEJ1aUDVQMLsuqdW4q1on5bOy30CqVeo7su+Uq3on5bOy30CCEjn9A6jey30V5qpaB1G9lvoFcBQyaDXH85qwqaQR/6QwA7HZvI7yB/pXT6bpgpU3PNw0WH7nGzR3mFxB2kyTJJ2uNyfElY8qelxOx6ZVym5vx+4GPb6WQhrAZGGdoA13PoPBSJ5XPPQaBkQTmmwWA4eISqNEGR9nUnaNv3tSATHT95HWgqvjIF18hCemc/H6fQI0B4IBpY1hw4iykpV2uyM/T7gqJtF4IipItZwm1pvrsD4qctupPRGO/IgULxJE7z5R9USY5jgfookmkRPwAwQ0GJ6uocAkzSaep3gXW8OClcLGImDnlkoYqYhPwy2RtmL+eSaK5RXx+hYpVpyc7ue/wB96VKs6B06n/2P90wb9hCw58T7o5P5H7UfKRc0DlOpR6mF1oHxAXFoiIDgQQLAxrWtoPOs5VmSP305tsmmSSe49y59J74jO+wT38PdWxumvJltwqGm9a+h1dPnVSJjDVBvAwTMdlxjvy1wq2ivfWJq1GE/pDSMOFtj0WnO8iSRMWlZ2i8pU2sAwvxYrtgS8CDJdlfZNoMBR1eVXuqte5uINu1geWhp1E26ZzzstquUUuT6nEeJKbfCL0vk6LRtKDDLQSDAcwTiBmzoPeCcoOdlo6LpGMTEQS0iQYIO7x71zlfl2mQIa552EYMO/Ecj2ZUXJ/ObBU/Ea7C8hsgtdH7SSYJzcMtbVb7sG9bKHjWpcnF6OuCeVnv5dpNzcf8AE67ixVjR+UWPIDTdwkS1wnbBIg9xVhQWCUpSQlIAgkVW0zlGnSANR4bOU5mNgFz3LKr876QsxlR5zywDxffyUJTjHuy2FM5/hTZY5zv/APCuEgEupgD934gMeAJ4ArkHDVtVjlTlZ9eoC7otbEUw4loJDukbCXXjvUNKmXOa1t3OMAXOonIX1Ln3S9ya4nfw6nj1N2fU6nm7yz8RopPgVGi2f4jGhoxSf1TmFuSsfkHkMUmh74NYzJEkNB/S2d2ZzWwF0a1JR/mPP38HNuvsDV6ruy75Srmi/ls7LfQKlW6ruy75Srui9RvZb6BWGeRz2g9RvZb6BXAqmg9RnZb6BWpQyaMDnTUOKk28Q58apnCDxAnxWGtLnDpAqV4EEU24Z/ukucJ3SBxBWZh2Hxv/ACuTe9zZ6rBi40roOUkBqEZjw/lP8Qa7cbeqoNuxE3Hefb6pqlYNzMSnBknw+v1Q1muPVIHESNX0nxQJ9ug3xgSMJB3AiYP/AEnc82tr+8io9GpG5eGTqLQe9SuNx3nyj6p9AW9CE/ZSLtx8vdNUrYYsb2sJUZ05msxxBQG0iTHx8CkTJts1b/8ApKnVDsiDwRA3PckPuNh3ny9kRYdp8B7KKrRBDjBJIEga8NwAqrcJdGGqLxJmP1XnZme9SXUjJ6ZeIO3y/lC0Z8fokxkDMnPO+ZmEhmeA+qiSDAQtzO63jdEhM6r7vKyWwYZFtyAtgWkenmixJRNvqhCa6F/kjRqbh8R+KBjBDowDDhMkRqBGvOdihqcok1TUpdFsNDRhbcC5xCNpO8QrNRuHQwLXbSn/AOSoah46lnLbbLglGJyMWr3pSnY99dG1ye4Ppl+FuIFwcBLercFrgZbYi0kcFaohxlmEupgNwuYLsBEtEC4IGRG7asXk7lAsLWwAxxGORcl0NJBmwaMPGDuXUchn8EcbHb0Gg8YMj/StdU+UTl5NLrn20n2+hc0N7zTbjAD4EgbfCx2jbKj0nlBjASSHEfoaWlxOyJtxOSzOcemupjVhGG2JonFIJI6xAtaCMzwwHcoviOhu6LjHAF2HySstjDuFOLZctwRHpenPrVDUqDC6S0Nv0GtJGG+uZJOs9ygcbjw8U47zrJJkkm5JJzKar1T4+BXLlLlJs9RXBVwUV4EGzPExxER6LsOa+igaO15AxVMTpgThmGidkNnvXHEC/WN+AvbXC3eb3Kz2tZSZTBaHgl9mAU3uh8lzrPDnNsJmQIGa0Y2uRzfU9uta+TrAnCZOumeeYNbqu7LvlKu6L1G9lvoFRrnoO7LvlKvaMeg3st9EEGc/oR6DOy30VoSquh9RnZb6BW2oZJdjh9Jp4HvaDIa94B3Bx+/FQyrnKejFlao036RdO0POIesdyqrjTWpM9lRJOuLXwCc+A9b/AECIJm5HifIx6BFCrZcBgGzwt6IXzqJzi91KgcLjvPlH1QAIccreY9/spA37vU/wiIO20gxbMSO6xg7YCYsufQp9CMd+R3Zb/rqUDTVxXwFs53kBSYjsFt/8Ip3Hy90J6G0mINAyAHAJhMm+vZuG9OX8fA+yFjxe+s+qB9AoO7zTmd3ifZO0pJADJ2eB94QsuTnaBFxFpy71IhOY8PqPr4oBoWDefEpw0b/E+6SdIeiMEAxvMZ7j7og4b/A+yZ17cDOy+rejhBH8jba4P0bpCB8AGSIAczIjvAWIn+M7CWYjgt0RxxROzFeEFQWm/idq0W2KejFiUSp5b8sd9IuhgIBfLZIJAsSSYB1DxIXS1+VeiCD8OmA1ogkCYyAaMTjsYMhnew5d9AbwRk4Egi419yme8uMucXHaTMcNQ7oUqrlXHSXUrycOd9ibfQfSNKdUM/pmYJMkg5nM9xJyEnICJwO0eHukw57iff6oiqZSc3tm2mmNUeMQMO0k9/shqVIa6RIEidezL7yRl42hNSBJGCZLhhiZx4gJEJRW2O2XGLaNbkrkd9UsJp/hXxuqFzZGymxhBPEmNy7IUwAIAAAgCBkMgndmUl14QUFpHkrrpWvchJJwnLVYUEdbqP7LvlKv6N1G9kegVHSB0H9h3ylXtG6jeyPRBFnP6F1G9lvoFaCqaF1G9lvorbUxo5vnZSAqUnQLh0uvJLYAFrEgE71jwun50UnGk0g9Fr+kNuIYWnuJ/wB25cyuXk9Jnp/TZbp+4JtfUc/f73IpSiyFuz7IWU6PYKEOs8B9T7IkNPXxPlb6JAVdLzvTc6wu05dY5boz3o9GAwyMUTk7MRb6KwUlLYkuuwGa+PoAnTUxbiT6o0iaGBSlKEkAA11zY5/QIsXHwKZn1PqUSBA4+PgfZBUda07cjq7lLKSBsjF8j5IwDt8ghbYkd/iTPopGoYgGDPbMeGXlfvRoH2uO/eEc2SEgYueA+qaoLHgU+v73pE6hn4wmMc/ykTb7uhDIEAkJBt73jK23P73oF4E2mb3InZ3qN1KbE315wNmu51qV5t6cdSYMjJPYa2Q1ssOsyBGTnOa7CIGuQI3kcFs81Kbf6gDDkKj2uiIMBt4zEO1iQeKydIoYmmwkTBImF13N9ge+ppHRJqCkA4EOsKTHPmMiXkzIHVC146Tf0OP6hJw2vlG2ESSbWugcEIBFhTAokxEWk9R/Yd8pV7Ruo3sj0CpaT+W/su+Uq7o/UbwHogjI57Q+o3gPRXWqloXVbwHorrU2CA0uiHU3tdkWuB8CZ7jfuXCU3SAdoHovQgsPTebZeCW/Ca+RhwtdTa4XBDgC5oORxALJkVOa2jp4OVGltS7M5pJw8fuyciJBsQYI1g7CkVzNNPqekTUltB6PQdUJDBJwl0SBlAi+uSuhZyczC1rmNMNAmMyBe4usvkEfjO3sMcZbPlHgtx7wIkgE7SBrA9SB3rs4VUeHL5PL+q5E/e4b0kUqnItM5Bw4E/8AKVVq8gC5FTK92g+YIWyLidW0XUdcdE8I7zZaZY9Uu8UYIZ2RDtN/99TDbyBUAEFhsNbhq3hA/kiqP0zwc36ldEQExVLwqma4erZC7tP7HMHk+oM2O8J9FE6mRmHDi0+y6yNiy+VuUH03swOjokmwOZjXwWa3DrrjybZux/U7rpqCitmEwgDOP+05cNo8Vedy1U14DxZ/+lZo1cbWud8Fhlwg0xBAIveYsdviqK6IWPUZfobbsy7Hjysgtfk/9GQkGrodFoMcCSKL8rtaCOqJEx39+5Z/KzaUhrWDE11+gAOrt15hTnhcFtyMj9cjFdYfqZo6x4fUowo3thwgAS29th3cU4nd4H3WGUdM62JkLIqViWthoMUGDlqzJ38U4B2jw/lC0k7RG4Znx1eqiaGJrJuZvqk7tXcjDITYds+P0CQpDYEwGc8DWPFBiDtsC+RmfopDAGzh/CF391hs28fYIQMdh1weJ/kp77vH2Sxj7BhOCNqAFB2+A95WpzU03BVLMLwKgmMIhoZbESDncCIyKzPv/raum5tckPYH/FYGyZab4y0kuh9zABAtbVOS1Yybls5nqUoqvT7m+kUglC6R5wcIghCUpiB0jqP7DvlKvaP1G8B6KhpH5b+w/wCUrQo9VvAeiCEjnNC6jeA9FdaqWg9RvAeivNTGGAmqUyWuiJIi4kHVcCJEWRtRJDOa53aK1opPFr/DJ1YQ0lkk6xEA7yufa+TYgiNoXoqhqaFTd1qdM8WN9llsx+ct7Onj57qhwa39zneQ9DGE1DBJJA2tAseBJ8o2q9pVEETga8iInZO37uphoBothjcVMbAMbeIHX4i+45pmuBAIII2groUxUYKKORk2yssc35M6joQJj4dSlY9NtSRs8TM32K9UGXab5dL/AIo5QOu5vefKPqrjORVWVcXRLMOxwMzxGpB8WpbCKbhAkh2TtYhXAFVfydTJuwTc69wPo3wSGPTrPJAdTjaZmLZ+Nlic4HH4tgTDALby8royub5bvWcNzR/tn6rFmvVR1vSo7v8AszHDXavieo+4W5yaXfCYGlh6RBa9vSkyZG3ITqErCq6Myeq7un08fNTs0kCIxAjIgEHKMxdc2q325bO/lY3vw4N6Nyppb6TwCGEQCWtGEGSRIOo21/yqD3YnFxzcSfHIW2CFTdppc7rOcTA6QJFpOerWkzSyRaJ7JnLjGtWW5HP6HmrPScnelpr6ktbNv+r6IULpGGbxMkW60DLYiIWSb2z0fplM6KOE++2OShYDuE31pO1Df6X9fRGoHRBvOeUauO/cncDGZ8vZOMzwH1SQJEbWyAb7cynwRfx2om6x9wb+s+CdAaFCExHDySNr6tY2b/dbHIXIfxSHvH4Qm03qEWi2TQc9sQrK4OctIpvvjTBykX+Q+bxYWVajukBIZGRIgEmcxOoZroEgnXXhBQWkeUttlbLlJihIBOE8qZSxNSIsnCZAiDSR+G/sO+UrSo9VvAeiz9K/Lf2HfKVoUeqOA9ECZzuhN6DOA9Fda1ZWi6O0tk2AnUyABxbuVqhozHAFriQdcM1GP27QpMRoNbuKKFn1tGDRPSO4Bmwn9u5RPEZNqm51NuBF+prnyS02TSbNWNyfDuWYKVyIqC5H6cpAB6mVyf8ASpNG0bE0EucJ1DDHmCUNaE+hoBu5VtI0EOJI6Lj+oDPtDJ3rsITDQR+53l7Jv6Afuf5eyW9CfUrO0WqP0sd2XkeTm28SoXU3gyaT7A5AOvM/ocdgV3+jExjMgTEiQJiYzhI6EP3uU/cZXwiQ/wBJVtPwza4xObG7qlYVXluoxxY+mzE03ALhwIzkEXldHROFxY4kzdp4+/qP7goOWeRxXaIMPbOExn/a7cT4Hvmq2VjX8r6mvGVSn/6La/YxG84NtM9zwfUBZmmVsdRzoIBORibADVwULXSNn0Tlcuy+yxcZHpsfDpplzrQgmSSWc3ClOEKQTAeqOiUxYNg8AjamYLeI7gUEfIDm5QBM+WR9VIAmLTOrvSxwbke2xGtibSHabngPqkQjOjukwx0AAk4XAAXvcXzy1qWhyTXcJFKplMw1uLhii+7epKuT7IpeRXHvJFXX3H1CdFVoFpgy1wzDrEcQfuyepo7mxiDmhwkEtgOGdiRdLiyasj89+wBaTYZmw4kwPMr0OlRDGhjRDWgNAGoCy86LDmDcXGVnC4Nt4C9D0PSxVptqDJwmNh1juMjuW3Ea6nH9V5bi/BME4CcBOt5xBJgnhMEAJJKEigRFpQ/Df2H/AClX6XVHAeioaV+W/sP+UrQpdUcB6IIyOZ0JnRFpuSOMkehKutpdEhsNsQIAhpixjiqeg9UcT6lT6Uw4ZxvYBngAJMwMo1JgOaz6TGYgahnC5zbESeiS03cdu8IaYFUF1OqYuI6QILjiEgmciodDqh7gBXqOzcWlsAt6JImMrxwJ2KfSK7mvhpa1oaDBAwuJc65iC2IjPXkpR/IfLiWaVItD5cXTJEzYRxQ8n/ljv9UdGuH0w4CJBtsNwb6xOvXmg0F0UpOQxGwJyvkLngosN7LBcuZ5a5Sq4nUjDGg/oLgXN/TLpyIvaMty1tP0lz9HL9HdJsQWgEkB0OEOFiL6p6K5XS6j3ObjccTQ4EuaQ5wkWJMThMxa2JZ7pdOhmvnpaQDKcQRYjIizh3i606XL1YC7mu3vbfxYWz4LPTlsLKptdjHGco9mdXo7/j0WuiHGbAmJDi0gHUDHdY6lZ0atib/cM7R3xqyy1EEalR5uH8Abn1B/vLvQq1pDcLg8Xmzhxt527wNpW+PVHThLaTOe5Y5uva5z6YxMJLsI6zJMm36hOy98lJybzYD6eKq6oxzuq0YRhbNiQQbkXg5SunaQQCLjMHaNRTwqvYhy5HQ/jrXBQ32/ucNyvyQ6g+JljpwOtNhJa6BAI8x3qhC7vljk341EsEBwIc0nIOB2jIES3/UuGIzBBBBIIOYIsQViyKuD2ux2sDKd0OMu6BTJ3u3EnUBck7ANZW/yVzVJAfXLhJJ+EIENMQHOzBsctvcq66ZWdjRfl10fiMvk7kmpWuwNwgkFxJABEHZfPVsvC1DzQeGiKjHO1gtLR3GT5hdJRohrQ1oAaLACwHAKQLfHHgl1ODP1G5y2no4zS+b9amzEQH3AIpy4iQLxFwDIPCeENHk2oHNqGlVw0iKpg4ThJJOAOtPQuLGOK7oIiU/4eCe0KWfZKHGWmRaNpGNjXjEA4BwDgQ4TqIORUsJgnV5g2Q6RoFN7muexri3IkTE39U2m6G2qwseJBjcQRkQdRVkJnFGkNSaOA5T0L4VZ1OcQGEg2mHNkTFp/hXubHKJZVFP9FQn/AEvDSQRxwwRthFzu0HBU+NJwvADpPRa9oDW8JaPELEcY1gEXzAMhwAwzmQSDA2LmSTrt6Ho4OOTi6k+v+T0hIKlyPp/xqLXnrXDh/e2zo3HPvV1dJPa2jzkouL0xSiDkwCZSIhpoTNKclAEWlflv7L/lKv08hwCz9L/Lqdh/ylaFPIcAmRZzGhvhoBDv8TkTIyVs1xEAuB24CdfBVdBpjCLDXqBPWKvNotjqt/xHsgCvoz3A9Oo5wjL4RF9tgpnmm4hxaSRl0H+YiDtClZREXY0HWIBv4I26O39rf8R7IHoB2lCD1sj+l2zgh5PPQyyJv3kHwhTDR2/sb/i32RtYBYCNwFkgMrlrTTRYG024XVC44gAA3IuO9xnXvK57SNJfUMvcXEWFgIEzFgF0fKfItN7XuAcH9J8s6zjgiADMEwMhmAuYc0tOFwLXACxBBmJi+c5rJcpfYxZClv8AIhdoDTMg3JOZzgj0JT09Fa0yOGZOZxa9/qpxTc5ktDwC/wCGLS4ugkwBlbXtcFep8362CSOkDGFxaC4ACCHAkE7jF9aqVcmUquT7GlzYdNJ42VD506Z91rubIINwbHeNawOTqztFxCrTc1j3tPxJaWt6EXgm0juWtofKdOq57WOBLDB3/wBw2tm07ltg+iRureopMfRn4XFh13ads38794dtCtqvpVDE23WFxq7p1ZCNhAOpFolfG3fkbRfbGqdmq41KZaTBcjzs0bBWD/01GgcHssR3gjwK68BM5oIggEHMESD3FV2QU46Zox7nTNTRwPJNJp0qjimA7LUXDqyOK7xqzKnNmhia5ocwtcHQ1xi2Qh0gDhHgVqKNNbhHTLMu6N8+a+Bk6chNCuMgilCElIIAIJSkEiUAOxESgRAoACrSDmlrgCHAgjaCuJ5W5HdQN7scThdM7wHbHYfGCu5UNfRw8Q5rXNsYcMVxkYNlVZUrEacbJlRLa7eUZfNJn/hybXqPIi9gGs/4nxW0hp0g0AAADYPEolOMeKSKbJ85uXyxwU0J0MqRAeEkgUigCLSvyqnYf8pWizIcFmaU78Kp2H/IVpsyCCLOa5PHRHf8xWgFm6FUAaJnX+l2RJIuBBVz+oG//F3smMsXtH/Y25ak4rCYm+w2JA2TmoxXbv8A8XeyMaQ3Wf8Aa72SGS4U4aq4qMiASBuDx6CyiGj0ceMiXS4y74joLoBgGwsANwEIAir84KDZhxqEZikDUIvF8Nh4qlV0erpbml4dQpNMgfrdYSYI2HDe2ecrbFVgtaNmExHCISFdu3yPsouO+5Bx33M3kLk6pTLy8gA9FrGkwGhxJcZzc6Rne2rIasIf6lu319kv6hu0efspaGkkgsNosZFxu+q5HlrkZ+j1PjaO0hvWluVMiJxCD0Lk2B1hdb/UN/cEL61MghxaQbEG4I4FLWwlFMpcj8st0gGAWuABItBmRIIOUjzCm0X82rxb5l5Pmlo1KjTADMDbRviSYJNzcyi0O9WqRcEtvtEvQt+QW9dS0CkQqVPTKkDFQqAnMCDG319VJQ0moXAOpOaDr2Z/SO87LpkiykAqo0ipn8J2eU3i0mO82/tTf1r4/Iqzs6OydvcgC2mhV36U8EgUahgkTYTGsSh/q3xahUnfEZA6uPkgCzCaFXraU8AxReSHAZxIM9K02sP8gj0Ss52LFTLIMCb4t+X3KAJUk8JYEwBRAIYRQkAUJISUsSBBFIoZSBQGx00IkigYydO3MLF/rtJ1sEdMyGHMA/DbGouIMmTAIylAjT0sfh1Ow/5CtJmQWHR0h7qFU1GwcB1EZ0g5wv8AtcXCdy3G5BMizz+gpnZ931SSQMB31QFJJIZG5Rn78EkkCG/SE5TJJjDCJqdJAEzVI1MkgRMxVq35r+zT+aokkkBJS+/BTDP73pJJjJhq7lYZkkkgZNrU/t9UkkgJGZIhrSSQA4yUiSSYDO+hTuSSQAm5lMEkkEWEiCSSQx2Jxl97kySAHSOX3uSSQBDyj+TV/wDbf8pV5uQSSTRFn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http://www.familyhistoryalive.com/images/USA_Territorial_Growth_190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11" y="3429000"/>
            <a:ext cx="5146673" cy="3048001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upload.wikimedia.org/wikipedia/commons/d/d5/United_States_1800-07-04-1800-07-10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19200"/>
            <a:ext cx="5105400" cy="3117413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2525"/>
          </a:xfrm>
          <a:solidFill>
            <a:srgbClr val="0066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Party Politics in 1800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/>
          <a:lstStyle/>
          <a:p>
            <a:r>
              <a:rPr lang="en-US" b="1" dirty="0" smtClean="0"/>
              <a:t>Federalists vs. Democrat-Republicans</a:t>
            </a:r>
          </a:p>
          <a:p>
            <a:r>
              <a:rPr lang="en-US" b="1" dirty="0" smtClean="0"/>
              <a:t>Roots in Federalists &amp; Anti-Federalists of 1780s</a:t>
            </a:r>
          </a:p>
          <a:p>
            <a:r>
              <a:rPr lang="en-US" b="1" dirty="0" smtClean="0"/>
              <a:t>Jefferson = First Democrat-Republican president</a:t>
            </a:r>
          </a:p>
          <a:p>
            <a:r>
              <a:rPr lang="en-US" b="1" dirty="0" smtClean="0"/>
              <a:t>Affiliation reflected in fashion</a:t>
            </a:r>
            <a:endParaRPr lang="en-US" b="1" dirty="0"/>
          </a:p>
        </p:txBody>
      </p:sp>
      <p:sp>
        <p:nvSpPr>
          <p:cNvPr id="4" name="AutoShape 4" descr="data:image/jpeg;base64,/9j/4AAQSkZJRgABAQAAAQABAAD/2wCEAAkGBxQTEhQUExQWFhUXGBgYFxcXFxwYGBcYFxUXFxcWGBcYHCggGBwlGxcUITEhJSkrLi4uFx8zODMsNygtLisBCgoKDg0OGxAQGywkHyQsLCwsLCwsLCwsLCwsLCwsLCwsLCwsLCwsLCwsLCwsLCwsLCwsLCwsLCwsLCwsLCwsLP/AABEIAQAAxQMBIgACEQEDEQH/xAAcAAACAgMBAQAAAAAAAAAAAAAFBgMEAQIHAAj/xAA8EAACAQIEAwYEBQMDBAMBAAABAhEAAwQSITEFQVEGEyJhcYEykaGxB0LB0fAUI+FScvEWM2KyFYKikv/EABoBAAMBAQEBAAAAAAAAAAAAAAIDBAEABQb/xAAqEQACAgICAgICAQQDAQAAAAAAAQIRAyESMQQTIkFRYTIFcYGhQpHRFP/aAAwDAQACEQMRAD8A58LfnUQNXWSqmWlxHTCPBVm6J6Gma3hVHvS/2dtzdHoftTXkjSKmz9jMXQFx3D1ksBpz057yKojDjY/PrTUbelDMVw7cjY8unpQxl9GyQuvYC6aEfVf8fatTZhTMGBIP29/OrlyZg78jzqHuyu3y5e3Sm2wSnetACRpO/MH1FVXUeh/m1XLrATGnlVM66UaYLSIjXia0Y1ijANiawDWterTjeayDWgNbCuMJJrZGrRRW61xpu1eU1iKkFusNbIy9RlqsZKw9utoyyCayDW5t1jJWmGQa9W6LWK44IhqpzvUyNVdXrImy6DPZr/vD/a32pwJ20pR7JGcQvo32p1dINTZ38huL+JBE7VC+nKrJWorqilINi1xKwQ89TI/WoHAif51otxBfCY5fvVXD2Rk186dehf2A8RbkHShrp50axqT6UIvkDnrTIg2VWSoyD1qyt0day6Cis6iqBXjVju6iatuzqo1rYVqBWy1oJOgqQVGulbZq44kFSiq+evd5WmFkAViq/eVgvXI4nYiKiJqMvUbNWmE4YV6q+evV1GF8Ejeqs1YjpUFsSfegQbD3Y0n+pTzDf+pp/uiKSeydsJfRmMAT/wCppn41xFdURtYmfyidhPXbTzFR53c9FGJfHZITFUcTiQCJYLO2sE+lALPGrktLSE5cyAJNWMLd717h7vWPCw9Jy6iNxt58qzi12Eo30WsR4rJuL8AIE6gGG5fzrVPUWSRyzfYVe7NcKe4LmGuILeSCbhSSBuN4kaPz2Jr3HuGNhrTW3Ib4srDQEFYBg7bHStU10A4bF66SVnYkTprv5cuVL1wGaYOKXJSQ2qjWCNoHL+b0u8qqxiGaiprTcjUTGtl5UbORbU1Xu7mpgaiegQxvRqBW4WsKKnFuisWRg1kmonGprQmtOslmsZqiJr1bRxLmrGeoTWK4EmmsE1FNZmtOomtECvVGK9XHWFYrGCtyx9amZflU3DR4j6mk3oZQTVciFo21FB7WMZXYxmLDWOQjUim/h/Dxee3aJjOQsgDn1qnxPsViLd429ydUYDwFdZ9/LlSVON0w1oWcDdGYACCQQT5bn6Cnfs2SbZfKAo1Eq2qrvpz3maJYXsFY7oBizXMozMCR4jyI9wKB8Td7Ciwqwcw1YzKkidfOPpSsk4zdIpxWlYT/APmDYvMzvIdVyoomUOUW2k65SWblzqXtbwe5fsxHitZmDDUZTPgY6agCYg7UFwvEk7y1CT3USoGsrkhixmRmAPLbaiGM40yB7R0kFWOsmVk77/EfrXRhsVkm0c9xd45cjCCsr0309xtQ3YRRvtG4ZgdNtxvvsff70Eq2HRPLZoalSozU9pJB8taJsyKJitQ3Ku3CpAI0OxB689apOdaBB/RNhUkiiBsVWwCSRRk4bTShkwULV/RjUc1Y4gsOfb7VTJpq6MMk16a1rNaYYasVsa1NcYeFSAVGKntJXGWaivV4jWvVpwcImrHCR4z61XG9QI5LkKTqeXtU76HpX0dD4CwF603R1P1/5rpyZLqwdRuVb71xvs5xIgqCsurDTk0HcmNBG/8Amn/h3F891VKhSw8MNIzCZXUaeR5xXn5U0xvrtBTiHD3X/tMTvCwCCNJAMiD96S+2WDe8qkoEvJm8EwCp1A1/NzroVu/GjA/Y1vft27qkEBgeXMfqKBZOOweUlpnHuxmGEXCwPeAvOYQR4VIj2mfWs9s8OuUXJgyPedvcfY07cZ4JYsh72ZVA8RL8iBGjDXWYjX61zHtLxPOqKZ0iN4YxBO2lUYpc58kFJpxKvDOCo65rzkAzGXXyk9KB8Rw4tXGScwGzbSDsaPYez3VnvZ1cmbceIjYMDOxMyfvQLiUkhi2YsJJnbU6eXP51XBvk96MlGKgqKhNTrehTG+3z51AAeQrKmmumIWiwGEeVRka1HNbJyrDkFeFrrTPas6bUA4CstTjaw5yzSMjpnWjnnG1i83t9qH0W7SCL7eg+1CTVEOgT1er1ZFEcYrYDf9a1ivVxxtk0mfaplaKgFemuMaNnOpr1ag16tMGni+Aa3Jgxz8qFYXFd3nMAnQD6zXRO1fDwUOlczvoVJnkaRH5LY6E+LtBuzxtbckZg7QNB8I6yT9KeewGFN+6l7IcigjPG5AgAa+Z36VyVj9acvwr401nGW7U/27xyET+aDlO3XT3pWbD8G12N98na/J3NlkafI/vyofewsk5TDbwenkRRC6ZBoZZxK5icwMTOoMEDUHpXlmQ6FrtXxJbSd1iQHR/ynXQfmBBkEH0pE4w1tsltYaSCpMSEmSM3UmdI1ol+I3ErOIupbtEs4kM/5Qu8ecamlxsOACeQIUeQjU/arscUkn9joRck3Wgvx5FVVVQJgSfcgClWzg+9fKTDGY0kT0PQETTPcwzMIYgHUFj5c/lBoDxWx4wqeIHXMOmx22o8TrQ7OouKoJcEBssbREE/mgktrqQBy2+RqLG4W5cuMq2ix6Kup1gNA9vpTHwjsuGtIXuQRDBSpYKRqAfFImBprWODXD/VSXSVBVlYFjBY5oIIynb5+VA8i5NoBRfBJo57i8I9tsjoyMNwwgxWuHUGATA5mJj2G9dB7RYAX/CQrMwP9OU+MDMRLAnYkHc8qT+KcEvYUgXFiefL09f3qmGZSW9MlljcH+hx4BwNIS4CIbLHiJEHTMrEAqZ/KQ0660ee0BodwYjz5ilfsvfuLbOR2BjQGCvkINbNxNsQVc/GHnply6MAPTwz51NLkpOx0MMM2o6aFrtesYg/7VoDTF2vbNfnqo28iRQHJVsH8URtbojrIrpnZD8MRiLJuYi4yAj+3kI2/wBTBl22gUr9seyT4C4qs63FcSjqCsxuCpJjcc6yOWLdHNULVYrcrWAJpph4VuVqVbWhEa7g9fKvIhOmlZYXEgy16jdrs+7gFfrlHKdmIPOvUPsid62dl41hZXbQ6VxLjKxdcedfQvErIyHlArhHafCkYm4oEmQdPP8AzQ4/sEC21BOvymrF7DG2Q6EiCCNYZSDodPP7VHisG6RmUif5vUTE6Gj76D6WxkwvbHFR47125yBNwggEajQfWmF+NG/hkWFsr4pIiNYGiqonQc5JrnB96t28e4XLMj7UqeBN2hmPLFKpF+3adXaAxB2cKfrOq1esAmZnMxExMeQ+496r8JxD3GjQ+u3pAq/xOzcWeTbgpyjnHP8AzQSVumMx55Y0B8QzLo5bKsDKTOZJlQddRBPvRHXuDctELkaJ5hZEAyNPSgWOxDky2v0E9Y5Ue7KYu2+W3cOzHKp28W5AOhO/tRSxurA96V6GHs3fe8BnBuOZbNlJGWIcZlHhI1GtLvHOHXbbsXcqHhQVkZo5OBroOddZ4Cq27LIqwhJLDzYBZUbcufrSn23stYYXLQ8Nu4HA5LoVI8lOvpNSxtTdB+9SSTF3BY1bF6wynMRblpO5VjIHTwCQPMU/8TtLfTxQUcbETJpK4kcFeVr0Olwm2QAY0YeLQCJJJ+U1XHaZbdvuUBKg+GTI0OhBPKhyY3KnFbHQmkqbCuCwP9O5XcScp/nPeh3d91fZp8Dgn0aVn7zWWxbOsnc+2kbjppFewuIZiQTtv+/vXScuOx3h44+60wX2lwJ0vKJAHi8gPzenX0petgEiZidYiYnWDTTxXF3FOhheo385pcv4jXVQ09PCZJ0gjf5VRgk3GmB5+KCyXHX5/wDTufCilu0blte7N0KdSSScgXnGYmB71zr8Q8abqWhcJ7+yz2nLgKXGjK6oOUQDymmLgDtw7CXsViQbmIyqtkXCzEMwAW2J1BEgtHJaROIW7+IzXLrzcds501J2iRsANhypeKCg+TZK4vJqEehdNeVNazetlSQdCN6yX1q+7J+NdhDKndmZzcvWd5jpNTrhlVCxALArGu4/Np/NqorelDMco131nQdaJZf7BJEdDHxeQPPTWRSHZTFRew2pW6AWAZh4ZGoyjaCTJ5n3r1B+FXLYT+4LjknRUgBR6mZJ9tvOvUt49jlmVbid9xaeHU/46VyziXBGvY1lQqCwWM3kDJge1dSxh09ZrnPGsS9rF51AIC6nmN9I6H9qKEiGMbYO7S9n3sCbhUo2i5Z3JjLHnp8qB3OxV/ujdEdSp0aNTz5/vTB2p4jmshi7AkgBDDAEODoYnXkT0qWxxK49lhm5EAZRrKiOemsyddD5UCnKKsqePlpnOG2Api7K9ir2Nkqyog3ZpPqABufehOKQ52YqqksdBEAzrEHYU4dh8f3Juu11wlpQxtKs5tyecKAfvVUpUtETthS32CbBqrm73kmDCZcu8czM1m7wouYnkdx+nOj13tPbxK5LdwrIBM25Ya6hTOWdKyLeZSYjnHP6V5uWclKyrHjbj8jmPaHgLJLKwcD4oEEdTEmRzpZKTXWuLrIkDcQT7QZrmXELYS64XQBtPTeq/HzOapg+Rg9dP6OydgMDdW13d26XYiRIM2xlErmnxAHnRzjPBO8VpGYFSGT13InlStgcXeFtcRg2S4GIViNdAJIhnhT8jRThnaY3GAdcjHQzosnRcrk6T0+81NKb7A9O9CR2rwK4fDBEBOsSx2GaTl0k77chSPaXWTrHLr619B8R4I9xGBS1JHhDLnlgPCSCQJrmnG+xF9rrd3btosCRnAAaPFAGwmjxZ0tS0EoWtbFe1i0A/NttuPvVzEOy2WYMAURWQ75lLqCVbqCdRRLCdgsRIzG2q82zTAmCYG+p2q//ANEX18AdWXXcEROm5kEEHrzrnmx/keoyvRz7FcQe5AZiR/OlRWL+V1boZov2m4Fcw10i4sA/Cw+Fo3ynmddqBGq8bi42ifM5X8nYaxfHb+IdTcdnCaqp2EASfUwJNNWHuBlkQAYj0gH9aTOzoBvqDsQwPuppq4chtjIdszQfLlUnlUqSPY/pSdOX0wH2swwVw4/NofUbH5fahuE4ebils0Ab6T+tNfH8H3lkgbr4h5xMj1iaD8FvgwCTI28h+smjw5X6tdon87x0vI/TAl2yVPUcjyq/h7udVVm0XTltv7/8VPxhE3nUk6cupM+unz6UJTfyqmL5xPOa4SoP27gVQFYxryAPv1r1Cf6hvlXq30jv/oR9IY/RdPakPHYUOzuI7xSVYEcguaNNfzVf/ETizW7QWy48ZKkqQCFjWI60hdncb3feK5kMJInfSDHQxUcINx5IVF72XePcLVdVzmzGbLMlSdnIOmgjTpRzht7D2kFu0xDPoWuSYGs5BEKDvv19qWFvK1tVmS+5MbEMJ+QpeOJuQUIBYsUG4ZSSQ0HpGvKiSc/iOVJcmw4OGWMTimtB4y5SziJYD4sh2MDSTzjzpiweOWxbFu2q5/zFSFTMREjSWiBqfagljBC2uggxBjn/ADWtktczy/gquOFJUzysvlPI9FzhPCnv4n+9Nu53YlrQXJcAMG43LMZUQAPhnSRTdewndplU6/Cu2sgj2pY4dxJAwiSVPJiI03idaK8Z40e7UWvjefFoMkATAO5g/rUXlYGna6KfH8lyaiwVxfLkhRzO+mulcy4//wB19On/AKinXEJcDM/UEkvcOsQR8WgnXXypK4jfD3GMROmuuwjlvW+NGmW+TJ8EmUuG8Tu2Hz2nKnSYOjAcmHMV0HgvHxfTxNJPhZCo08tNxqYPnXNXGsb1NgMW1pw67jcciOhqjNiU1+ybDk4PfR3Xh/HGHd2xCi2mo3nkhB3GsSPvWP6uJmDOu8DTWSekyfalLhPaO2Laksdycu5JK5crL5eutQ4/izusEZc5ARebf+TdQN42ryZ4pSls9ODhFfFdh61iTdeQSbaMNT+duvkonQepohwXHEobbAlkJWOomFPyil/hnEO7AtlAR/qBgz1jY7VsvaEW71tCqhmZhIJnKwMTy/09daF42/ihk/jHlII/ibdA4e6jm9sf/sMY9lririuj/iPjy1q2s6Z5+Q/zXObg1r0/FVQPJyuyzwd8t5D0P8+k033MSA7KQY0YPEqCBrPypLwDRcU9DTtecBJif2iD9KX5P8kev/TG/XJX0yxnDA5WB6QdqSuJp3d9wumukaRImPrTZZju9IiPkY1mPOkzF3czSTJGkncgaA1njRqTD/qc1LHG+yPENJjpp8udaLXn1NbW6vWkeA9syK9WZ8q9RqRx078QeLYa7bVLQUsGB0jwjnt12rnexnlXQPxC4nivDYv93lIDg2gwDbiDmM6dPSufYlTBn3qXB/EZIcsFbTulKXQZXKPynWRp51F2Q4YWvOSDCT5+Z19h86V+CC7cuLbtE5iwiBMCdTHQb+xrt3Zvh1u1ba2uUsvxjnJGbX1kGfMUzHBxbYjysyceKKFrA82E0G41KqQqlidAAOfLXl7Uz8Z4hbs22dmUAab7tyAHM+QpX43jn7kXbUMHIhgZAJIA1MBmk7RpGxprlRDCDbVC1hezWOZpUS8EqpdQ7Ku5UZpI9aLYLipfNh76EMJBUghlMaHqpnnTtwzjiCyHWx3tyJItKMxuEaKzN8Jjmf1pd7bBb7i4bT2LhQFLwImV+K26jpmXny0qeOe3Uuj0JeO2rSMFMibAgiPigc9CRtO3vSvxPg7r/cZShcSokGQBprHlVdnxFpWYMCoknkY9DT32N4irJdNxbbQQhnQNpMHQgNo5HWREVkoxj8ojHnyyShPZza5wO6650R38wpM+mmtCblgq2VhDAwR05612PjXH7JByxl/8pC+/gPLy51zLjGL764zToui6EaTJ0O3+KzFllLtHTxqK72DMJiWQhl+W/wBDvV8cZk5mGZohZMKB6fpQ82TB00/SqJPWmPHGRsMs4dDLa7Q3V5JHSCOURvUiHMwu6+I5hPI5ppWD1LbukahiPITWepLaCnmnNU2NPa7E52UcgJ99KWVE1cfEl1BbUgEE1RtNWQVKjqVIls6MPIinTDMCiqxABITXzPn5a+1I5MGma5Y760oG8Bh8tqTnV02ej4EnFTUe6GvjNxLVjK2VkWPEEUXrYj4VIjMvUHYbcjSDw7hfeSxYBRtPM8hHL/FFreGuLbKuxJIMAkmN9J8xNK8kGNjtXYbaasX5MOHHkv8AAx8cs2e5w5XKXUFLoHqYPQ89RQW0Qu1QKhI+L6VgqZjMSf5zp8VWrI33dEt7xGRp12r1Y7lwAeu2teo7X5Bpv6Oydt+HNibaZQM1udzuGA0+lcq4hhHBZSpzDQr56x967HfxGadf561z3tNi2t3s9qCxKiBrspBjoZgT51F40nfE2apFrsbw42rbsVXMWKgfmJWAyz0kgeoq/wBpe1F61dawAq/2Q+ZhmeXEsDrl68jtVK5xM4RM7+JvFkEaM+UDxHpnzN+9JXFOLviLxuXIzZQuggBVBgAVd30QwhyncujXH8Uu3TNx2fpmMxO4A2WY5RUlpv7Zh8sGY68pEHXetOEYRbjAEMfSAB70wcW4IBYziQ6GTG2Qjc+YOu2xoJZYqSiy+HjycHNLRc7Prdwi2sT4u7uDVlJ1/wB69f3ozxXFpeNsoSe8OeIYQsFcwzGIkNtp4TRD8PbqthbGHuqrrcLgE+IfEcqMOXSdela/iBaOFu2cThgqRbW0UK5lIVmhemk8qQ43K/s72/HjQHZgt+3aKBswBadsuoIOhkEA9OVHL3DLaAlQLaOSZBIAcqUMQC05CVmq+Dv4XHL3l24LF8CFU6sjAGSjkQ6NMwYIjymrXD0XKbLuqsjZ84aVMhtQw0GYxoY2A60vJafZqcXHrZmzhbKFEQq2YDMD6wV1XQEc4jehnH+HYbCIW7hQzAtZzDNLAg5DGk6x56VFxRbyXIRJUZRmkAE5VJMnlmzfI9KlxlrFNZUIbVwEksg1uAaSBnHiHUL+tLX9/wDYbg1toE9urKrZF6woFrEZTIEZSwll02129fKkBlB1J1/0wem8z9K6rw3GWFUWrlgf08+JM7MPEY+FpgSSYkDU9aRe3GFtpjLy2VyWw0BRsCBrHQE6xVWCX/EnlFrYvMKxNZNYQVSAW7IhPeok0+1b29VisR4THKl/Y+rSNblNHA7/APaXqun60rE6UV4JdIBHn8jEj2NKzxuBV4OTjm/uNV0ys9KT+JplvHzM/wA+VNdgyINLfGkOZSd9RPWNvtSPH1Kj0f6kuWJP7KdrYxUqWAYyhiPTXl6/OobRiZ2momuf4mq0m+jxXJLsLXLMBczHyEbftXqFC9Xq71s33R/B1l8XKadP4aWrtsveNz8qgouh+JSjMwOx1IGnNakPEQoEmqmH7QPcP9u0oVFy5XctzzeEqBl1PvS8MOOyfM3LSBfam4fAhOg1389vTegNtZIq/wAXxHeOZGUjSCZHoDppUvB8GGGYjRgQNdo5+c6/Knykoxs3Bjcmohbs/ZCyeZiPSmS1ihPLoeYPX6UCwdokgINWIA136aER9akF1hmRxFxCCRyMTsecgH615+RcnZ7+PjGPAkHEXwl8NaWFzK5BXTMh/wC4qyJMcpExvWeK8bfFqttyCqksIn4iSWaCOcho5T61W4rhzcUFDqRPqI0jlVPh1lg3inKDDRqQDuQDvG8/enxacbPIy+PKE6/6McN4nk1DFXWfOY8uYgRHnTLgO2SICLttHDfFlJRm0ESwBnnodN6A4yzhi2hltfEA2sDy3Om9UFw2Hba+VPVgdfp+tb8ZrdmTwuD7Q34LGf1F7JgwEA+FG1CyZJkzHM8hNZ4nhsbYbLcK6+IarKxsQY0qLscbVif79gtPhOcAnaCQxGWOg31p94XxM3kyPkuPJBh0ZdZKspzagj3HMVPNcekNjmk9SFX+vTMt12XMwBuN3eUBgYJ+Irm0G2h6UvdruCvde5ftLmSc7RuhAGYEdCIYEefSmLtxZssBZzZWzyQo1lTlaQGjwgzr1EGkXj/HcSO8w2YJbDeJba5O8iCC5Gp0jTaiwRbdrsHMklroXLo1NaVI71qK9EjLWDHhNblRB8/2qCziMukaVl8R0GlJcXZTGcVEjA0q/wAGPjK8yNPUEEVRtmpsPdhw0c62atUDhlxmn+/9DfhmkfzeqPE8PmzLz+IevOrFu8vxzCkT86j4jxFUKkeKQY9+tQRT5aPoMsoPH8mLWJ09df2qBRNWMWNZ6z961w6bcxXoJ1E+da5ToL8IwROYZM0R9Zr1HcJfeygCFVJ+OT+aB4duQP1r1TPJIo4QQq4zElj5chM0W4VYKYcvG8/Kl5fL0pz4mAuGjkFgfL/mn5PpEuNXsRL97MSaMYPFwiqogzB+mvymgQopw1Jf0BosiVbG+PJqWhjwnF1RO8yglSPCRKlcyxA6gT66U8X7djEWkkEbPKxKw8FyOYHhJ8jXLO5LWbmsQM2++X+faiHZPjF0OEVgoEmTsNMvPblpzgVLPHcbX0Uub57+whbVrV17FycyGUaIDIdQQOnP/irl9wNSNeR50eXsucQq3br5WAGSFGYKNoIgKNTAg769KCcfwTWGQOZzGFYDRjyWBJDfMHy2pFqT0VwyxUeMmB3weVs+jDbxaEHWdNjQriVq0WBRBaHMByxI5GCNOddW7P8AYNmAe+2UH8ijxEdJ2X6+1MmJ7E4JkyGyPIknN86ZHLxdsj8nJi/ij5wLQTBqzw62zlgp1yNMcxzB8oP2rqHHPwkkFsM520R9RPk4167g+tIeG4Xdw2Ka1dQq4U+E8w2xB5gxv5VSs0ZLRJCPySKeCxhVs7EmCBpvEHQE8v3ojx3Bd5b79OUZh0UCB7AaVJhezGJvIzpZZkbMUYbFrcSOuviANVuBY4fAfhYbeo2rlTdo2bdcbF9rdYKGiV/DZWZehj+e1RGzTeQqmUayok1d7gVquE13NdyR1MwuHiJPxCR/PUEe1aID0mraYRd9fnVhUFC5BKIPa5yMj15VKmJBUKy6jUNz9I6Hr5VcyA9K0OCU7aHy/ah5IJxZCLYNT4a6yTlMSQY8xsfI+dTLajT58uUbcqyLdZyCSorKWiMxgEnUnc7n1PM16rXc16utGUBbWhHqKYO0+KItIoPxf4pZB51f49iCxTyFNlG5IXF0mCnorw4GCfb6ULmrli+QpC89z+1dkVoPBKpWT3S2UgDwb+vp5ftW3ANb67aa6npyHU+VTL8I9IoVdw5HKlx2mhuS4tSOpYDtlky27qNIgBhseXOm3h1uxjrLBgcrfCdJVx+YdGBg1yOzau3MBmCsUts+dtYHiVgSTudT6Cnz8IB3mfxEQ2oH+0GfmT9ajyYUlyj2ma8lohxnbTEYZGRXW61uQSbTKPCYP5/LpQyz+JmMbWFiYJy/STIFOHbfgdm1axDqgzulxpOupU6jpFJP4fYIYm7ZsPrbRnuMv+ojLA89h8q3GoyTtbRklGlL9HR+y/G7zWxcvqRPWQN9IBAAkRsSfnSLxbii47jA8SpbRTbzmNFWSx8/ESB/mnz8SuKLhcC5WFdh3doQNGYHUD/xEmuA4PEMjB1MFZIP3+hNFixuVyFxkrTPoDF4+3asILRUBlC2+iW1/MR5ak+cCuL8esDvnu2l8BYtvqTzOUCFkyY8z6VZuY+8AqM85lmOTDMecbzJ00186rY2+cjEbx+v3rMUXCTf5HvHHiTcTwDtZXE2oZYAuKN/Jo38j0oTZxqHcZT8x/iolxbiOeX4doBiNiNRHWq7kvqTJ51Wo/kl6C9tM3wwfT/G1bHC86ChCKtJj7g5yPPWscX9HWEBYrYWZqrb4seag/zyqe1xdR+QfMj9KFqQVonbDVocP/IqVOMWjusehB+9bjilvz+Q/eh+X4C0Vu4P8/5rPdmrB4hb6n5VlsbbPP6V2/wYRSfKvVOl5Dsfp+9Yrv8ABopWxJAJjUCek86JdpLaK4CsG0G3prUR4YTzrS9gG51RabsStKgcBVjCvBrS9ZZdwalwSywFFLo2F8gpZuKdAajxduPTl/PlUF7BNm06TO1XeF2Gc5Scw+2nI1PpbTLPlP4NbHbsZZJ4ZdWCQ7XB81A+VBPw74wcLildh4GhH6An4Z+v1pr7KY/C4fDtZuXkRgZyuQDPp7DrtSNxTiVtLl9bUXVuc9Qo1LZhpqQaRC5Skq7ByUopP6O49srYvYNnXaDr5MCp+WnypG/Bfhwz3brDWIGm3iP7VZ/DLtEMTafBXtZRgJ/MpEMPrTN2a4AcJh7tjOA7Z1RtCQuUqlwiR/u+lDuFp/onb+PE5X+KfHf6vFkISbVkG2vQtPjcDzIA/wDrSXbBmKa8Pgrdklb1wTmKgj4DEazuN51o1huzlokOFDcww1B+WhqhZIwjRqhYJ7LAX7Ys3DAnLm5oSIS4PSVnqARzoRi7Vy3ce1dWGkqRyzAxp5H9qfRwtVnKACwhtBrH8OtV+JcCW+xdwc5iWkyYAA36Ab0lZFyY/bSEjh2AzmTsv1PIUW/+KEbGmWxwlU5eZPU8z66CpLmAHKulm2DwFL/4kT0rz8ITpTRf4a/+g9STooE677nfSrD8KygEc9/5zoHn/YfpdXQkXOBdJH1qrc4Q46H2inv+kOulQ3MGdT/NqNZ2A8aENuGXP9M+9RnAP/oPyp5GGqM4emLOxbghHbDEbqf/AOTWndCnhrH8ioXwc9KJZjOAlBK9TY2ATmo+1eovcjOBZs4D+R/mpxwiiuDwporZwxPKpHkZRxQoXOzub/j/ADQz/o1w8qwA3Hhkg+QkTXRzgmnY/T96srw8/m18hH2Nd75IzhHs5x/01dYfE7+gVF05Tm1+tW8J2cuWwcjFWKkQqZj/APUnSfaujWcFrt6aVaTh9A8zY6OSvo+f2wrq5VwVYmCHlTrJDEHWJjWjeA7IXL1rvbempGVtjAElWHLX6EV2HHcCtXo7y0rkHQsAY9Omv3qXD4CAqhQFGgywAIGgA/bzp0vKdaRL61ds41gbt7AX7btZ7u6pJVjIV5Vl+LYjWdDy86J4nj17HXLC/wBS1t28GcAoJzQEOQgkElSCdix9a6dxfgdrE2mtXA0HWQYZSNmB60ocJ/DdrV1Wa+rIjq4CoczZGkDUwvKYmtWVSVvsFqmC7v4cYhom/ajXXu2nXfnTT2f7NnD2BaL5tWJIGUankJprj3+lZikSySkqYaSQBbAgVG2FPWjF5CdgB111jy0rRbB6fWf0pasOwLewhgkDMeQmJPITyoXh+IW1uHOyIBmUhrikhgdfAp0Pqab1w9Z/pjy367c/Sta/IUclC/isY7Wz3VrOTMEkKnMA5j8XLYRymquCvXv+3dw4XTW4GGU8oA112pkvYXc7n13PrFQthTpMee/0P+KDikug/Y2BjY6CohgJ/wCKOHDa1jujRJgSAL4CqN60qmCwX1IH60b4phWa2wVspI0PT689veuZ8Rwj23KOCGB1/eafjXICkNp7sz4wfTX7Vo1lROp+UUl94RsSPetHY8/vTfW/yZSGjF37axJB05a16lZD/IrNb6zdH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http://cf067b.medialib.glogster.com/media/09/0991a27738ee5f6999f6a56f107ccb4c7638f011019a2b6e381ec2bcd5e98025/patrickhenrybp7-77575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627" y="2743200"/>
            <a:ext cx="2895600" cy="3733801"/>
          </a:xfrm>
          <a:prstGeom prst="rect">
            <a:avLst/>
          </a:prstGeom>
          <a:noFill/>
          <a:ln w="762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encrypted-tbn2.gstatic.com/images?q=tbn:ANd9GcSBsZRjf8ZnD6huH6xW47MObXZN7_KYX772qCkoPshHCwDofib_s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362200" cy="1804798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4562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What is a Republic?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  <a:ln w="76200">
            <a:noFill/>
          </a:ln>
        </p:spPr>
        <p:txBody>
          <a:bodyPr/>
          <a:lstStyle/>
          <a:p>
            <a:r>
              <a:rPr lang="en-US" b="1" dirty="0" smtClean="0"/>
              <a:t>Society governed by free &amp; equal citizens</a:t>
            </a:r>
          </a:p>
          <a:p>
            <a:r>
              <a:rPr lang="en-US" b="1" dirty="0" smtClean="0"/>
              <a:t>Ownership of land or means of production symbolized potential to be an independent member of the republic</a:t>
            </a:r>
            <a:endParaRPr lang="en-US" b="1" dirty="0"/>
          </a:p>
        </p:txBody>
      </p:sp>
      <p:pic>
        <p:nvPicPr>
          <p:cNvPr id="6146" name="Picture 2" descr="https://encrypted-tbn1.gstatic.com/images?q=tbn:ANd9GcS4zMb23bd-aCayNnETW9AV7ZHwoyvcZD3_p5TJu6DDibahCXX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92" y="3657600"/>
            <a:ext cx="3045006" cy="25908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encrypted-tbn2.gstatic.com/images?q=tbn:ANd9GcRsO3U3ipBz8ulFyKVnNcb1NKyuA8FM8NWDawIpUGUyIVwdmSuH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3657600"/>
            <a:ext cx="4953000" cy="25908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66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Jefferson &amp; Land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3716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Idealized the yeoman farmer</a:t>
            </a:r>
          </a:p>
          <a:p>
            <a:r>
              <a:rPr lang="en-US" b="1" dirty="0" smtClean="0"/>
              <a:t>Assumed Indians were “on the verge of disappearing”</a:t>
            </a:r>
          </a:p>
          <a:p>
            <a:r>
              <a:rPr lang="en-US" b="1" dirty="0" smtClean="0"/>
              <a:t>Rival conceptions of property ownership and property usage with Indians</a:t>
            </a:r>
            <a:endParaRPr lang="en-US" b="1" dirty="0"/>
          </a:p>
        </p:txBody>
      </p:sp>
      <p:sp>
        <p:nvSpPr>
          <p:cNvPr id="4" name="AutoShape 4" descr="data:image/jpeg;base64,/9j/4AAQSkZJRgABAQAAAQABAAD/2wCEAAkGBxMTEhUUExQWFhUXGBwYGBgXGBsYHBwdIB0cGhwcGx0gHyggHB0lGxseITEhJSorLi4uHB8zODMsNygtLisBCgoKDg0OGxAQGywkICQsLCwsLywsLCwsLCwsLCwsLCwsLCwsLCwsLCwsLCwsLCwsLCwsLCwsLCwsLCwsLCwsLP/AABEIAP4AxgMBIgACEQEDEQH/xAAbAAACAwEBAQAAAAAAAAAAAAAEBQIDBgEAB//EAEEQAAIBAgQEBAQEBAUCBQUAAAECEQMhAAQSMQVBUWETInGBBjKRoUKxwfAUI1LRM2Jy4fFDghYkkqKyFTRjc4T/xAAZAQADAQEBAAAAAAAAAAAAAAABAgMABAX/xAAmEQACAgICAgICAgMAAAAAAAAAAQIRAyESMRNBBFEiYTJxFJGx/9oADAMBAAIRAxEAPwD56jlF/EpM+a0k8xeLSN73BveC74d5KlAnSiss6i+mdza9pJAC/LINpOFOQrE6dQVwZERJJE+WNoNzYTttzarTsEZdbwFWBMPAPmaRBKnVN7AXMkYijFfEjQYyFYWJJMAg7kagb3JG1oME4X5WkmvVNhDREbAQSZtJgcj7m5VLKN4jFvKdRMsWi02JuQdIO07Te0uckmVqBiFIGogSoAI1Awp7aSDebntDAIcAzSFmXxTUdrkXIWCTa1rEf3OH4AxClRUXQATuQBJ53/P3xYMOBnCoNsV1KCnE8cxgAz5RemO6BEQMXtiDDBMRFPpGPBMWKbYicYx0DFdbLqdxOJ6seBxjFVPKouyjBKiMRY4iGwKDZRW4dJmR6YuTKgCIxYr4kWwDWUCgBcWxcthjsY7jGIg4qr5csTfePzB/IAf8DE6jaQWMwATYXt0HM4pVm0zUhSTZQduxPXrY++EyVW1YUcr5K1TUfmCgEnYCNUSbYlmK1NwAXCjUGBuosZGkwBHcY7SqjXo0MSBqJsAszA7senYm0YvahqEKSb3uQnedW/tjj86i/wCI9CXP5LQrtEzVtBYW08tMk3BuTj2LWRktTeQDtTJcA+gmD/vjmKeeH0KZfMUtSF6YCBWvAJgG4NpsSdPX5eZsTlqzrFRnEOBESBZtJM6YtO4IgHkbYfj4edaSutZaTEABX8qmozKRTawWGMTIN9JvE4dZzOZRBRdglVmGmmaYDAyBMX/EwVbzuoOLIahTwzhyMKdRyCyGAKBJHW7aQysCTMkyOQBgOky1MA6ViTqNoJPU9/8AbANf4ip+KqqvkLAVHYNbcbAfMW0gbz9Idtl29P0wbBQKMuN7X529Meeh2wWMuY/tiD07WH79MHkagI0j0xUwwYZ/5vipwOmG5CtAjY5OCGpYrZO2DYKKwcQY4npOPaD0wbBRUDi4dLHHhSOLaSDmAcGwFZQxjnh4OFMchjjL7+uNYAEWx0Nglsv0xWaDdMYxDUcTD8sQBHP8vzxJNx+RwGGya4qaiJneNvf9cEm++KK7qly1zsBcn0HTvhXSWwgWbbQHYjygaj1ZjCqo9lj/ALh1wPl+HPUVf4lmJcyaY2VRMU1A2JMSeQEczizO5l2KlQF0EsCbmYifUA+04X08zUdwr1GkMZIMSoE3jkQIHb1xxzcZW4lUmPqFVfDDEJSpyRTkC45ELMKDvzJsTFhj2BcjmXDPUqjSSQqIR8qRItyLbn0HQRzHJKLT6NoSVc1UdTeoRuS5Nz4hDFSvlQEusqbfKdwMX0uEVqgqKlN9dIkBVVUGrV5iGYLe14bV6Ri6l8S1KfihFCLVUKhBLFWWBKsQfENyPMx9wTjVfCLVqiNWqVda1I8ukRIVVkGNoA2O+oEAg49FsKimQ4LwnRDtEONXhuiyrmLgxY6LGyzzGHWk4IIGPMemByKcSjwo3xSyTgpwTihhjcgcQV8uOVjiLZb3wUUOKymCmBxAHoHp+uOfw/XDApO5x10Bw3IRxF/gdsVmng8pimqwAJYgAXJNgPUnDKQrQFUIAJNgLkm0R35YGy+fpVGhHVm6Aye9tyPTCH4n42lb+RRbUsjxXU+U8xTB3jmTtYC98KOJUrK3MXJBhrc+m257xfGcgrHZ9DGPATjI/AWcJaujmFAVwCbKASGjpbT2tjXUay1FlGDDaRI/ODhrEcaOEY8222I1ZGOGf+cEFHHUc5xB6PTFofEw3TBAU08LqutqqhrKZMC8KIueUn+2GpIPTFLA6thtcnfCTipKmMnQs/gnYNq38N7bjUxOlfRQPqRiOTygZxUgeWsRvyRWUR182kH0OGerfHqYgWEXJ9ySSfcnA8aQeQuzWdRNVUmdTFAI1fLKtbrIg9weuPYJSjTDKDA0h7ERJdgzG8A3G4nfHsTcaDYtGZqrUFNMqC5iNZbWdwYMrDDUb35GNifoyKIEDTImO/uAZ9b4yVHjWaeqjr5qbNpNMaNR8zAQSReLkAifDU8jOxFPE5HTjr0UnHji80scanhbKFGjHvDY4uVcWAYwKKhRA74pqJ2wSyHrit0w1itAhU4hUXBZQ4gac4NiOIvzq1DTfwiBU0+XUJE98fNfiZc6gD5gSs21ecE9gHgH004+qukYRfFuSSpQJaf5ZDiDGxAJPbTOCpGSMZQphSFenUp1Amo6QYFpYCTJAv8Ai5YpqlKvy1DbeKaCCOosZxuuKVwiBGlmfSpIKz5jMEbxEbb6jtF818QmmjMRTGs+QEGLnbbfr27YnHK2+jqeFK99GO8cKWC61mQGLrB2MFQuxt7xjafAfEVrawaKq6i9RBZriQSLBjY2gGDjM/D/AAqpVzH8lgHQjeDaYcX8rAAxzmPTH2FKGkQAAByAA+g5Y6bOKaAWScUsmGRpjA9RcMmRoCZDzxCb7d55fngpknr7GMQZL/s4NmoGi8/pit4NiJjsfzjFz0SJgDFNQHBMQJgdvTEUzBFgoHSTB9YjHGB/DE9enfviWrSLSx5AHTJ2v/ck4TIm1SRkVvUK8mjuJE9gdsdxFaM/OoZuelJH1ZSPoBjuOJxyIfRqafAstTUI4VgGNRNYGpQCHMEQSAyhr9I2thhVzCKASwAIkHeR2+uM/wATzBqur6NJUWuT13P7357YCzR8iq8qE5259TPf02xfxtlfKl0aihn6TsqhrkEgERtuPUb4KYYxQzCK6j8YBAuZkjexiYsD7YaZDjS06QDKdKiNQabdYMfmcK8bXQ0cqfZoguK0f5h0MfYH9cK6vHqYp60Oo2hTInn+z3wBwnjssS4EO1zNlaIjvbThaY7nE0o3xKJwu4RnTU1zcq0SNoMwPsfaMMRgXQVvZFqeK2TBEYg639bDqT264Ns1AVVTgTOZQVab0m2dSv1EW+uHA4bUJvAHWZIuPad7CdtxOPGkmXI8VrEqwdrDUpnT2ECQDvfpaii/ZNtHzvP52tSpha+TFVkGhMwjEggEjYCwkGR19sZtf/MVkfNDRQ1wy3kkz7nnfftj6EeL5RdWXouWVAb6WhROrTMS0A2MRaJJwKK2RVB4L1KzMuvUlBzJMyqTGhoBmfMAdwDhYxal0Wclx7GnCuE0sugSisJuLyb9947bYL2wl4RmczS8hpA090vDBTcXupF7AbbThzl82lQkAkMN1YQR37juCd8Oc7TPE4qZcFMmK2QnDJk2A1d9sUVGEyfzP/H7ODK1I4Dq0iN9u/0wwtkGOKNatI5iDO2+w74tcwL+nSe2LOG8CMTVY01LgIOZiWG86R97HCSyqPY8YOQtWsOkeu8Qf1EYgMyzKxVWgE30kjcaZO03wTU4AHrkUy60lZVZiwO+8HrE2G2+HXE60JppgKgIUdoBggbeh/XCSz9UOsH2I6uVSrfW4UclJUTAnzDc49iNajMLqBVZgEbSZt1n9Mew3Ni8Edr5iK7IzaV0ap5AiJ26zieYy61BoaoLnYCcZ/iNbWS03K3B6zf2tOCOH8QBpMZAqLAv5jpF5O0SQO9sUvROh3l6VLxNYdXKhl0kSBIi4mev1wNmOGqQVBUA7hZWdzBi3PpywkpZmPO3zG0bG9zv3+8YPy+pxMwNJYk7Af3tGCqozTYypUAoAAmLCDOKa9dVF6bctxvNremBqeah9B3kr9Lb/vlgtKwAJPuZFvXB0xdoJqcWejZdRLGw0hi17kbnngtuKVOp/LC56t7AH97iJwJmqlU7GB0H98DihuT6scniQ56vrP640/wqgZWqzM2HYXm3KSD9Bj5vTr1RdjIG8j9R+ePo3BqyU6CgzMefSJ0FhPmAuGvP2m2M2hoJthfGuI+EAZsVcT0YCV9ibe4xc+bWnSqVap8iAvJj5YnnbtjC/GOdZaIQGdDbGTYCRpPuoF7iO5xrMvkhmcuUrK4Wpo1BwFlVZSFAmdJAuSB85OETss1Rj6PDG4ia+ZqValOmi6VSj/LDIGZ3ncmRcdbE7nDv/wAN5iiVFHPVvDpEBaZCCU/D51AOkEkWj8XXDqlk0y2XZZlYcuY6lRsNhEDCr4fzTZjK5ZySWfLpqIn51ESD1lW25nBNd/0ezebBpsWAVgNtwCLEjsJnsOQi2ZzeeJSjX0kOFViIJIkPqHp5CPfF/wATZkjUoIY6dQkQYPO24FwYEi9iNysvWI4epCEl6axfzkgmSGI0GzMABuLmxjCV7C/ov/jibhpG4IG4O3LHjxE/sH++FvAKVZ00KkFLecFYFioIJBEA6R/pxzK56nTzNTxj5TpH+WQQAx/ywT9sUcopHNxd0P8AJozjUYCnrMnrA/XBT1FAsFtvaT63xKq/K3bAbAFpi8XHUiw9sefLJKbt9HdDHGCL8qi3djMbTcDnIHWQcDZ2sWCLB1tpI5mW/UERibOTTgc9x9Tir+MCHxDvHkB21Rab8r3HXCQXOQ0moo7Upf4dEqw0nxWOwJgjrc8o9MLPibMlSEHNQxPbYD1tOKM18UsaRqeH5xKgn5SJEEA/NO0f7wtosKiqVAY/iJkS1pud1x0xx3O/SOeeWoUiFJ6unyeGPN8zEkk85HLlHYDHsW5p5guVAN9JUkz/AN3QW2H6D2Hb2c1mf4lVVKZUHlNvpf8AfPA2Q4kVmdOlQbCJJvz33xsMh8JIaqmr4op0yiNDKWeq1h8pPh00NzJJNp2Mpa/Cnp1GpDS2liskMAbsAT5SBME8425jFrj0UUZV0L+EN41RQxsTfbYXMz2xsNSqqIBAOmxM2Lkm/a+AMzw7WiIHXyU/5bIpC2USeXzSdQNzYfhutzdR6VMBiCPw/NIsCBBH+afWRhGkxnGSRRxPM3B56yfv9rj64YkUzSLMIVvMdpmevr0thMX1x/lNh6k7+8D92KqE6FUtAF4tfePt74dOhKG+XzalZBkA6doNuXL8sRyOfWpYjS9/LuYB3/2wn4YW0NPlQSA0wZMT22wupZooxNJ2Mx5jMkb/ALH98FMFG2oUQxAC6pmwBMwpMQIJ22kTtIw2zPxLlEZ6NasqnXOukyATuWYAsoBN/OJMk9BjJcA4wqB62YLuqw2iJ1E+XQo28wMXIAuTMQbq9MsjFQkv5iIsSeXoBAE8gMSzZVDv2dvwviPM3uqC/ifMUqqlZRl0a1dYA1L5lIILKylVcEA2J722fwnmg9OaZ1bSZYkcwoBdgoF5v7c8fH8nwgUgwIbU4ZDb+reYBsVG/bH0PhYqaKS1HK07AK9bSG7ALqZh2BA6jBUk9oTJjlB8ZG5p5pGfSrBiPmWbgEgEHvNsYXgDvl6L0CYFHNVqaaT+EnWhtyKv/wC7DleKaSadCisg6B4Y+dxDQLDaJZjYesDCTwcqviCtVRqut/5aMSqEHTBVL7DdibEYZiL6Fmazq5irRIgQ4BsGG4MXMGYiNjq74q+IPias2sUqdM0kdkZq+pi5ViGgAqYDCAW2iwUYrzIcOBQ8EkGVEOsQZk2Fhaf2MUfEGXQKxBIdiWMGFkmTCmQL+/Uk3xCeXhr2dnxvjeVttaQFw74gPiColRiEIYIWBqLFnXV/1EIvBmROxAGL+JuZvc7HvFh++2M/wOkuupqEzpER3k+8gfs40vDssKrQwJAvAZRN9pZh05Sf0vGqs4s0alSODjlVjQBOo0nlepJgQY+a3l63N8W5rijVZIMEi8W/sRa/ucO0qltISkTqXWmk0bqI8y/zLgFlj1GM3mv5lQFfLAlTqlhsBqB+YGSCNrADrjKMXpE5ckt2M6GfeplxSLHWLBp3/pvMyD6e0Ti2lrakA5JIkFlkmOQY8ySPf3xRw7OISEZPNIPWNrjlFxYwRe5tgfildgbM03JEkX5xcCed/wDiLx1KkHk2tg+cFhTYAXvNt5k9vl323wxp1aNAadbiBMHnPJYAk9Y7DthXWy9V4Z3CkEqA/lNuk2iSffridDLGohaoXYyQsGYiAZB6e35YZNUI9l2cp1HGpUAB222ubbWv945Y9jmWzpQaQjORP4rx3BJAv0x7EXKSZjYca4ofNSoM1OqV1A2uyssgSbtG1j6b4zfFa7rXqkOhHiG4jq0kDkJiOknDXL5P+JXxkYmo1NkAMHYskk+3zAcrzifEeEvCOfCTyGm07MzhRIgW8wB5QOeKR0X5uhdlyngFdSl1KkAGH3YWvMQYO4MjC3jaGoqr4gYyCAdPRZ5CDqnft3xq6vBqtMtWUjxBS0KiAQWiNW1pPLaRM4rfM5k6y1MJNNSmtAYeDrDcwJ9R0nBt+jc7VMxVbhDrTNZ1azBTTghjZTI5aQWAxNshXrUzVWk5Rd2HLrbdoJvG1za+Nflcv/LUVvJUZGLQiEmSCxDQWu0G+3LbF7Ucv4fmgBfLqddRJMRJ6k/pgrIm6Qrg0rZg65kUEUhmmLbCTAt1vv2wI7rp1EBiDpYcpHa0Wv740fDuE0j4J1srIFJRwOW9rELI3vhEckXq5kCCEbVchTcmYvFog35d8NGSsDLs0dK0mgaGYpGw2BP0/TBXD81oYK1h+E8iP3+74CzlKcmgiNDs0EXhgn9zirMUhTC+I0ltMAHzLadR6RMd5PphMkPIqfZ0fE+S8E79Ps1tairrOx+/2wvzHGxlQofUmo6TUAZ3I6apsOwg2MEck1Li3hHQ51iJkWIB2kc/bphiXp5hCqkPNo23/K/0xyw5Ypb6PZyQxfJhcXsof4moggIlavUayQ3hjSbBdGkagW5SSTvMYpfOcSWqaVPL1aesjSp8oA0gf9PQgWBMnbvhz8M/DyZamz1QAasBGBh9DRZTYKzbA2gEkkRGL8zxRANBK+WTTanBVYFlVvxsSCWiYj/uPQ82/wAUeV4UnTYK2dNIkVGJq7He0tykkxy3Mx2jGcz2cauYTabsdhgD4h+ImrVGOgqw8t7XG9uW0R64I4RmdVAEsEg6SYnaLgcyZH3wIYLfKRfL83hiUMaDKD01SFvEgyPUknvv9cU5DMsoDhfLTOoEwQI6dYPr07YAWiBUZdRblcRq3sb7E/n2w0zVSmF0lGMjUIkw0c5O8RaORt06npUeS5O7Hz/EdRTTqeJqlYI3BtvEQJMHkZEYRZbLV61bVTUlh0MDrpJMC/TnfFPmSmJENeLRpB7Aev1xHgfGqtGQplP6TOknaSN5jnyi2Fqr4oLk5ds1Xw7kquh6hcK5Jpnk0D5gY2+l7XwRm+HqzaUZ2aLySRyuZM/T++EtDi5qaR4tTVF1CC0WJ8TVYTFyBuLk7+pZes7Fw9RQJ8xJA5WJ39RyHXEXKW29G0F8fyp8q3LT5qjBh/6bCBbqefXCmlTJ8okkkQOpHpM/fF+eq1QgVayuovemVa99RbrAF+/PAVCnVqtqLgafqLSIA/P74VfxsKNJSyT0EsCzsRI5iBtMmRP5DHsL62YdQBUq6ib+ZC3a0EH6n2x7EXCb2LQx4zXam6/y3WGn/DE8ntawnflt1xoqGad6b1Kg8lRVMPB0ss8iOuxjmDjKfDufNZyzRppwAxYBiWbnAErBNtoEYn8QcSejmKbeKUBEwp1+XY6lsJJmBeLY6ddG4NKxgvEKn8WsFQxAE1GPmBbSTG/K07iIPPF3xJFKkqKzqqSwJ8w3JHqdX59BaOX4koY1tA0OoYMIZ9toHmF5EAb84GJ8XiogLr+JSJiTDAwBEwdtrgk3G4tDeORZk+IM9AMZJjcqGe3MWi57dTOE9HMU2ruhhlqXYSAFZSfNqBuRtAMGfbFVXiB/iUQEU6enzapAJJgz6HnEC++C2osssEcHSWaQFUMSALyDEBiQP6uU2VcVv7H4zk97opFGqc0rwNK6p2kIRva5+bA1LzVKjxpUvuGVSDLSeu5PLrgbK1HbMa71bhZRW0iQV6QR2nre2Hq8MdCYJa7GAsbszb+rdsGU+I2PFyVgHHcylQeEJDkNoBBG+k+UjeYIjfFA4C2azCDUtNJUMxO02VQBuxMwB3J2OI0uD1kq62QKogsajLJF9p5+m0jDDO5qoAqUghVyFrAqrTTO4DH5RyMC9r2u0ciWjRwtqxV8X8LpBkShSCGFCkltRGmo7GoSSC2oAW2i0TpGbzfDK1Ia4B/zIbiZHY3GHHAFZ2YszQtRtIJLAa2AEdAFB9fXDniCSpizGYtbaIPqWIjueeEnl/LR34MC8exVxDimcp5DLVPH1+Maiw6LK6GCjzQdQIE7SO+KXz6NRV2HiNTpL4hRCSCdaksBZQCzSbSANtSw8+Gsvl83la2VzA81Gq1WmFYq6qwAJHVdeqbEeZbbYW8WyuXytCtSoqwaoml3dtTEbhQIAA1AWAmY6Rg84rVbIuD2YjNMXdnbdjv+X0EY0vwj4ZSpRYD5g1wTaI+xA3/qxnit/Tf87YLyWcai4dN13HJh0PYjn6dBitk5QuJtf4RFBgi0keUyZ8+8W8xI9sVnK0wZ8STqn5SNgR05AnFlfMMyCpSLaSAV2udV56WBB9+mO5fNEjzKZ5+Uj0I6nsTf89Uvs5eS+v8AoIlOkd6hK3I1IZBm0SoMb4DoZehqg1Sqk8lM+ptv64tyVQ1WII2prJCx5jY6SNwTI2ERg6lSpipNRGNMk84g8rdLG3ftcNNexuS+iHEs1RpqlPLlGgSfKuptW/mgEbkRaIHS8KOUzCHxCulbEKxgEFZET81jM35emGeZ4jlEu1NGi4C+GCbA3AA2J2BMkxeMKuIfEGvSEUKBHRAN7QOQk+2JLfr/AGIK89xKrHmv5bRYWNyO94/XDTKUaIIbXLHlqHqLcrnn1wlqTUYCYJME7gg7z9rxNsaPJZalRELUDNOiR5pNpgDbsThp8UqMVrwsVGJ/mb/gIM8ibn998exytQqSZe5N9J6WEkEchjuEcJt2ma0dzVb+EgeGpEecqYMxImVvc8+vsSV4bSrFauup8siIGkRYLYRBmfz5YaVuE0anzKSfUz+eM/W4zlvMtNXc6tAZyailgJELqJNwImBab4KhfXZVfIvtaNOfBmGR5gWkjfeAGsLYGz3FqNJV0U5dn0BXaNUnSfxW8zTJEb8zj3D8jTamCyljz8RArDsQBYR9jgivw1CANKKO62kkRzF5A74VYkntjP5f0gA5nLlzUagjOd9TCNV53m2wAvEd8EVfiZ4stMGBaWb8sH06K76VuJBCaf1n8sUZV/5tWm0eUK6nTHlaRBPOCIm24xvGn2L/AJTV0hcvxDU1qQvlLDXopH5QCJBPPmOsYIzGaR5/81VG9ijrabbKBt+mGVZ2UgqoYEaSDPNlJIgEyRN+x64po1xVqMVVVQCNMzBCoQQZm5LTIGw74fxJi/5UqvX9Cl8hSY+TNoJkx5ZmBzYj69sE0fhjUb1NYEHzMTMzyuvL74YnL3Plm/4lAAFtp/Qb/XHFyqBzKoADYiCT1kaZH1OHWMnLPy7MX8OGAwFrz+cYbZ/Zrx13F/OfbbCT4dkM68wxH/y98NuLPFN2mAJtPeoD+eOWa/M9/E7x2Y3P550qCpTdkqLILKSCOn/HQ4b/AB9U11MrWvFXK0qsctTTJAHPbGX4o3naPxTbqZG2N3xnhBejk0/6i5QqtyL06gUgwDYg/WDjrSpJnnTkrZjqYY7iJ5ff2n9xjz0uf7/fPB+X4eW+QqeZVvKwn7G+x2nFlTh7/wBJ2Fxf3tMjn9cTcqZeONtBPwrnGAeiP9SdjPnFwRGxFuuHA4jKgFGV7arADkSQZ94xl+HVfBrIzSApv2BlTPsSPYY2rweYJ7MrfbUWxRTVbOHNifLQryLCnHkYiGWZWAgYmmJ1XMGJ+uPcUyPi+ZWZTFhaOu4nr15DB+ZyYZSsGDIlUaYO8cpi2/PC5clXWQR4lOAIHzAACJgkC3py6YZSTIuDWwA5agvmNSWFxIESLiZNxPTkRgSvnBJYKJG5AgE8uVh+mCs+tFDLK09D72+0epwEdTkFVhTJFoEdz+s41ABmrNa4BJiWWwNpuATHW+HvDOKMP5IQJJiQCL6gCdR/FqM7AQd8JXpaiFUyTzm1tgN4tH07YO4ojBkW5K01m3SJ+pj64E4p6ZSKTTNcOH+Qay7H/IstHeVJgd+vfHMIKfEq5tq+UAC6zEXkn5pIme8Y9iSwza0yTQ+o8dX8SlfS4/TA1KrSU6qQTUQwLOOTGdPYCIA2uepwvzdMIRpJYnYASTzIEbmPbFMyJBibyQTbfYea+3uNsOq9DyxuLpmhZNaQ7U6xMmHIKix2EmWna0emGef4inh1CKSpU+VRSqjQoeU1AEqEYKQCYFiSDjL0stC0tdRQ1RVaBcjVcSJ/KdueAHp03ksFMMyz3BI3nYgTgozhKBr6/G6YBN2JJ1D5mmwhrkTA5EiAItEpc1xUKVbLhg6yuhiWDqbaQJkQYIAMAjbcEOgqryPvJxfR4i9IP4ZRQd2ABZYj3/EAV5X64KQqiguvxWt/DBl0+KqDWDoMMLmYby7GVjnyw3biKk/K3vE4xlGolV2ZizMx8zCBJ0aObAEnVf8A0jqcN6HFitQJDKxG4IiYncHbf7Ww1CSjH0a7J5Z6qkqr7xBgHaevTHamXKsVKww3v7j2PXtjOjjZYyj1dIPmWmyKSdJUzPpTjtr6jHctxtPEapVWrrZiZKKSJVAQNDkBQQbGTsZ3wyQrjGv2KEohc3mFBgioYHUFWb6Yt4xdHU79PU1Jj7YGzubpnPO6eYOF5EGdETyO4xdxdhpmT80Cd/mMzbofvjiyKpnv4JXhRkOEZQ1c1QTrVBadtKkM32Bx9PzFEFsoC21PMiY//Kp/LGK+BcsxzFWoLCmpAtuX/sFONxnXg5Y2+bMCY7K0WHbHU/R5OSVykv0JOMcBAqeLTVzvOgSVkXlI86NuQJIM9bA0KmpbEN0dJg8xzntA6jGtFUIpYhYUFmi+1zz3ttacYOommofD8GSWW7MrJBJhgPmiR545DoTieWFnT8LPKmmiHFsqSDJJgc9yOf0s2NjwpxVy9KqYug1TeGXytv8A5gfrjLVnOkkurRyHpI/EZtb6YcfAtU+DVWQAtSVJP9QuPqs/9xwMVNUxvnJpKURlxGhp0OAAQx1ErpBETBKgGIvPU4zjZ/S7jTUqKxAXY7RyNogki39No2fcbpNVVVBUuC0EOTIALERG4A7/AJDGXGRIJ1Fj08pHuScNGFnFzknY/q5BSVLUwxEbyotJ2ErvuAOmKjl6WgpogcpBJ/8AUAvU9B2xY+e8GloSJQRJFyb/ANTL9BPodsczHECZ0mDr8NTAAZuikoZ58+R2jBUK9h8jfoDyuSpJBRZAm4gmes3jmOW+OmjFdiCtqdP5idiTPKZtG3LAOZqhy1FmLsE0yZMsAQeo3AvzkeuGmbpTVqKBdUoryjZ5+56HGepLZWDTi9Aeao06bOag3KwB3Ek8udsdwZnMqXqN4YtCNBJJFmkWI2Nsew2OS47Eyx/LoRLlXBUqq2JIHynmDYc4gTv5Ri8Cr+JD927nf0OKeLcNqLWVkJrMHCU2SnAY/ORtBYhiGsYgbm2Gjo9NC1SjVUfMSUQgKupHJ0UzADmPlPW2GpMR8hYBWUs6UtTEEBmUNFlC6ZBiAOXbAbZOs5BakzAXtIN7/wBMdD/zhwufpNBD0yDcW6f/AM32OPVq1Mc1P/p9IvRNrdF9Oo0NylVAL5iqP+lUmLSrST9PfFdKvUYHVQcsNv5be2623wciF9WgLOnl4W0qDJamqgC2/wCeA8iVapVGlbMv4aVgVAH+K4j5Z0ica0BQkw4VHFgGHbSR67DC/NCuCCadRr2YIxJ68saVaaIJBAnr4IJuD+E+8bd8Ks0yuZAB6eah03/xRPp2wsZchp4uK/YlU1wykpUABkSrC59saUZg8x+f2wFTygZDpCAnTE+Ax+deXjFSNz5iu2D8twwR+GegWkP/AIVzHscNzihVhlISZ2ohzSTbUon2J++2D+N6VWAZE2kzzg/l6XxziPw+9aogpJqOhjpsllM/MXILGbX5HoYSZvKP4ngKKhqzp0EeYdreu+1pnEZJSlZ34pcMbiyXw5mz4lRVnU1xpBvAvteb41lfO1BSyrEMWFasthf/AAgRbt+mMTl6S5fNKoh3R9LkGVaZUhb3F7bSR0NtfxCr/Iy7aQIzNaQ0R/gLvv8A3xWTaaOWMFK39lXFPitEWKlCqQ9M21CmQdmk6Wi1psRJjrgHMcbywqDXlatEsFMrmA4AkwSHSAAR1FgOWF2drGq5YAR8oA2gc45zudvtgHiVM3ZtRYgTqPIWj0A+xwXFPbBjbjcYh3GBVOzFackKHInyiCPKzDYbWkXiMbT4Kyi0cortK+L5wfMJALQ2ogRK6YjkBIk4xXBsiESk1QIS7BlViHIXlCCWAvJ2Py42FOmpiJBjlSpUgO+uu9/YYSetIom3uTDc5xcGppptrqEFaZDTHlMybR5ZFjvGFuXyb3DpJ/qlb99O09LmOnLBPCHQVcq9Q6oDFwHL+bwjqnSq01OoHYn1gTja06OXYBgukkf1EEc77Ha/uOuIyc10Z8TKLRaJ8VltBCJpXuDOqZt+zimrk1YSQSNesk6oLSSSRYE3Jne+NJmspRY+VihPLxA20DYk8/e2FOa4c6HUlWrESNLhVJvuCxgSJsOtjhHb7YVFMS0eE0g2toUKQxm1ptvtJESfpgbNUTUrM5cBAAz6TuJB0qN2aWgenbBwz1Q5g0mzAQ6ZV6iCA4IDKkhdAZbwTeNutbfD+Y1mu9QVZULfUBHIzeBGyxu2DFUrKRjG+LGHCKC1zUdj4cOyoupZCDTz5gnrMRub49iPAOGU2pzWdqhVmRlDLpRgxAFtJ1aAtySDFpi3sGSdiy4p1Ymz2frv4QDIngkICqb6lI1EARfUV623OI5mrWq+CiMzNQLlSQSjF5mFAlTOtTci56YZNlaR8zkrsfnECNjt3xDL8Ty86Eas2ggjQSwJk7QCbGcHyfQ3BAXDOHVdPkpKNRDHUWUCdotJgG8T+mGKZQhC7UVIDafnqifNpEaaRmSLdZHWMXLWqQAlGqFAsatXQPudR+mF9crq89XLo3+RXrN7GRfvifK3semloL4fkmMmrTRQDrCCprBO6j5Yimo0xcEnVcjEMs9AutRgC9QsrmFIWPk5aUVdAQRI8xkncjGlrDaRmqtjuRQXY3sAY9zivg9ALRUkZZLt5qoLv8zcjYHlbeJweTp2DgrHD5zKGV0iodoSn4n/AMcVVaC7rk2jrUZaQ+7T9scFcny+NmKk/ho0xTU+8frjh4ZNxlkv+LMVtX28wxNKijpiVa4as6s1JAAICK9eT5p0wQSb3B7RgoZUbhazD/8AVSoj6sNX3xBa4SvUFSsEBVR/5cAgxJCmRymdrzgt3onajXqk7GozAH6kDeB74q2LoM4eAtOmfB1RVPiKK8sjFX0FmIgU9BksCCCLCTfL8c+IaqNUppURgdQHhoVhWjUDU8pNrTp1RquuojFvFOH+MnipTp0URS2mm4BdZgmFs1zaefvhY/DlRW02G99+hB7frisZRiIsDyW09IA+HaTVK2jTqhS6qDpAIi46C+++2NVn1KZSko0ajmahsdQBNCJm99j7YzHABFcynifyz5fcGcOs/nXFWhSK6E87hdMDUUgGygmAD9Zvisk3M5oyUYMEyZFOR4sHbSFIJ7S0Ryvgc5ZqtbQx0gSahYmFUdTvcnTa8tg7+PZVK1GZYmGpqSzX2J0wPUR7Y0Xwt8OvSos9RQtSqQxVplVHyqe9yxESJHMYM5qKtiQTk9CapmlLDQdWkzpp0xTG9oIOsmBzOIpnDJ/lqG5SpZvcsWxrs58PrUUDVUUbfy4QfW5++FtP4OoKDNSoSf8AST+Rxz+WNF/ExDl8rWcks5iSwgqSpmbAQPy3OHPDsjmE0xqibqzGIvtpUiTv674pzfw8Qf5aEr639et/9PLHv/DTkXZkMbaSQPdTf0gYDyR9hWJj7ij10oGpTS06NZ2ViPL+E6vNAgAC48y4Ho1w81WUagUXUqkwQinymASkuTqMCL7YnmKOYYqKdRPDWmKaI9JlOkElddofSSSNhc2O+FWa4bmklmrqJO5q6JY9yAo2jpAGA5Q6QUpdsrzOfRyVqU6bKCQDTaWAki4sCDe07H3xdk86mj+TqaGVRTadAMiCwJICFokiSOl8XZPglRjqq5ulTA3Iqq5+vyj6+xwyahSRQaXjZhlMzpXS1ogltKEf6DIgT0OtDV9gPB8ii5ivU0syQqLopl9ZABao0A6SSdiJJJNufsAZziWbZif4SnS/001dj/qYzP2x3B2/YKQNTA5UKQ712n89WKMhm9NWr/MYao/+2X5oJ7GN+WA6uYpKCxplhf8AxASP/ccRGcanUYjSmoAeUBhHaIG2H46E8g8NVSY8Co55Gs5E+xJt2jFjZqqiyGoUAOSJJ/IX9MIW4gCoBqVSYuAAAO1iJxBs0pECkk9TLH789vvgeM3kHL56k0+JXr1yLFVlVJ2tpEm/fpiPDs+Ahp0kpLUv/MqFQYLMAJMkMBG/TnvhOK1QqFDFVmYBNzyJ6kbdIx3+Gm5c3NxtvbkRg8EDyMa5ri9ZnDNW+QwPDC3kE6lJmOQP+xxWeJU2+datQ89dVln0AAEfpgNaCjZQ3r+/zwfl6gG1JSecQPpIP54Vr9GT/ZQmaqKdVCmEJTT5FLDrNxY48KFZj/NapMRLm8bWH+2Gj5kkWUL6sWxbks/eG0gdUp3/AH3wrckrob8G6bBaXBg61DLM+liLc4sTIvfC3iFXWizoWVkajF+UdPfGuGZRWkuseo5788ZSpQWmlRAEqVQW0z5vIGKpA5yonqcNgk3dgzRUaoo+A0IzjGY00n37sgj7/bHPjPiPjVphYpVfC1bzYqxP/cY9Bgv4CzKU3r1H0KAq3cwAstIkiN4wl4gniLW0sj6TUq6kMyNasL9p/TF4q8jf6Iz1jRdmuEmmqVQfFUEFlY9LmdOwP1x9PyGdo1qa1VLQwJFixnmpgwCDj5RkuJin5QNSNEyonvaSDB/4wzTjJy9RmSAKlzTcDTYWIEgqY5jf6YGbE5oOLIkz6P8AxI5Ajuy++82xH+NOwaR2m3r0xnOB8WObVj4Pg6SPNco0z8pOxEdTuPTDClnacwG1na0xPqBA5m+OGUGnR2RaatDIljs31Ej7YixM+YLvb9xgIVgDMGOUH+3XFa59mMeFYbwGbnf0t1wjQwwYzEH6HFWZLxCyepMbfmMcdwYlWWYvZZ2/vjrqBJ1OABuGW3U3FvywptFVBQLwNQ/F/YxbHqyu1y6Eb7D7knAor06vyvqePxu3XlELHp+uKKNF2YhayzzVCSfcDl2w1MAY1YduexE+8HHsUjJOLjS19yusnvuSPfHMHRrMFe1ziBpib/v9MF5nK6dypvFmE/Sx+2IQekY9GjgKlpevtOJgr/zOPaL/AKX/AGMeqCI1bNYT/fGoNloPRfv/ALYmGPWD3v8ApgZjbp6YjJ7npjUaxjSrMtp7WxcHPMkTtfCpKxm/3/5xar4DQUMqdZAbgk9+uONmRygDntheiVGgDUR3JAj16YtrqyiD5mNwqeY+p2AHfAoAfRqL80NJ7g4pzLAs7eIUVQCJpq1zJIJgncT74g2XCLqLEW2AuTG0Tc4Bz+ZAoaSJdm1M2q3YAbiBG4w0ECRVw0Gp/ErE66LARYap1KY5XWLdcUcGkAwd1IMcwRcHqD/bA3DeJeDUVptqGr/SGBP5YZ0MvoZ0APkdl+hK/kMdEURkwY5WG/f754+ocKzDVMpQjS0KqkMCxGnynb0n3xhzSJE4pofFNai3hpoNIcys/wCqCGB3745/k43OP4lvjTUZbPoGZEt/Mgra8A37dvc4rNSgqkgqBs3kDD1jT15k29sY/K/FlIsBWRkBHzJUYj3Bjy7/APGHn/1qoshFXT+ElpBHUW6Y894si00d/OD6YxpcTQHSxNiIldMjlYfvnzxdWrSCElzO7arW5wN8Zepn6ztYopX/ACST6EyTiqnxCsIYM7gb8ukdZ/PDeGQqyx6NNSVEUGo5nl5wtu2mSfr+ZxxM4dRdayFAZ0RFhaCTfCelWoNLMTr3adQM8xMm0nbBlWuSNNMUjEBQSx/9oG/3wlPoa0zr5ugzNCjVzIJIPuBDEHt9cL3zFNASgfUdwFMH3bY9Y7YuWlUjoZ/CjHuI1EDb2/LFqVioJd4gHykqvQbSScN0aiyjTYKCCIN4qXIPO9/pj2AaXEiSdCknsZtysB98exqZjBgwZsIwxXNKx8rD0Njjp4io+WhSHtOB6nEqrCJUDnpRRy9Jx6dWeddBxy50ahuLkdRcW7zGPVU10QeRMxNpgzt81gRcT64u4U3y9WYLef0IixP54szxCFaehdEaTvqBkCQTvBP0i4xJvdG7B+LQEVU/ymR+LeCO0iZ32xChlxB1MJUfJMMelzEAzvijiGYB3UAWRY5Cw7c1m3X3xdTC0VGsFtRkAMVEdx1n/nBX8Qoup1qXNU/0h2ZjeBBsN8dpZhGMqiCNzq1fYT98QqZFUYEKoVhIF2It3MYnmitIEteNMAAfitf3wNDUTzGcLt5SPelJPTcC35YIy+XZjLM4MyBYLbYW2xDJVUZA+iDBI7Qe3PAecqFmPmMA7REW5X++N7DWiziNDW5K1gG/pIJjnEi0dowtPCWOuXFp+USTaetvfBFOtNQgAa7Sxtvg2lU0KC4BLGxHqInDW0gUmLOF8E8QSykLMd7dunLB+dD0ySqM4sCZX8IAk3m8T7nFWfzDNUiSFBFgf39cezfEGRBAB1NBm9sFOViuKoBzNIuwcsTay2A22F4xRVUiCLmRO8ARH798FZhtZBIEBRABgD6d4+mPODbUZ/fLphk/s1C4CJJMlefLe379cWLmnSBqYdge2+CDUF1WVAPLsf8AfHCkDeTESYmP2MYCX0eo8QrKZ1QOYa49wcMa3xCWAHhBo3uSPXa2E5SbEg+0friFCoZi29rfngOKYbNZ41HZWV2PINf+/tjr5jy7ANyWTJ6fnjJBiYJJkEER13wameqTJaY6wf0wrx0FSNPRzhK+ZD7kn6Xn89sUUc0QTqpob2tuL8/74S//AFL+pb7yDH2jBOWr6gYEQf3yxJ4/0UWR/Y3o554kJHoR+uPYUZvMqgGoFie/rj2F8P6D5ZfZ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http://glasshospital.com/wp-content/uploads/2011/04/yeoman-farmer.jpe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925" y="3276600"/>
            <a:ext cx="2288275" cy="3114085"/>
          </a:xfrm>
          <a:prstGeom prst="rect">
            <a:avLst/>
          </a:prstGeom>
          <a:noFill/>
          <a:ln w="76200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conservapedia.com/images/thumb/6/66/Yeoman.jpg/300px-Yeoman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2438400" cy="2893337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0937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Republican Motherhood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39624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Excluded from political membership &amp; citizenship</a:t>
            </a:r>
          </a:p>
          <a:p>
            <a:r>
              <a:rPr lang="en-US" b="1" dirty="0" smtClean="0"/>
              <a:t>New definition of womanhood for white, literate, middle-class and elite women</a:t>
            </a:r>
            <a:endParaRPr lang="en-US" b="1" dirty="0"/>
          </a:p>
        </p:txBody>
      </p:sp>
      <p:sp>
        <p:nvSpPr>
          <p:cNvPr id="4" name="AutoShape 4" descr="data:image/jpeg;base64,/9j/4AAQSkZJRgABAQAAAQABAAD/2wCEAAkGBhQSERUUExQVFRUWGSAZGBcYGRodHxgbGiEdHB0ZGhkfHCYfHBojHBsYHy8gIycpLSwtHh4xNTAqNSYrLCkBCQoKDgwOGg8PGiwkHyQsKSosLDQqLCwsKSwvKS8sLCwsLCksKSwpLCwsLywsLCkpLCwsKSwpKSwsLCwsLCwsLP/AABEIAMMAkAMBIgACEQEDEQH/xAAcAAACAgMBAQAAAAAAAAAAAAAFBgQHAAIDAQj/xABAEAABAwIEAwUFBwMDAwUBAAABAgMRACEEBRIxQVFhBhMicYEHMkKRoRRSYrHB0fAjM+EVcoJjkqIlU3OTwiT/xAAaAQACAwEBAAAAAAAAAAAAAAADBAECBQAG/8QAMhEAAgIBAwIDBQcFAQAAAAAAAAECEQMSITEEQSJRcTJhgaHwEyMzQpGxwRQ0UtHhBf/aAAwDAQACEQMRAD8ARsPg7CpPZZkfbUg/EhX0g/pRNGDlO3yqFliCjHswkknUmBAJkHaYFIQ5N/qY3jY89yZuJg2ttW+HywqlSiAY4XMcuVTBhlfdV8v813ZYWn4R5E3PoN6PRio6NYYITYADjPlur1rYjYjjx3249B51shuTwMbiLDyrdCwVqQJnTMk28o6TUpEtnEsySNSojeZ+m1DncEoqRBSAk6jMyqxEbRpMg8xG1EsWwUtHuztxHqa7gai2Z3APnIvU0QLR7HhbjrzzjmlS9SW0KKYBSElR6qiY2vW+Zdmi22VNKWQYGkmY4SOoTMdaYsJideqUwU3AHLa9ZimNaCNUa7DnPLzoc42mkEi97FRlgKsrTAHK6iDcqHyj58azEYVCBpTqSFTJT8Om+rT0jh5HesYwK9JAGopOlSQYUCN4Ox3mCLVu7hilaLKhZsomTFpAAgDYA2msKmmO2af6Z3hSXdS+IQZt1jmKg5xnLbZ0IUlbg3gylA/U/Sp3aNEtBMqTrWQrSSkkATBULxO9JGJwMENMAJJ+KLDqOZjidq0Om6VTipy/QSz9Q4vRHk0+wl5alqWSBuTeTwHpWN5KVq06pTufKp+LaSwwIPhT81Hn1JoPgM+fcSoMIQIuQbqI8q1koxVCCc57oJpwMGOAv+1c04RV3DsbDyH+aXn+02JSYWAJ4FMW86Z8ozgYlvwjSU2Kd46jpVtiGpR5GXLmJSeH+aDutacyws7lyJ9CKP4VcCPX86Ws+xIGNwx/6qT8iKzocnpsruLLSgQQdk3nyrGlpUQqfe923A866uo1JMEeLb1gz8q4YFoRB95BI+V7edNsxTG3FLKogaVkWm469d60xA0PBcTICVdJgVjTuh4zYLE9Jn8645vmDaEqK1oTP3iB/muOJmIgAIHH/P8APWvMvIKAVDxNyLdLUGa7WYSSPtTU9VfqaJYIg6li4VtBlKhzBFj51Wy1EnAJ0u7GF29d/lXTMmRCTGxkR6VpiDCEqBhQNr8Zi9SIUSJuINhziKmiot4BfeJfKTcqXHORG/Uwa65hmCFpaIsdYMRcSIMHhJrbBpCH1t/eOqDzBMz5zUPM2YcQmNOlydQO0Dc7gbptWHPljyInagf0QbA6zBUeg+flS0wyQI3UdzxPSOA6ceNMXaZhwspDQk978RAgad5peP8AQaUT4lAEqVtP4UjcDrWt0f4Rl9V+IeZTlX27GLZXdlkAqjdRVwB+dNWL9nrO7MNkbSJjpMg0l9gczeDmKKEpLqghWmxAAJEbgWkDerJxTz62Rp8DmmTHPkDBokm7DwilFIT1ezVpClvYpzvfCbAFKU9d5pMyhLiFd60EJZkyNVyjmQb8JFPXa9LxwyO8QVJmFgqnTI942GoA9KqbGIUla/eAki/LrFuVWg2dNJ7Fv4UFXy/npN6BZ82lOIw6zshwEx9JO29NmCyiIOkn8SlE7Rw250tdvHFpS2gRfkIAi9hzrOhnuSSRp5JpposrBK8AnhYHpwriFjvVQY2BBO5512yxMtpn7oMxzFY6yBJFjxrS7GULPb3O1YVrWkjUrwJkceJ9B+dVMcqxWKVrcVJO5UZ+lMPthzFRxLbU2QjV6qP7CktvOnkiA4oAcqlI5lj+zT2aa3i/iNKm2j4Uj419fwjlxtT9jOzAwQU9hAUpB1OsC6VJHvFAPuLAvaxiDQD2edpe7y9vWUlSlqFyZUSTGwPKnfFZ2hDQUuAF+GDzPC9Ve5a2cUpCgOIiQZ3napqEXGnhSfm3a4YPBsq0lalpSEAX4bxxsCYpPy7OMyxj50YgtNG6VpSSCnpa6tpBIiuvY6h9xL2nHA8FK0nb4v8AIqJj3SpxJAT/AHFXEkefLb/FLmHzvENKWnGJUoJXoD4GkgkSNY6yL8jRbE5qhttKlkaQqwsBtb03rEzwlGbXmOQaaOud41LbJUogALNzbgKRMzz5shSN5Eny3/nOpvtCzPXg0HSRLxgHlpBCiNwDuAYneq1U8TMnffrWv0lrEkZ+fGnk1FiezTEoRixoHgcQpEn76CFH5iYqzsPjE94oFSZ2AAVM9bRVI9hMQ4X0ttgFQV3iZtBT74nqiRVsYbtWwtZbQpJf+4FCSeW8E+VTJUw0XaOPbnCl7DqQF6BIJJ5AgkHpVVv5sEuHvMMkue7IJg3sYvJ2p8z/ABroE4oIRr/tsBUrcVw1RYIHE7WNLPZXNEvAhYSXE7mBJHBU/SrwVg8ktKst1t9OwoH2nytLunYmYGxvOwEyT0FVvhO1mJexI1LKEAn+mmwHDTtJNNXZHNJzUIM/2zxm54fKsuGGSmoy9RuUlptFiYZopQmSRCACLWMCtnjIHmL1upB1cNtuM1qsCUiONawoUz29ZS7mF7kuJR6JFxSe7lxl4iyWzf5xFHe0hP2pSwqVF9ZSb8PSuGJSQMT/ANQapjkRKY4G5qVwd3PoDsnkzTOCw6EwoBtJ1REkidUetSSyklaVIOlIJuLW5HaoPZbFg4PDzY9yif8AtFB/aBm4wmCeKFkuOp0IEkkAzqUB0STfyodlq3FPOs3dRii2wgOd0034FCwtG82kGrAyVtzDsp7rDg6yNQEADgY8t6Q3+zeJW5h3kt942+2yVmSChSEwVCN7E2NWtgGlNNJQdgmJ9K5I5ih7S8SsYRcNApJSC4VRBUQm45gGlb2YheLxDrjyAtpkEIkApCzAkA7nSkmepoz7SHlLZbwiFAF1wFS9KoSE33HGYo5iENZTlKu7I8DdlcVuLsD6qM1VxT3ZZOtkIftdfbDIDKkaFPHWlAF3EiVFStyRIEfPgKqemfMgRljAVIV9pdmd50o360EweE1So+6miYE5be9lc23yN8rwrinEhskLVYEGIEeIk8EgTPSmLL8gZLXeJUp9wud20kK0G2yzFwIBPlFccHl8IShUpXiYnTpKkNEjSnSVA+P3j0AHE0U7KZSpGMcSEqQG0EOLWLsoTZSjt4ibAcambvg6Ma5BGZNOJDjjgKnCVNNkkqUqPfcJJNkjwiLSTS7hcSptQUglKhsRTfm74cc1JEJHhQN9KBsPM7k8STQJWVa3YTbienD60z/TzjBN9wDyxlJlt4/sxh3lzpIdJ99FpPMnYmgo7LPYXMsPiCoONKWGyoWI1AgBQ43i4qwktJSa55i3KBA+NN/+QrzeDJJT+RpTqgteRP3f1rTdYrVkkrJubAWm25M3/KvUKBX1AttatsSKOzPDTikaSCQ85I5Gd/8AFRWUA/bCIMa45idOqJ8uNWvjuxSMW8p1sglKjJmwXEKBIv6cKgZf7N5cVrKAtSjrGkiQbbE9OO9RZw0ZMlH2ZnSDp7tMTO2kRNVFn2EW39sW6VrKpAJBkBSpHG6BYcqvYZSAEgGyRA9LVFzTsoh9I1bgQfxDkfOoSJsqDGdq8R/qbKWHFJS0yhAAEpI0BapQSLEkdbCmjMPbK5hwkP4FQUoWUHPCee6ZB6Um+0nBqw2ObfQkJBSn3Zg6LeYlIHqKL9ms5azJKMM6AVrJKk/dCSJIJ4xt60SKi47vcpk1qSpbBVHaQ4pQcIAIBSlCDPvQTbczAuevKm/A5cO6bGJElsSkkxo3g8gUiRq4fWpGVdncHgEEtoCbSpSiSbcdR2FUx7TO3ysYsIZUoMCbC2szuRPuxEA+dRPxbJEwjpbdnvtBdQtlHdBAR9pdSkIMiyW/i+IkzKuJ40LwGWha2mD7nvuEfcQCtf5EeorihQOBwqbSMS4Y6aUEelqn5OlRZx76fgY7sH/5CNX/AIiPWo6d6MUve2vmXy+OcfQlJxqEPpcLGHxBf0kAqJWCqAG0JHu6RCR5TNNvbLEBhv7PADzul3FEXlUQhueISPrQT2P9nwkuZg8P6bAPdzxULkjy28zUHNceXnFOLupaiT6/oBamekxKU7fYB1GRqNLuCMZikoUlJ+IWP8511y1E6lcVH6Cw/Wh+LxKXFaBcDdXXkn96Zey2WLecSlpGqPkBzJ4DrWi5ctvZCml1SW4dV7Q21FQaBVp+Mi3mlO5Akb0z5DjO+YS4TqUTxOwJiwFuG9Uhhl92yo7KuD0uLHkatrsE7/6eyriST9Sa8zhwRhJtGxklaGxSj4judW/OBFuVQc0xgYZeeJnQgmP9o2+cVNLsIBuSUkqJ4EmdovwoD25QTlmIA3CJPoQTTguiseweb4tOIUtl5aAoy5xSom90mRPWrIxfb99Cf6jTTxHEEoUOoIkfSq19nuOCVqSeJmm7PgFJ1QJjy2oE29RqYcMJQTa5C2W+2fDlWhwOMkW8Y1Aeov8ASn3LM3OIRqZU0tJG6VTHmNx5V8xOpH2i8niJ5VYfZrBrSEuNrLauBTb58x0NWcqALptabXYcvapkKV4FJ+JCgCeMKsfrFUfhMQvBYlLqPC42ZAIsRta4sRwq2faB2qWcvUlwf1NSBqGyhqBmOBtQjI/ZgM0w7OJ77u9UhQ06pSFGIvY71aLt7cA5RShUuU/kAcF2uxGNch3vXY9xhpJCSTaVR8I6zRLJX8Ow4pK20halLlcSFFJE6TyuBAJFqs7B9hMPhmu5QNDKRqWoqhTxG5dXwbHLj5VTntOxxdxKCkJDSWoaAsSlRgLKYsFG6R90A8aNDI06oTyY1JXY/MYlhxJJSlSeBgX6UCzbDNNMPIQkNofTBPDXYJVPLaoPYVGoNNLMcI6jxEefH5VYfbPJe8wDjTQTKwAmbXJG9XzZY8UCwYpXdgLtOtOCyhvDt8dKLcfiUr1Iqpc0zIxoBufe6D/NP3tGYOHwOGbB1aVQVc9KIqqVq1KnmatjyacdLlhMkblYSwSZKUo8SlEJSkcSbAV9EdlMmRhMOltMajda+KlbT5bwOAqgew5Cce0owQjUonh4UkzNWtifaI19iW+0ZKU2HJavCkKHQyfSg5ckn4QuOK5OnansU3i0m4Q7BCVgb9Fgbj8qjdlcIpOBZaVKVDUD0hUTfpNGxjVkE6dKfivqUBsSALRvXZLIlKgqwBAA4z8Xlf5+VI9NGaXiC5JJ8HV+dWi3vAWMyB9PUV2zjBh1lbZ2WhST8iP2rjlySVyTYWBAP5Vr2izANMOrKrJbUqTziPzimwKPnvL3e6fTeyVXjjFWM5ipTJI+s1WLCdRE8CB86d8CgBCu8VEQQrgP4edAy8mz0G8Wuwu9oMP3WICx7qgCOnMfznTx2TzUFISTao+aOtBCUPtw2oWcF0gnYcxzBpJXjjhnVJbUlaRsb/LzFcrmtuTpNYG74fyZZfbp9BwTgJkQPnNvrRr2Mdo2fsyMMVw8mfCbSFEkRztwqmsVnDr4AWZTNkD4jwp4yjKVYfDIQDGIfWIP3SYM+SR+Rq28EKySzNtcJFpdu+1uHwmHPfgOFVks/wDukbAj7k78KpjPMMcQ736yNSjrcOwhI8KUjgkfpVpZhlWXKT3+IRrxAEkrUokxxEmNM8ulKauynfulWIOjDyNGHb8OoRPiUfEeswbcKt/UY8T8Ym8Mp+yJmRYxxWNaLAOhskaosAqylmbdYO4Aq09CloBWVKUkzczChF0n3TwAEAzJG1dGctaDQbQhstwdIHhIB/EN/WZrVWLCHEp0ueIR7hNwYgqFtid4F+FKvqo5Zb7BVicFSAHtaZnBoVyXv5iqcir7zrALxLfcvo7towVCxJIuNMTA9TSJ2wyTAYVkpQJf4DWTpn4iJ26U9CSaQCURABI5g7UwdlsF3qXUH3VaRH4pMHzEmg+EbClaSLnamzskgtNLWfhUpR/4C31ofVNwxakE6aOqdMszsnmepOly60WVG6huk7bEb9RRDG5coAqZ48Nymd9I2PlwoQ20UHU2BIOk7XAJt6ap9KOYfGgmLhXFP7fvUrgEzGn4QIBAG8+8aUfabjx/p6+bi0pHUAz+hppzzNGW29bzgbAmZ3PQDc+lUn227XHGujSClluQhPnuo9TVuWTwgLl7g1EH4kn6XowjOu7Vp/uoWmNI4HaB+1LyVEGQYI41u25BChukzUygnuHw9RKCpDXmGWutYVAUsqJUPCpUpSeASn4jU3LckaKFa20OO7EqMX6QLD0rfBZu0422Ve8mSJ512xzelwn4VgTB8xuKUcmtjcXTwl4luq2BvZjJEpeccfIAaMCTYcZnlGx86cMPjU6XMasENoGhscwZkgEG5ISBtxpDzR1lC0lClLBEqblSgVp90knhc89ql4LMXMQx3SlrTpH9sg6VkK1BY5KuoEeVEdvxGdOl91Hz9RjyTtK5iO97zSlEymBdMyBHNQJmTximxrBTIXcERci8iD/tkWPmedKeW4AoaWEwFEWkSJGwI4g3B86nN9r2UIS3idWHctEBSkEDZSF3Mcwdqzs2OUpakWnDQvcHVPjvBqghKVEkEQBKQkBKdrggC58PWpxw6kI1QsJ30rExNoMSQfw3ioeVpQ4rvg4lwG4Ug/rvtA570Texi9A0JSsX1BKgDA6Hc8qX2ewM4N4lSEgGyTwPiT5aTtvQntJ2cbxjJQCWiqDqT4k25pnUB6nyovhsTFlDQuJKDaL2OmZkg1Az3MksNFwJKlqsAJBnyAk+UT1o2OU4ukwclHllTZj2CxOHOso1tpuXGzqAA4kDxJ9RREIKMuUs21JJ/wDsVH5UaxHbR9tUrQk8hpKSDymZVM9a1xuejEtaX8PrS4oBOlWggcyrTe/MEU1klkmoqS4aZTFPHFtp8qh/wTIUlaSlIIJIV94kRWr2AC0NuD3kDUY5R4vS8+ldcEsgqBAIk3kyD+UGumAX/TjkVC3K/rtTkfIXZSHtFwKmsaqSopWAtEkmAdwJ6zSuKs/2t5fLbDkXCijnIUJ/NNVo00SrTtz6c6KuCtWzEMkgkAkC5NcyqpuKxYgIRZA3P3j16V4jBjuwSJWswgdOddfmEeO3UXdc+X12OWHWQQpG4vH6+VG2M5LgUFDSExBG++1B8dgFsFIVAJGoQa2w2ZqRwSoHcEb1SUVLdB8OaWF6W2vcMzL4cWhKwCJ8JmZ6HlPLamHLWg48QANLQ0CLSrcm28bUs9l8W2p0K0gK5dek0y9ncegLW3xUVLB/5R/PKlZKnRsRlrgpeZHOPeDuJZgKKE6kA2JB3Ejc8q8aKMS0ltQKkOTpI3SRw/CsfI0Ydwvd4xp1RBCkluf/ACT+RHrW3+kpS+4j3UPf1E6baXE+9HnZXzoba5RVL8r4K0xTj+EUtpLq0CQYSSAvkq3GjmQe07EMEB0JfTzVZfosb/8AIGinbnKe9Z70Aa2/ejj94f8A6+dVxTSjDLHxIyMylinSexfGSdvsDi4BUG1/dcgEf7VGx+YPSiGMUlsFSjAAkE8rR1PpXztNGcr7WPsJCArW0DPdLkpnpeR6UCfR/wCLKLN5lrOZK9mbiVpKQ0yRAX4dZjci5BnyoNhcsfWXkN4Zai172qLLEnTJUATsRHA0NyHt+99pcUyFI7wCGTBQVACfEr3RbheBxpmyTtM6grJVrLqipSiJhRsYjgNvlTeKLitKFcig3qkMWCxGqbEX23I/eKkZe7pK4i5g9TtfmdqEIf16yCbmDadiI3jhxrx/M0stvuLMJbVJg72FvOTtVIMNJCr7WM5CEow8ArkrP4dwD0NzVfYbFpCVkpBJ3njWmc5ovFPreXdSjMchwHoKjKTEJ9SP50oriWx5HHdG6GASkHwybk7AGjGHaDuK8NkNwB6fwmtPs4S0CNy3PSa6YhBw7CFAjU6CYEixHOaE5Xx6D0Maxq3xs3/C/UH5rjA6+pRnSTAj7osI896ZsH2FS8kLJLQImbGJmJE9OdC8u7MLeVKUmBB8KhbbnTbj87LWC06Sm1lEHxcojczzqJSqlEnHitSlkS3Fjstkq+/1pIUhCiCdtulaM42MWybyCYi5JUTAjlRzs3jEYXD6XDCpO9pJ877Uv5flzjjyXElMJIJ8YBF6i7bbC04Y4Riu9jznWLJZ1cULQoxykA/nRB9WpsLFyg6x1A3Hyml7PVEMqSCNRTYaheIPOt8jzUobhaVDzCjIETYDhNK1tY4+aD2LAJA+F0W6mJF+okVUedYDuX3G9wk28tx9LelPWTY4YhhLAVdJOhXPuyCDfiJSIqF2nyUPspfRdaCEuDmCd+kGRRsUtEqYj1OL7XHqXY0ybsg2WkrKe8KhJJm3QDp1ru5lSGjZsf8Ab/ipeUvlDKNJ+NI873FGcbiSFJHNcelaio8vKUrFN/MQPCWnI6J+tMvZ/ApXDk6QsAFEbnnEzI2it1u2JtYcuVdkYsgCI2nagZsGumnTQXFn0bUEGyQ5GwN/560le0rNNKQwk++rWodEgAfM/lTW1iSFlNlaTYngDuDVW9qMccTiXXBdKTpT/tFh+ppfHyaEk2tiHlPhUXPhQL+tc8OrU4SeMmvO+0taR8Vya9y0jvBIsbeVFfdhYtXCC9X6sO4hae7CLa1hIA87VEzw6sQlqfCjS384mvMe+W30kAHuxIkGK1yBo4jGt6r6l6lel6FCNLUN58mp/Zrm0vgv+/sWcnAIw4UtI02CUgcQBb1J50n9siU4VsbSskfKfzpzxjneakGEySEn8Q2B5HiKSe3b39FhJ3lRPpAqkN5IPldYmSc/HeYNazcgN/MD/NSvZriypCkECEmJIF5kj5RXPBsqcwDiIlSkT6iP2oZ7PXFN4soVIBQbcCU8vrU/kaKTb+2i/NDJ2qeQksvpSBpd0rtuIMz6VPaYAPivCyB5LF/qJoPnB73B4ococHSD+xqVl2K73BJWD4oST5pEH6il3vGxpOp18RfyU9ziXmtihetJi+mfEB6QfSjDj4axamFSW8QLRw1WP1vUHNcMBmTZFu9RJ62qf2kywOIZcSYUmwVyIuJjgYNWdNpvuiitRaXZ/LkHZe4UuBlXvIWZ/wCMimF1cuoH4p+k/rQHtA33WKQ+PddQFC832P6GuuAzDXit9hP5Vp4paopnlupxaMjQWzF2EqHMx9a6unwII8j+dQs3XCgOZn6TXYuy2AOBB/SiMXS4DPdoXrBtMpMdRz4VUeeutoecQwSWwqJO5ix9J2qyM8zYMsvEm42GqfERAEcLzVTJTYnjt86Sgu5rJtbI6O4uUpECEmwonlTaU2MSq/pQr7OAjUZk+6P1Ne4VtZJ0TMVaSTWwfFOUMiclbGTF4WVvGPCGgAeHOuPYvDKGIS6I0o3nqOHzoYrFuNoQhQKU8fxCpOXZ2GlLgeEiw60PTJRaQ0545ZIuW1fzuWWpkuKJIlK7KvsRsQedJntFwfdrYTqKiQoknzAr3A9uihKZgqJuOAvc0L7S5z3+ICpBCP3kxVcaalui+eUZY/C12GzLvcCRuRETFe93qx5BTKWGdNuagSfPf6igLPakJa7yE69gm/zPpU9HapKV67S8QTB92BA/ahPUuw49E2qa7P8A0E2UpGtN9DiCkA9R5C1AOzGKIwrgn3SR5T+kzRLC56jvCFmS2J8gSTby/WlTA5oEF0fC6flvH7VEE2mvQrmSxzi2/NfXxGLtcsd1g3QohQA8Q4WBn0o6y93mHWOI8QA52Nun70h43OdbCWSAe7jSfziu2X548AoISpadMWG0CCfKrvG9KFlkjra86GTtWyk4NgotoUYA4AiY/nKg/Zl7/wDoJPKhSsc+cMEH+2lQUFcdiInleuvZoqKze803h2VGT1q1PVVWhrz9wBxP+zh1MV0ZzFpEBS0JJj3lAcRz8jQPOMYUuA7gC5O2+x69KXs0zLvnAqIgR9TRpMRx49VDb7SHDpaTNtSjHlSW+ISmOU+tZWUvA0Fw/rubP/20etSsg/uHyr2sqJewxnH/AHEfh+wR7QoGiYvP6UJyhhKlwoSLVlZQ8f4Y1mSfVJP62OeaMJQ6pKRAHCvXWEhtJi53rKyi3shZRWrJse4JhJSskbC1RQL1lZXL2mUyJKEPruGH8GgNMEJupCyo84neomWi3qKysod+FjLSWSNfWyGLH4JBYKtIkJMHzituyLY0bc6yspe/uzRpfb/A8dZAwzwAsFKAHqah9i2gVqn+bfua8rKZ6f2n6mR/6nsR9H+4Gzh9SnlydlEAbAX5CoqaysowhHhH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CEAAkGBhQSERUUExQVFRUWGSAZGBcYGRodHxgbGiEdHB0ZGhkfHCYfHBojHBsYHy8gIycpLSwtHh4xNTAqNSYrLCkBCQoKDgwOGg8PGiwkHyQsKSosLDQqLCwsKSwvKS8sLCwsLCksKSwpLCwsLywsLCkpLCwsKSwpKSwsLCwsLCwsLP/AABEIAMMAkAMBIgACEQEDEQH/xAAcAAACAgMBAQAAAAAAAAAAAAAFBgQHAAIDAQj/xABAEAABAwIEAwUFBwMDAwUBAAABAgMRACEEBRIxQVFhBhMicYEHMkKRoRRSYrHB0fAjM+EVcoJjkqIlU3OTwiT/xAAaAQACAwEBAAAAAAAAAAAAAAADBAECBQAG/8QAMhEAAgIBAwIDBQcFAQAAAAAAAAECEQMSITEEQSJRcTJhgaHwEyMzQpGxwRQ0UtHhBf/aAAwDAQACEQMRAD8ARsPg7CpPZZkfbUg/EhX0g/pRNGDlO3yqFliCjHswkknUmBAJkHaYFIQ5N/qY3jY89yZuJg2ttW+HywqlSiAY4XMcuVTBhlfdV8v813ZYWn4R5E3PoN6PRio6NYYITYADjPlur1rYjYjjx3249B51shuTwMbiLDyrdCwVqQJnTMk28o6TUpEtnEsySNSojeZ+m1DncEoqRBSAk6jMyqxEbRpMg8xG1EsWwUtHuztxHqa7gai2Z3APnIvU0QLR7HhbjrzzjmlS9SW0KKYBSElR6qiY2vW+Zdmi22VNKWQYGkmY4SOoTMdaYsJideqUwU3AHLa9ZimNaCNUa7DnPLzoc42mkEi97FRlgKsrTAHK6iDcqHyj58azEYVCBpTqSFTJT8Om+rT0jh5HesYwK9JAGopOlSQYUCN4Ox3mCLVu7hilaLKhZsomTFpAAgDYA2msKmmO2af6Z3hSXdS+IQZt1jmKg5xnLbZ0IUlbg3gylA/U/Sp3aNEtBMqTrWQrSSkkATBULxO9JGJwMENMAJJ+KLDqOZjidq0Om6VTipy/QSz9Q4vRHk0+wl5alqWSBuTeTwHpWN5KVq06pTufKp+LaSwwIPhT81Hn1JoPgM+fcSoMIQIuQbqI8q1koxVCCc57oJpwMGOAv+1c04RV3DsbDyH+aXn+02JSYWAJ4FMW86Z8ozgYlvwjSU2Kd46jpVtiGpR5GXLmJSeH+aDutacyws7lyJ9CKP4VcCPX86Ws+xIGNwx/6qT8iKzocnpsruLLSgQQdk3nyrGlpUQqfe923A866uo1JMEeLb1gz8q4YFoRB95BI+V7edNsxTG3FLKogaVkWm469d60xA0PBcTICVdJgVjTuh4zYLE9Jn8645vmDaEqK1oTP3iB/muOJmIgAIHH/P8APWvMvIKAVDxNyLdLUGa7WYSSPtTU9VfqaJYIg6li4VtBlKhzBFj51Wy1EnAJ0u7GF29d/lXTMmRCTGxkR6VpiDCEqBhQNr8Zi9SIUSJuINhziKmiot4BfeJfKTcqXHORG/Uwa65hmCFpaIsdYMRcSIMHhJrbBpCH1t/eOqDzBMz5zUPM2YcQmNOlydQO0Dc7gbptWHPljyInagf0QbA6zBUeg+flS0wyQI3UdzxPSOA6ceNMXaZhwspDQk978RAgad5peP8AQaUT4lAEqVtP4UjcDrWt0f4Rl9V+IeZTlX27GLZXdlkAqjdRVwB+dNWL9nrO7MNkbSJjpMg0l9gczeDmKKEpLqghWmxAAJEbgWkDerJxTz62Rp8DmmTHPkDBokm7DwilFIT1ezVpClvYpzvfCbAFKU9d5pMyhLiFd60EJZkyNVyjmQb8JFPXa9LxwyO8QVJmFgqnTI942GoA9KqbGIUla/eAki/LrFuVWg2dNJ7Fv4UFXy/npN6BZ82lOIw6zshwEx9JO29NmCyiIOkn8SlE7Rw250tdvHFpS2gRfkIAi9hzrOhnuSSRp5JpposrBK8AnhYHpwriFjvVQY2BBO5512yxMtpn7oMxzFY6yBJFjxrS7GULPb3O1YVrWkjUrwJkceJ9B+dVMcqxWKVrcVJO5UZ+lMPthzFRxLbU2QjV6qP7CktvOnkiA4oAcqlI5lj+zT2aa3i/iNKm2j4Uj419fwjlxtT9jOzAwQU9hAUpB1OsC6VJHvFAPuLAvaxiDQD2edpe7y9vWUlSlqFyZUSTGwPKnfFZ2hDQUuAF+GDzPC9Ve5a2cUpCgOIiQZ3napqEXGnhSfm3a4YPBsq0lalpSEAX4bxxsCYpPy7OMyxj50YgtNG6VpSSCnpa6tpBIiuvY6h9xL2nHA8FK0nb4v8AIqJj3SpxJAT/AHFXEkefLb/FLmHzvENKWnGJUoJXoD4GkgkSNY6yL8jRbE5qhttKlkaQqwsBtb03rEzwlGbXmOQaaOud41LbJUogALNzbgKRMzz5shSN5Eny3/nOpvtCzPXg0HSRLxgHlpBCiNwDuAYneq1U8TMnffrWv0lrEkZ+fGnk1FiezTEoRixoHgcQpEn76CFH5iYqzsPjE94oFSZ2AAVM9bRVI9hMQ4X0ttgFQV3iZtBT74nqiRVsYbtWwtZbQpJf+4FCSeW8E+VTJUw0XaOPbnCl7DqQF6BIJJ5AgkHpVVv5sEuHvMMkue7IJg3sYvJ2p8z/ABroE4oIRr/tsBUrcVw1RYIHE7WNLPZXNEvAhYSXE7mBJHBU/SrwVg8ktKst1t9OwoH2nytLunYmYGxvOwEyT0FVvhO1mJexI1LKEAn+mmwHDTtJNNXZHNJzUIM/2zxm54fKsuGGSmoy9RuUlptFiYZopQmSRCACLWMCtnjIHmL1upB1cNtuM1qsCUiONawoUz29ZS7mF7kuJR6JFxSe7lxl4iyWzf5xFHe0hP2pSwqVF9ZSb8PSuGJSQMT/ANQapjkRKY4G5qVwd3PoDsnkzTOCw6EwoBtJ1REkidUetSSyklaVIOlIJuLW5HaoPZbFg4PDzY9yif8AtFB/aBm4wmCeKFkuOp0IEkkAzqUB0STfyodlq3FPOs3dRii2wgOd0034FCwtG82kGrAyVtzDsp7rDg6yNQEADgY8t6Q3+zeJW5h3kt942+2yVmSChSEwVCN7E2NWtgGlNNJQdgmJ9K5I5ih7S8SsYRcNApJSC4VRBUQm45gGlb2YheLxDrjyAtpkEIkApCzAkA7nSkmepoz7SHlLZbwiFAF1wFS9KoSE33HGYo5iENZTlKu7I8DdlcVuLsD6qM1VxT3ZZOtkIftdfbDIDKkaFPHWlAF3EiVFStyRIEfPgKqemfMgRljAVIV9pdmd50o360EweE1So+6miYE5be9lc23yN8rwrinEhskLVYEGIEeIk8EgTPSmLL8gZLXeJUp9wud20kK0G2yzFwIBPlFccHl8IShUpXiYnTpKkNEjSnSVA+P3j0AHE0U7KZSpGMcSEqQG0EOLWLsoTZSjt4ibAcambvg6Ma5BGZNOJDjjgKnCVNNkkqUqPfcJJNkjwiLSTS7hcSptQUglKhsRTfm74cc1JEJHhQN9KBsPM7k8STQJWVa3YTbienD60z/TzjBN9wDyxlJlt4/sxh3lzpIdJ99FpPMnYmgo7LPYXMsPiCoONKWGyoWI1AgBQ43i4qwktJSa55i3KBA+NN/+QrzeDJJT+RpTqgteRP3f1rTdYrVkkrJubAWm25M3/KvUKBX1AttatsSKOzPDTikaSCQ85I5Gd/8AFRWUA/bCIMa45idOqJ8uNWvjuxSMW8p1sglKjJmwXEKBIv6cKgZf7N5cVrKAtSjrGkiQbbE9OO9RZw0ZMlH2ZnSDp7tMTO2kRNVFn2EW39sW6VrKpAJBkBSpHG6BYcqvYZSAEgGyRA9LVFzTsoh9I1bgQfxDkfOoSJsqDGdq8R/qbKWHFJS0yhAAEpI0BapQSLEkdbCmjMPbK5hwkP4FQUoWUHPCee6ZB6Um+0nBqw2ObfQkJBSn3Zg6LeYlIHqKL9ms5azJKMM6AVrJKk/dCSJIJ4xt60SKi47vcpk1qSpbBVHaQ4pQcIAIBSlCDPvQTbczAuevKm/A5cO6bGJElsSkkxo3g8gUiRq4fWpGVdncHgEEtoCbSpSiSbcdR2FUx7TO3ysYsIZUoMCbC2szuRPuxEA+dRPxbJEwjpbdnvtBdQtlHdBAR9pdSkIMiyW/i+IkzKuJ40LwGWha2mD7nvuEfcQCtf5EeorihQOBwqbSMS4Y6aUEelqn5OlRZx76fgY7sH/5CNX/AIiPWo6d6MUve2vmXy+OcfQlJxqEPpcLGHxBf0kAqJWCqAG0JHu6RCR5TNNvbLEBhv7PADzul3FEXlUQhueISPrQT2P9nwkuZg8P6bAPdzxULkjy28zUHNceXnFOLupaiT6/oBamekxKU7fYB1GRqNLuCMZikoUlJ+IWP8511y1E6lcVH6Cw/Wh+LxKXFaBcDdXXkn96Zey2WLecSlpGqPkBzJ4DrWi5ctvZCml1SW4dV7Q21FQaBVp+Mi3mlO5Akb0z5DjO+YS4TqUTxOwJiwFuG9Uhhl92yo7KuD0uLHkatrsE7/6eyriST9Sa8zhwRhJtGxklaGxSj4judW/OBFuVQc0xgYZeeJnQgmP9o2+cVNLsIBuSUkqJ4EmdovwoD25QTlmIA3CJPoQTTguiseweb4tOIUtl5aAoy5xSom90mRPWrIxfb99Cf6jTTxHEEoUOoIkfSq19nuOCVqSeJmm7PgFJ1QJjy2oE29RqYcMJQTa5C2W+2fDlWhwOMkW8Y1Aeov8ASn3LM3OIRqZU0tJG6VTHmNx5V8xOpH2i8niJ5VYfZrBrSEuNrLauBTb58x0NWcqALptabXYcvapkKV4FJ+JCgCeMKsfrFUfhMQvBYlLqPC42ZAIsRta4sRwq2faB2qWcvUlwf1NSBqGyhqBmOBtQjI/ZgM0w7OJ77u9UhQ06pSFGIvY71aLt7cA5RShUuU/kAcF2uxGNch3vXY9xhpJCSTaVR8I6zRLJX8Ow4pK20halLlcSFFJE6TyuBAJFqs7B9hMPhmu5QNDKRqWoqhTxG5dXwbHLj5VTntOxxdxKCkJDSWoaAsSlRgLKYsFG6R90A8aNDI06oTyY1JXY/MYlhxJJSlSeBgX6UCzbDNNMPIQkNofTBPDXYJVPLaoPYVGoNNLMcI6jxEefH5VYfbPJe8wDjTQTKwAmbXJG9XzZY8UCwYpXdgLtOtOCyhvDt8dKLcfiUr1Iqpc0zIxoBufe6D/NP3tGYOHwOGbB1aVQVc9KIqqVq1KnmatjyacdLlhMkblYSwSZKUo8SlEJSkcSbAV9EdlMmRhMOltMajda+KlbT5bwOAqgew5Cce0owQjUonh4UkzNWtifaI19iW+0ZKU2HJavCkKHQyfSg5ckn4QuOK5OnansU3i0m4Q7BCVgb9Fgbj8qjdlcIpOBZaVKVDUD0hUTfpNGxjVkE6dKfivqUBsSALRvXZLIlKgqwBAA4z8Xlf5+VI9NGaXiC5JJ8HV+dWi3vAWMyB9PUV2zjBh1lbZ2WhST8iP2rjlySVyTYWBAP5Vr2izANMOrKrJbUqTziPzimwKPnvL3e6fTeyVXjjFWM5ipTJI+s1WLCdRE8CB86d8CgBCu8VEQQrgP4edAy8mz0G8Wuwu9oMP3WICx7qgCOnMfznTx2TzUFISTao+aOtBCUPtw2oWcF0gnYcxzBpJXjjhnVJbUlaRsb/LzFcrmtuTpNYG74fyZZfbp9BwTgJkQPnNvrRr2Mdo2fsyMMVw8mfCbSFEkRztwqmsVnDr4AWZTNkD4jwp4yjKVYfDIQDGIfWIP3SYM+SR+Rq28EKySzNtcJFpdu+1uHwmHPfgOFVks/wDukbAj7k78KpjPMMcQ736yNSjrcOwhI8KUjgkfpVpZhlWXKT3+IRrxAEkrUokxxEmNM8ulKauynfulWIOjDyNGHb8OoRPiUfEeswbcKt/UY8T8Ym8Mp+yJmRYxxWNaLAOhskaosAqylmbdYO4Aq09CloBWVKUkzczChF0n3TwAEAzJG1dGctaDQbQhstwdIHhIB/EN/WZrVWLCHEp0ueIR7hNwYgqFtid4F+FKvqo5Zb7BVicFSAHtaZnBoVyXv5iqcir7zrALxLfcvo7towVCxJIuNMTA9TSJ2wyTAYVkpQJf4DWTpn4iJ26U9CSaQCURABI5g7UwdlsF3qXUH3VaRH4pMHzEmg+EbClaSLnamzskgtNLWfhUpR/4C31ofVNwxakE6aOqdMszsnmepOly60WVG6huk7bEb9RRDG5coAqZ48Nymd9I2PlwoQ20UHU2BIOk7XAJt6ap9KOYfGgmLhXFP7fvUrgEzGn4QIBAG8+8aUfabjx/p6+bi0pHUAz+hppzzNGW29bzgbAmZ3PQDc+lUn227XHGujSClluQhPnuo9TVuWTwgLl7g1EH4kn6XowjOu7Vp/uoWmNI4HaB+1LyVEGQYI41u25BChukzUygnuHw9RKCpDXmGWutYVAUsqJUPCpUpSeASn4jU3LckaKFa20OO7EqMX6QLD0rfBZu0422Ve8mSJ512xzelwn4VgTB8xuKUcmtjcXTwl4luq2BvZjJEpeccfIAaMCTYcZnlGx86cMPjU6XMasENoGhscwZkgEG5ISBtxpDzR1lC0lClLBEqblSgVp90knhc89ql4LMXMQx3SlrTpH9sg6VkK1BY5KuoEeVEdvxGdOl91Hz9RjyTtK5iO97zSlEymBdMyBHNQJmTximxrBTIXcERci8iD/tkWPmedKeW4AoaWEwFEWkSJGwI4g3B86nN9r2UIS3idWHctEBSkEDZSF3Mcwdqzs2OUpakWnDQvcHVPjvBqghKVEkEQBKQkBKdrggC58PWpxw6kI1QsJ30rExNoMSQfw3ioeVpQ4rvg4lwG4Ug/rvtA570Texi9A0JSsX1BKgDA6Hc8qX2ewM4N4lSEgGyTwPiT5aTtvQntJ2cbxjJQCWiqDqT4k25pnUB6nyovhsTFlDQuJKDaL2OmZkg1Az3MksNFwJKlqsAJBnyAk+UT1o2OU4ukwclHllTZj2CxOHOso1tpuXGzqAA4kDxJ9RREIKMuUs21JJ/wDsVH5UaxHbR9tUrQk8hpKSDymZVM9a1xuejEtaX8PrS4oBOlWggcyrTe/MEU1klkmoqS4aZTFPHFtp8qh/wTIUlaSlIIJIV94kRWr2AC0NuD3kDUY5R4vS8+ldcEsgqBAIk3kyD+UGumAX/TjkVC3K/rtTkfIXZSHtFwKmsaqSopWAtEkmAdwJ6zSuKs/2t5fLbDkXCijnIUJ/NNVo00SrTtz6c6KuCtWzEMkgkAkC5NcyqpuKxYgIRZA3P3j16V4jBjuwSJWswgdOddfmEeO3UXdc+X12OWHWQQpG4vH6+VG2M5LgUFDSExBG++1B8dgFsFIVAJGoQa2w2ZqRwSoHcEb1SUVLdB8OaWF6W2vcMzL4cWhKwCJ8JmZ6HlPLamHLWg48QANLQ0CLSrcm28bUs9l8W2p0K0gK5dek0y9ncegLW3xUVLB/5R/PKlZKnRsRlrgpeZHOPeDuJZgKKE6kA2JB3Ejc8q8aKMS0ltQKkOTpI3SRw/CsfI0Ydwvd4xp1RBCkluf/ACT+RHrW3+kpS+4j3UPf1E6baXE+9HnZXzoba5RVL8r4K0xTj+EUtpLq0CQYSSAvkq3GjmQe07EMEB0JfTzVZfosb/8AIGinbnKe9Z70Aa2/ejj94f8A6+dVxTSjDLHxIyMylinSexfGSdvsDi4BUG1/dcgEf7VGx+YPSiGMUlsFSjAAkE8rR1PpXztNGcr7WPsJCArW0DPdLkpnpeR6UCfR/wCLKLN5lrOZK9mbiVpKQ0yRAX4dZjci5BnyoNhcsfWXkN4Zai172qLLEnTJUATsRHA0NyHt+99pcUyFI7wCGTBQVACfEr3RbheBxpmyTtM6grJVrLqipSiJhRsYjgNvlTeKLitKFcig3qkMWCxGqbEX23I/eKkZe7pK4i5g9TtfmdqEIf16yCbmDadiI3jhxrx/M0stvuLMJbVJg72FvOTtVIMNJCr7WM5CEow8ArkrP4dwD0NzVfYbFpCVkpBJ3njWmc5ovFPreXdSjMchwHoKjKTEJ9SP50oriWx5HHdG6GASkHwybk7AGjGHaDuK8NkNwB6fwmtPs4S0CNy3PSa6YhBw7CFAjU6CYEixHOaE5Xx6D0Maxq3xs3/C/UH5rjA6+pRnSTAj7osI896ZsH2FS8kLJLQImbGJmJE9OdC8u7MLeVKUmBB8KhbbnTbj87LWC06Sm1lEHxcojczzqJSqlEnHitSlkS3Fjstkq+/1pIUhCiCdtulaM42MWybyCYi5JUTAjlRzs3jEYXD6XDCpO9pJ877Uv5flzjjyXElMJIJ8YBF6i7bbC04Y4Riu9jznWLJZ1cULQoxykA/nRB9WpsLFyg6x1A3Hyml7PVEMqSCNRTYaheIPOt8jzUobhaVDzCjIETYDhNK1tY4+aD2LAJA+F0W6mJF+okVUedYDuX3G9wk28tx9LelPWTY4YhhLAVdJOhXPuyCDfiJSIqF2nyUPspfRdaCEuDmCd+kGRRsUtEqYj1OL7XHqXY0ybsg2WkrKe8KhJJm3QDp1ru5lSGjZsf8Ab/ipeUvlDKNJ+NI873FGcbiSFJHNcelaio8vKUrFN/MQPCWnI6J+tMvZ/ApXDk6QsAFEbnnEzI2it1u2JtYcuVdkYsgCI2nagZsGumnTQXFn0bUEGyQ5GwN/560le0rNNKQwk++rWodEgAfM/lTW1iSFlNlaTYngDuDVW9qMccTiXXBdKTpT/tFh+ppfHyaEk2tiHlPhUXPhQL+tc8OrU4SeMmvO+0taR8Vya9y0jvBIsbeVFfdhYtXCC9X6sO4hae7CLa1hIA87VEzw6sQlqfCjS384mvMe+W30kAHuxIkGK1yBo4jGt6r6l6lel6FCNLUN58mp/Zrm0vgv+/sWcnAIw4UtI02CUgcQBb1J50n9siU4VsbSskfKfzpzxjneakGEySEn8Q2B5HiKSe3b39FhJ3lRPpAqkN5IPldYmSc/HeYNazcgN/MD/NSvZriypCkECEmJIF5kj5RXPBsqcwDiIlSkT6iP2oZ7PXFN4soVIBQbcCU8vrU/kaKTb+2i/NDJ2qeQksvpSBpd0rtuIMz6VPaYAPivCyB5LF/qJoPnB73B4ococHSD+xqVl2K73BJWD4oST5pEH6il3vGxpOp18RfyU9ziXmtihetJi+mfEB6QfSjDj4axamFSW8QLRw1WP1vUHNcMBmTZFu9RJ62qf2kywOIZcSYUmwVyIuJjgYNWdNpvuiitRaXZ/LkHZe4UuBlXvIWZ/wCMimF1cuoH4p+k/rQHtA33WKQ+PddQFC832P6GuuAzDXit9hP5Vp4paopnlupxaMjQWzF2EqHMx9a6unwII8j+dQs3XCgOZn6TXYuy2AOBB/SiMXS4DPdoXrBtMpMdRz4VUeeutoecQwSWwqJO5ix9J2qyM8zYMsvEm42GqfERAEcLzVTJTYnjt86Sgu5rJtbI6O4uUpECEmwonlTaU2MSq/pQr7OAjUZk+6P1Ne4VtZJ0TMVaSTWwfFOUMiclbGTF4WVvGPCGgAeHOuPYvDKGIS6I0o3nqOHzoYrFuNoQhQKU8fxCpOXZ2GlLgeEiw60PTJRaQ0545ZIuW1fzuWWpkuKJIlK7KvsRsQedJntFwfdrYTqKiQoknzAr3A9uihKZgqJuOAvc0L7S5z3+ICpBCP3kxVcaalui+eUZY/C12GzLvcCRuRETFe93qx5BTKWGdNuagSfPf6igLPakJa7yE69gm/zPpU9HapKV67S8QTB92BA/ahPUuw49E2qa7P8A0E2UpGtN9DiCkA9R5C1AOzGKIwrgn3SR5T+kzRLC56jvCFmS2J8gSTby/WlTA5oEF0fC6flvH7VEE2mvQrmSxzi2/NfXxGLtcsd1g3QohQA8Q4WBn0o6y93mHWOI8QA52Nun70h43OdbCWSAe7jSfziu2X548AoISpadMWG0CCfKrvG9KFlkjra86GTtWyk4NgotoUYA4AiY/nKg/Zl7/wDoJPKhSsc+cMEH+2lQUFcdiInleuvZoqKze803h2VGT1q1PVVWhrz9wBxP+zh1MV0ZzFpEBS0JJj3lAcRz8jQPOMYUuA7gC5O2+x69KXs0zLvnAqIgR9TRpMRx49VDb7SHDpaTNtSjHlSW+ISmOU+tZWUvA0Fw/rubP/20etSsg/uHyr2sqJewxnH/AHEfh+wR7QoGiYvP6UJyhhKlwoSLVlZQ8f4Y1mSfVJP62OeaMJQ6pKRAHCvXWEhtJi53rKyi3shZRWrJse4JhJSskbC1RQL1lZXL2mUyJKEPruGH8GgNMEJupCyo84neomWi3qKysod+FjLSWSNfWyGLH4JBYKtIkJMHzituyLY0bc6yspe/uzRpfb/A8dZAwzwAsFKAHqah9i2gVqn+bfua8rKZ6f2n6mR/6nsR9H+4Gzh9SnlydlEAbAX5CoqaysowhHhH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1112838"/>
            <a:ext cx="171450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2" name="Picture 10" descr="http://d75822.medialib.glogster.com/media/35/3599c5183dbf83f12e7dcfbf549538f5a4699fb071898c25bf533cbde88cb2f5/republican-motherhood-jpg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191000"/>
            <a:ext cx="3706827" cy="2354108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ruthdesouza.com/wp-content/uploads/2013/07/1789-Charles-Willson-Peale-1741-1827-Mary-Gibson-Mrs.-Richard-Tilghman-sons.-Maryland-Historical-Society.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971800" cy="31242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Contradiction # 1: Life of Wealth vs. Philosophy of Humility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029200" cy="4525963"/>
          </a:xfrm>
        </p:spPr>
        <p:txBody>
          <a:bodyPr/>
          <a:lstStyle/>
          <a:p>
            <a:r>
              <a:rPr lang="en-US" b="1" dirty="0" smtClean="0"/>
              <a:t>Southern slaveholder &amp; aristocrat from Virginia</a:t>
            </a:r>
          </a:p>
          <a:p>
            <a:r>
              <a:rPr lang="en-US" b="1" dirty="0" smtClean="0"/>
              <a:t>Battled Northern Federalists to shape the nation</a:t>
            </a:r>
          </a:p>
          <a:p>
            <a:r>
              <a:rPr lang="en-US" b="1" dirty="0" smtClean="0"/>
              <a:t>Fiercely supportive of France</a:t>
            </a:r>
            <a:endParaRPr lang="en-US" b="1" dirty="0"/>
          </a:p>
        </p:txBody>
      </p:sp>
      <p:pic>
        <p:nvPicPr>
          <p:cNvPr id="9218" name="Picture 2" descr="http://www.bookdrum.com/images/books/84040_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3619500" cy="44196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7105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Monticello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052" name="Picture 4" descr="http://archives.monticello.org/temp/MonticelloEntranceHallLautma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3581400" cy="238760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kdhamptons.com/wp-content/uploads/2012/04/P1000144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1066800"/>
            <a:ext cx="4395787" cy="33528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upload.wikimedia.org/wikipedia/commons/4/42/Thomas_Jefferson_gravestone_at_Monticello_IMG_4201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7487"/>
            <a:ext cx="2895600" cy="2170731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edia.npr.org/assets/img/2012/05/10/jefferson20_slide-e4b914e7c109c0f0593950d53aa5cdc854137e80-s6-c30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4038600"/>
            <a:ext cx="3457575" cy="230231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66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Sally </a:t>
            </a:r>
            <a:r>
              <a:rPr lang="en-US" b="1" dirty="0" err="1" smtClean="0">
                <a:solidFill>
                  <a:srgbClr val="FFFF00"/>
                </a:solidFill>
              </a:rPr>
              <a:t>Hemings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Monticellan</a:t>
            </a:r>
            <a:r>
              <a:rPr lang="en-US" b="1" dirty="0" smtClean="0"/>
              <a:t> Sally”</a:t>
            </a:r>
          </a:p>
          <a:p>
            <a:r>
              <a:rPr lang="en-US" b="1" dirty="0" smtClean="0"/>
              <a:t>Half sister of Martha </a:t>
            </a:r>
            <a:r>
              <a:rPr lang="en-US" b="1" dirty="0" err="1" smtClean="0"/>
              <a:t>Wayles</a:t>
            </a:r>
            <a:r>
              <a:rPr lang="en-US" b="1" dirty="0" smtClean="0"/>
              <a:t> Skelton Jefferson</a:t>
            </a:r>
          </a:p>
          <a:p>
            <a:r>
              <a:rPr lang="en-US" b="1" dirty="0" smtClean="0"/>
              <a:t>Never freed in Jefferson’s lifetime</a:t>
            </a:r>
            <a:endParaRPr lang="en-US" b="1" dirty="0"/>
          </a:p>
        </p:txBody>
      </p:sp>
      <p:pic>
        <p:nvPicPr>
          <p:cNvPr id="3074" name="Picture 2" descr="https://encrypted-tbn0.gstatic.com/images?q=tbn:ANd9GcT0ilJ9BkTVzNZVlXkCiN-YnWXtvCYdxLHlh_AjyX9jeAhJX7a7BvsvJwj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0"/>
            <a:ext cx="4800600" cy="36576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199</Words>
  <Application>Microsoft Office PowerPoint</Application>
  <PresentationFormat>On-screen Show (4:3)</PresentationFormat>
  <Paragraphs>41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Jefferson: A Man of Contradictions</vt:lpstr>
      <vt:lpstr>Key Themes of 19th Century</vt:lpstr>
      <vt:lpstr>U.S. in 1800 vs. U.S. in 1900</vt:lpstr>
      <vt:lpstr>Party Politics in 1800</vt:lpstr>
      <vt:lpstr>What is a Republic? </vt:lpstr>
      <vt:lpstr>Jefferson &amp; Land</vt:lpstr>
      <vt:lpstr>Republican Motherhood</vt:lpstr>
      <vt:lpstr>Contradiction # 1: Life of Wealth vs. Philosophy of Humility</vt:lpstr>
      <vt:lpstr>Monticello</vt:lpstr>
      <vt:lpstr>Sally Hemings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Jefferson: A Man of Contradictions</dc:title>
  <dc:creator>sabrina</dc:creator>
  <cp:lastModifiedBy>Sabrina Sanchez</cp:lastModifiedBy>
  <cp:revision>9</cp:revision>
  <dcterms:created xsi:type="dcterms:W3CDTF">2006-08-16T00:00:00Z</dcterms:created>
  <dcterms:modified xsi:type="dcterms:W3CDTF">2014-03-27T20:59:05Z</dcterms:modified>
</cp:coreProperties>
</file>