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63" r:id="rId10"/>
    <p:sldId id="264" r:id="rId11"/>
    <p:sldId id="265" r:id="rId12"/>
    <p:sldId id="266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99"/>
    <a:srgbClr val="00DAA1"/>
    <a:srgbClr val="009999"/>
    <a:srgbClr val="FFD3A7"/>
    <a:srgbClr val="CC9900"/>
    <a:srgbClr val="D8A116"/>
    <a:srgbClr val="00CC00"/>
    <a:srgbClr val="F034BF"/>
    <a:srgbClr val="EE12B4"/>
    <a:srgbClr val="EE22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66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A300C7-C151-4889-AECE-9B23546E6256}" type="datetimeFigureOut">
              <a:rPr lang="en-US" smtClean="0"/>
              <a:pPr/>
              <a:t>3/28/2014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A606C4-8D4C-419F-B9C2-DCF8C5C2DD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580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606C4-8D4C-419F-B9C2-DCF8C5C2DDB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538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606C4-8D4C-419F-B9C2-DCF8C5C2DDB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95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606C4-8D4C-419F-B9C2-DCF8C5C2DDB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8318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606C4-8D4C-419F-B9C2-DCF8C5C2DDB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61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606C4-8D4C-419F-B9C2-DCF8C5C2DDB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976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606C4-8D4C-419F-B9C2-DCF8C5C2DDB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7603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606C4-8D4C-419F-B9C2-DCF8C5C2DDB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4971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606C4-8D4C-419F-B9C2-DCF8C5C2DDB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4663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606C4-8D4C-419F-B9C2-DCF8C5C2DDB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5108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606C4-8D4C-419F-B9C2-DCF8C5C2DDB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3816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606C4-8D4C-419F-B9C2-DCF8C5C2DDB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4386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606C4-8D4C-419F-B9C2-DCF8C5C2DDB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1826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606C4-8D4C-419F-B9C2-DCF8C5C2DDB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852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FFD3A7"/>
          </a:solidFill>
        </p:spPr>
        <p:txBody>
          <a:bodyPr/>
          <a:lstStyle/>
          <a:p>
            <a:r>
              <a:rPr lang="en-US" b="1" dirty="0" smtClean="0"/>
              <a:t>Lincoln:  The Man vs. The Image</a:t>
            </a:r>
            <a:endParaRPr lang="en-US" b="1" dirty="0"/>
          </a:p>
        </p:txBody>
      </p:sp>
      <p:pic>
        <p:nvPicPr>
          <p:cNvPr id="26626" name="Picture 2" descr="https://encrypted-tbn2.gstatic.com/images?q=tbn:ANd9GcR_DFz1LFzvY_1QmqHaodboCvuFuN3CPLK-74zM1PPg3lCP7vX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4191000" cy="4953000"/>
          </a:xfrm>
          <a:prstGeom prst="rect">
            <a:avLst/>
          </a:prstGeom>
          <a:noFill/>
          <a:ln w="76200">
            <a:solidFill>
              <a:srgbClr val="FFD3A7"/>
            </a:solidFill>
          </a:ln>
        </p:spPr>
      </p:pic>
      <p:sp>
        <p:nvSpPr>
          <p:cNvPr id="3" name="AutoShape 2" descr="data:image/jpeg;base64,/9j/4AAQSkZJRgABAQAAAQABAAD/2wCEAAkGBxQTEhUUEhQVFRUXGBwXFRQUFRcXFxcXFBUXFxQXFxQYHCggGBwlHRUUITEhJSkrLi4uFx8zODMsNygtLisBCgoKBQUFDgUFDisZExkrKysrKysrKysrKysrKysrKysrKysrKysrKysrKysrKysrKysrKysrKysrKysrKysrK//AABEIAQEAxAMBIgACEQEDEQH/xAAcAAABBQEBAQAAAAAAAAAAAAADAAECBAcGBQj/xABDEAACAQIDBQYEAwYDBgcAAAABAgADEQQhMQUGEkFRByJhcYGREzKhsVLB8BQjQoLR4XKS8TNDU2KywhUXJDRzotL/xAAUAQEAAAAAAAAAAAAAAAAAAAAA/8QAFBEBAAAAAAAAAAAAAAAAAAAAAP/aAAwDAQACEQMRAD8A12CMdjAuYDsJXsOck0CTnAmUEi8QMgWEAFVOgzlcoby18UdJCo4ALEgAZkk2sBrc8oA+DKxgzSuZ4GM3+wynhXifO3HkFy6Xz+kS78YYDvBvOwIge9+zA8r+n5x6mF8BON212ggZYcepsRr4GeEnaZilY8aU3HkVPuD+UDRquHW94N8OpOec5LZ3aPTcgVKYp+ZLD3Ay9p0eE2ilSxyuehvf+0C69O+lvGQK25e3OSWp6ZR2gUsQmemuUlRogWNudvHPX8pKsfTyk6B5wLFMCIa35QS1c4ZWgHQZZaywlfr05SuhP94WwPnAsIn+vSHXKVMLWztbKGrVRy/RgKrXsdbRTyK1U3igdNUa0q1Kl4WvKjMYBPiQd85G95BntAIWgwx5xiY6AmBW2jjqVFTUrMEUcyfoBzMyvfzfAYoinSutFc88i55FhyA5CVt+ttGti3BN6dE8KrfIt/EffL0nKC7G98z+rwL+GpM1yOEWtqB/rI4tGTPIX1CnI+h/KCqVgg4QWPP5sr+VtfGAq7QY5Esf8RvAi1eRDdRf1g/iRrwHYzo9zdrFKy02PdNwuehP9Z4FPDOwuqk+QiVXpsDYqym9iOfkYG74e5VT4QgMyqnv1iQoF0sMvk/vOh2Jv0j2WsvD1dcx5ldbeMDrq0ZX5SaFXHEpDKcwVNwQehEYCxgMcjD0nglXOSdukC2G0lhD19pUoHLPWFWAQ1De8VSrfLw9JED9CCfTOAEqOZF/GKVqtLPn+vOKB2NaUnvLtQynUrW5wIcMZlklqRqhgCBlTbm0Th8NWrAcRRCQNLnl9ZZYXnF9rW0iuGp0FyNVu9/hTP72gZDVqlmLNmWJJPUk3M9DY+xK+KfhoU2Y8zooHUtoJf3c2EcTiKdFRYE3Y62UfMZ9AbN2fTw6BKSBVAtYD7wMowvZXUC3qPdraLp7yt/5X1m+U8PmL/WbTxyJqQMTqdlmKGpU+R9ofB9ltfiHxGA8s5sZqxuO8DntibtUqCBeFSQPmIF/O8HvJuzh8WvC6gOB3KgyYHx6jwnvVmtPMxVewNjA+f8AaWAajVak4zUkedjAE2Nuc7/fzAqK/wAZsgV4rdTa2nmfpM9qMSxbx+ggaPuBjanDwG5XO46HIhh5852vFnKGw8DSWhTekMmRTfnp/eW4B0AiqCCW8mdIBaCgSyHlKi3lLCQLdO3ORxNhykePlGqgnIafq8CqQx0+8Ui1Hw+xigdTVMpVEBll5VYwArlHc5Ric7xuKA1jMu7TXNbHJR/hSmD/AJiSfoBNUFpmvajSFOulUfM6hT5Kb/nA9Ts3wiJXLLqad79BxW4R/lF5oxeZr2d4xPi/DGvw+I35lrEzSFWAiYNmhiLSLEQKjVPOR+J4H2lngvHNMAZwPJxVc8w3sbfaebjKndOnmPz5z3a3CAWLAedh97zlNtY+mlyrBmPiDe508fpA5rfvvUly+TVr5kkjlM9a6kj9eM6vejanGhS1uvXKclVq8TE9c/WBte6lZamColdAgX1XIj6S9OL7I8aWWtROYUh18OLIj6Tu2TOBFADI1RCC8Z0vADTF5eo0feBpi0vUHuOUAHAb/lLlCieG8EKR1HrL1K/DnAoVlsc/sIoTEE8WZjwPRrN4yi75y1XXKVaiQIRikfhiIMAqJ1mV9qeFYV0d2yYEIOltcvG81MHrOExe6hxWLxD12JUWWmt9BbK0DxOyurx4puL5glh1nc747znCKAqjibRmOQ8QOes5bc3d5sJjE4/4yeE31UX/AF7Q3aZga2JrrTpJxWFlsDfPPM6eGogeBie0fEqTZw3mv9IsL2oYrRgjX58NrexlDG7iYpVJ+Gg4cuEMCxyza5yPkJRobp4hqhVF4rcxmLnldb/oQNe2LvEa9B3QE8AuWFrHnYnS9px+9PaE1uClcNbNtLenPKdrulsPhwnwK65HVeI89RkRzmXb67u8GMalQWy5WFydV6k+cDwsTvNin1qt6ZfaU6O0KgYNxG46/wBJ0DbqGmvfrBHv8tmsR4MB5Tza+xnDEA8SjRrEX94EK9c1FLHpn/rPKRCZ7uH2ewVwRqtxfx0njhrXHWB7e6O0amFxNNlzVmCOOqsQJuT05jW5WA+Li6KsMgQx/lzm2VKecCqojtT8IbgjcMCoaZ/X9YemLAQqpDinAVKWQuUnh0hatK4ygebXTOKFqU89YoFyuJQIno1jKrAdIFdVjk2ic9IMm8CRqxqdMZnQm0ZFhEtA4DdoH/xOozsxHfAvewN8gL6fKZpAoi/Fz685mXaPhXw9ZcRSJXiABt8vGhLXt1P5GdZu1vMmIpI4OZAuL6N/EPeB6uPwSOO8gbwP98oDZ2AC3YgL0UaevImXl7+hy5yvi8UodaQI425XHdUasRAu0rDSZjv6xp4kudCoF+k0apiUp/M6jzIEzLtBxiV8RTppUUfia+QtnY2gX8Nh3ZQyFWQ2PC/jyHT6ywmy2qkLZQNCbZ3tmc/LpzgtzNpJVQUzlUp2UjkejA9DrD7xbaTD3CnMDwOuuevOB4O+vDSJ4PlAv+X2tM6p0y5uNZ6G3drNVy5eJvLO6dNeIlvrzgdz2Z7N/fGpyRLep1miMucpbq7PFKgO6F4+9bw5frxnqusCoRJCleEFOT+HAEKcNTWMUOcelAtqgEJxQKGLizgBxCXMUbEWvqBFALWaVXYGHrQD5QBtlIOfGFJjML8oA6YBGcIiCRFPwhU8YHmb14I4jC1KSpxsw7huBZh8rEnS0yHd2q+HrGjUy79j4EZZeZtN0rOFRm6An2ExfG1BXr1H4e+TxHiFuG2lh45e8DR9lbVIoVWACikGu7mwuovbPpfrJbrbHZqbV8Tc1q45XBp02HdC9GOp6ZDlOe2KtAYV6uLUulF+IU2zUuQtmKczewAP3nUbF23XxFIVVwxCn5VZ1VmXk1jmt/G0DhN8tyq1NRUp4mrVPEFAqW4rHIXcAaTPsVs2rTqtTcHiBsbf1m5YvHYwn99gOKkCDalWR34hmDYlcrzgtt4zEPUepW2e1Mn5bOl1HK637x8YFXD4QqlOpTyqoOEqD868x5zw9tY5qr5kkW0N8rZacpI7fcN8npzHtKe0KpD98Zstz1udD5wKHBdlB0v+c2rc3cTDKlOu3GxIDBHyVSc9LXPrMapJxOg8Z9GbruWoqSLAKB4ZC2XhofWB69oFlhjBu0CFpK8hc3k4DFY4SMusKl4EuGDaWFEhUgedXOceSr0rm94oBarwJ8osS0Ejc7wChJISKsY5MBjEGkGaQUgnSBZVQQQRcEc/HlMg3z2c9DFX4e65yJOoXK1+gymvUxOL7WcCThlqKt+FrMb/ACg/1NoGc/8AjjpTKhgVYgsCBmVFrW5idCd7qdVaaMtSi4AVGpMV10HdOY85n1zewPlCUa5DKchb++f3gd3WwW0gpf8AbnVdTdmJAy1Iy58pzW0RXuRWxJccyGOYBy09dfGRxu2GKKoJPdAJYchnbyN7zz8dX1Ased/vAcYwIe4AV5m3zHzOkqYiqXYs2p/0lfiytG4oF/ZNBqlVVUnjJAS2pa+U+l9i4M0qCI2bBc/PnMS7NtmkYqlVFy6MC1ILcim44ePy72o/CZvpEALiCIhyshwQBqskFkuGTAgQWnChco4jk2gOokKsmkaoRAp1FziiqaxQKGIa0SJ1ztDtQvHWlYWgQBkiPGDc2MfzgLhgxrnCr5yRtAkhgtqpSqJ8CsbCsfhgXsSSDp42BPpCOyorO5sqgkk8gBcm8z7c/bDbS2wauYoYamxpr4v+7Vj4kFz6QOC3y2YtDGV6VP5Eey25XUED0vac+HmydpW5IZnxVBWJqEfFRQWIbT4gHQ2AIHn1mTYnZdROK6kBTY3FvpApmuTr+uQkWc/r2isb2zJ6DM+07rdbsxxOI4alcfApHOz5VGHLu/w38c/CBwZml9mW4K4lFxVcnhDnhp2FnC3B4uYz+00LZPZ7gqI/2Icnm1z+c6ZadOjT0CU0Uk8gqqLn2AgZZvrtajs3aeDekirw02XEKg1ouwCXHMizMP8ADNToYhXVXQhlYBlYaEEXBE+Xd5tsNjMVWxDf7xiVH4UGVNfRQPW87vso36FC2ExTWpE/uajHJCT8jHkpOh5QNoZoMwpTpIssBljkyBEZTAIGj2kQ0kGgOcoOobwjQNQ2zgAqE3ignJ8I0A9tZFm5QjZXgA0CJSPwdYUjSM455WgC+HIVai014nIVRzbKcpvV2h0MMSlL97V0IU91T4mZftzePEYtr1nPDyRclHpzgdj2m76pUo/s+Ga4Y/vWGlhoo8z9obsCpj/1jnpSFzyA+KZlOLfOexu9gMbWWrSwYqFWQftC0yAGW54Q1znzyGucDW9sdrWDpVClJale2RqU+EU/5WJ73mBbxkF7UdnVR+9R/EPSVh95kmzdmMXCtTIKnvggi1vxA6T1tsbMoIt/hgeNyL/1gdxV7S9nUGJw2HPE3zMlOnTv0FxmZn+9+9rY6oCKZQDIL8RnJ8Tew9hKuH2dSYDI3IBsW69JYp4YKHVAAQA6lRnfpf8AlPvAjsuvjaHep4itS/5VqNw+qE8J9RPQ2z2hY+thmwlUoQ9g1VU4ajJzU8J4c7Z2AyuJ6WIwtP4YbiAUqG43IFwRrnlznM4l/iVU/ZlduE2NSxCm+oz/ADgeBTXUxET3d53ohwKa2a37zh+W/wCv1pPEge7sXfTG4W3wq7lR/u6nfS3Szaelpp+6va1QrEU8YooOcviA3pE+J1T1y8ZiREhA+tVAYAqQQcwRmCPAyJWfM2w968XhLfAruqj+AniT/Kch6WmjbB7YkIC4yiVP/Eo5g+JQ5j0JgakYwlLZG28Pil4sPVSoOYB7w811EvEQJMYCoMoRYOoIFQW8fSKIgdIoBao8YIMALnITK9/N/wBuI0cK1guTVBzPMCcTjd5sVWQK9VyByvb3tA1vertCoYY8FL97U5gHujzMzfbu/wBi8SCpfgU/wpl9dZyrG8SwLWHX+IwhMVxpBk3MCo2Zm3diCKuFxDnL96LnwWmp9szMUb5vKa72T0TWwGMoK3AXPCHtfh46fDe1xfSB5m2dtnFYhqlgFJso07i/KT1Ns/Wc5vQ1MEXY1GOgJsqZaBRPZ2xuZj6B4adP46nR6RH/ANlYgj7eMjs3szxdUhq5FO/K/E3qRkPrA44Yg2GeYFvaFo45gQbE2ymtYDsqww/2ru2mS5aH8Ws67DbvYWmO5h6Q80BPuYGH7J2f8d6YqLUqMxIpUgLoAM7agadbSe29r/sxegKRSouRDWFjbop8Z9AU0VdAqgdAAAOflPnLfPaKYzaFaqgAp3sCB8y0xbjP+I/cQOf4Se8efM8zHEt4p7qLaStAiDBQogxAQEe0cRjALhsQ1NuKmzIw0ZSQfcTvd1u0+vRsmKvXp/iy+Ivr/F6+8z8CIwPpPYW9eExeVGqpb/ht3XH8p19J6dc5T5doVmVgykqwNwQbEEcwZ1VLtDx4ZS1XiC27pVbNbqQL+sDbVqWjTzdg7YTE0ErJazai/wApGoigfOjm8kDlByQgONITDDmeUG0QB6wDNU5xqR5wUJfumAOmc5rXYjX/APcp/wDG3/WP6TJaM0jsXr2xdRPxUSf8jp/+jA2MyPFHkTAleSBkAYsRXWmjO5sqgsx6BRcwOK7W94fgYX4CG1SvkbaikPm/zfL5cUxbD92mzfiIUeQzb/tno717abF4ipWfmbKv4UHyr7fUmUMYvCqL0Fz5tmfvAro3KRkFNoX4g8YAxrIDWGDDrBNqYE1jssSwoEAJykVzkq5kaYgFpjOJzJquUDUMD1dk7wVaCFKZsC3F6kAflFPHEUCJklMFCKIEl1hLSCCEECBEet8smBI4vQQBUp2XZfieDaFH/n4kPqjEfVROSoDKetu7ivhYmhU/DVQny4gG+hMD6PJjcUa8iTAKDMy7Xd57AYOmejViPdKf2Y/yzudv7XXC4d6z58I7q/ic5KvqfpefOm0MY1ao9So3EzMWY9STnAFSXiYDqc/Ln9LyeOq3YnxksEbFm6DLzOX2vKtQwGMiI95CA5EYRzIiBYpw9spXWHBygVqpkktIPJUReBavcZStUEOrXsNAIKvrlAGIo4EeACEEhJCBMSSiRTSSBgEDQWLfSSBga5zgGonKHtkeUq04S8D6P2BtD4+Ho1fx01b1Ki/1npAzhuyXGceB4Cc6VRk9DZ1+j29J7m+u3Rg8I9UEcZ7lEdajDI252ALfywM57WN4xVr/ALPTN0onvW0NUjP/ACjLzLTPo1RyTckknMk6knUk843FAODZPM39v0YAtD1DkB4QEBiZEmSIkSIDEyQEYxQCrCcPIQSmFY9Pf9c4ADz+8kl+Umyi32HPPmf6SA1gEAPP2kCYRjlA3gTUxpNBFAq3kpEiPAIhk7QSGS4oBRKz6wokbZwCJpJxlktYGg9jWPtXr0b/ADoKijxpnhb6OvtPO7U9v/tGK+EhvToXQdDUP+0PpYL/ACnrOc2JtephK4rUrcQVlz076kfQ2P8ALPPckm5JJOZJ1J5kmBBhIqI5kqQzgErGBMJUMGIDRjJFZG0BlEe0moiIgRQxmaPaRgOJNJCEpmBMmQAk3EZIE0QxQlM5RQKEV5HjHUe8XGOo94BFjkwXxB1HvHFQdR7wCiJdYIVB1HvHFUdR7wDXk+KA+KOo95IVV/EPeBMxNIfGXqPeN8cdR7wHj0znIGqvUe8Zao6j3gEeRAkfijqPeL4w6j3gFYyAF5E1h1HvJK46iAS0Vo3FJXgDMa0m0iDAe0e0YmNAKIhILHvAPTqWEUBxxoG5VtTFR+aNFAPT5+Z+8iureY+0UUAbaiQqRRQBmM0aKAJ+X65GQeNFAi2pg4ooAjrBNFFAifz/AKShiIooHibY1Pkv/dPDxOpiigQqfKnkf+poIRRQHjiKKASny/XOT/j9fyjRQPbwnyL5RRRQP//Z"/>
          <p:cNvSpPr>
            <a:spLocks noChangeAspect="1" noChangeArrowheads="1"/>
          </p:cNvSpPr>
          <p:nvPr/>
        </p:nvSpPr>
        <p:spPr bwMode="auto">
          <a:xfrm>
            <a:off x="155575" y="-1790700"/>
            <a:ext cx="284797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628" name="Picture 4" descr="http://static4.wikia.nocookie.net/__cb20100215150858/althistory/images/4/44/Abraham_Lincoln_head_on_shoulders_photo_portrai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1371600"/>
            <a:ext cx="3810000" cy="4953000"/>
          </a:xfrm>
          <a:prstGeom prst="rect">
            <a:avLst/>
          </a:prstGeom>
          <a:noFill/>
          <a:ln w="76200">
            <a:solidFill>
              <a:srgbClr val="CC99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3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CC99"/>
          </a:solidFill>
        </p:spPr>
        <p:txBody>
          <a:bodyPr/>
          <a:lstStyle/>
          <a:p>
            <a:r>
              <a:rPr lang="en-US" b="1" dirty="0" smtClean="0"/>
              <a:t>“A House Divided”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7762"/>
            <a:ext cx="4038600" cy="54864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1858 = Democrat Stephen Douglas vs. Republican Lincoln for Illinois Senate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“A house divided against itself cannot stand.  I believe this government cannot endure permanently half-slave and half-free.”</a:t>
            </a:r>
            <a:endParaRPr lang="en-US" b="1" dirty="0"/>
          </a:p>
        </p:txBody>
      </p:sp>
      <p:pic>
        <p:nvPicPr>
          <p:cNvPr id="24578" name="Picture 2" descr="http://2.bp.blogspot.com/-DOjFWoSHP4k/UIW7enJclqI/AAAAAAAAbkM/LbZydL7XzzA/s1600/Lincoln_Douglas_debat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8029" y="1295400"/>
            <a:ext cx="4491171" cy="5191125"/>
          </a:xfrm>
          <a:prstGeom prst="rect">
            <a:avLst/>
          </a:prstGeom>
          <a:noFill/>
          <a:ln w="76200">
            <a:solidFill>
              <a:srgbClr val="CC99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799"/>
          </a:xfrm>
          <a:solidFill>
            <a:srgbClr val="FFD3A7"/>
          </a:solidFill>
        </p:spPr>
        <p:txBody>
          <a:bodyPr/>
          <a:lstStyle/>
          <a:p>
            <a:r>
              <a:rPr lang="en-US" b="1" dirty="0" smtClean="0"/>
              <a:t>Family Background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0818"/>
            <a:ext cx="8229600" cy="4525963"/>
          </a:xfrm>
        </p:spPr>
        <p:txBody>
          <a:bodyPr/>
          <a:lstStyle/>
          <a:p>
            <a:r>
              <a:rPr lang="en-US" b="1" dirty="0" smtClean="0"/>
              <a:t>Born in 1809  </a:t>
            </a:r>
          </a:p>
          <a:p>
            <a:r>
              <a:rPr lang="en-US" b="1" dirty="0" smtClean="0"/>
              <a:t>Poor, illiterate family</a:t>
            </a:r>
          </a:p>
          <a:p>
            <a:r>
              <a:rPr lang="en-US" b="1" dirty="0" smtClean="0"/>
              <a:t>Self-educated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22530" name="Picture 2" descr="https://encrypted-tbn3.gstatic.com/images?q=tbn:ANd9GcSzTesG6Qh8f80K_F30LvaT0PuOZ7KsubXUCx5RN4mmenzZ8G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1295400"/>
            <a:ext cx="3429000" cy="5105400"/>
          </a:xfrm>
          <a:prstGeom prst="rect">
            <a:avLst/>
          </a:prstGeom>
          <a:noFill/>
          <a:ln w="76200">
            <a:solidFill>
              <a:srgbClr val="CC9900"/>
            </a:solidFill>
          </a:ln>
        </p:spPr>
      </p:pic>
      <p:pic>
        <p:nvPicPr>
          <p:cNvPr id="22532" name="Picture 4" descr="http://www.cardcow.com/images/set393/card00519_f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733800"/>
            <a:ext cx="4495800" cy="2724151"/>
          </a:xfrm>
          <a:prstGeom prst="rect">
            <a:avLst/>
          </a:prstGeom>
          <a:noFill/>
          <a:ln w="76200">
            <a:solidFill>
              <a:srgbClr val="FFD3A7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3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00CC99"/>
          </a:solidFill>
        </p:spPr>
        <p:txBody>
          <a:bodyPr/>
          <a:lstStyle/>
          <a:p>
            <a:r>
              <a:rPr lang="en-US" b="1" dirty="0" smtClean="0"/>
              <a:t>Becoming a Republican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8229600" cy="4525963"/>
          </a:xfrm>
        </p:spPr>
        <p:txBody>
          <a:bodyPr/>
          <a:lstStyle/>
          <a:p>
            <a:r>
              <a:rPr lang="en-US" b="1" dirty="0" smtClean="0"/>
              <a:t>Whig Party’s “American System”</a:t>
            </a:r>
          </a:p>
          <a:p>
            <a:r>
              <a:rPr lang="en-US" b="1" dirty="0" smtClean="0"/>
              <a:t>Served in Illinois legislature as a Whig</a:t>
            </a:r>
          </a:p>
        </p:txBody>
      </p:sp>
      <p:pic>
        <p:nvPicPr>
          <p:cNvPr id="20482" name="Picture 2" descr="http://www.historyplace.com/lincoln/lincpix/t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199" y="2590800"/>
            <a:ext cx="3809999" cy="3962400"/>
          </a:xfrm>
          <a:prstGeom prst="rect">
            <a:avLst/>
          </a:prstGeom>
          <a:noFill/>
          <a:ln w="76200">
            <a:solidFill>
              <a:srgbClr val="CC9900"/>
            </a:solidFill>
          </a:ln>
        </p:spPr>
      </p:pic>
      <p:pic>
        <p:nvPicPr>
          <p:cNvPr id="20486" name="Picture 6" descr="http://schedule.wttw.com/ulphoto/wttw_13391844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079" y="2590800"/>
            <a:ext cx="4190999" cy="3962400"/>
          </a:xfrm>
          <a:prstGeom prst="rect">
            <a:avLst/>
          </a:prstGeom>
          <a:noFill/>
          <a:ln w="76200">
            <a:solidFill>
              <a:srgbClr val="00CC99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3648"/>
            <a:ext cx="9144000" cy="990600"/>
          </a:xfrm>
          <a:solidFill>
            <a:srgbClr val="FFD3A7"/>
          </a:solidFill>
        </p:spPr>
        <p:txBody>
          <a:bodyPr/>
          <a:lstStyle/>
          <a:p>
            <a:r>
              <a:rPr lang="en-US" b="1" dirty="0" smtClean="0"/>
              <a:t>Lincoln’s Stance on Slavery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4572000" cy="5257800"/>
          </a:xfrm>
        </p:spPr>
        <p:txBody>
          <a:bodyPr>
            <a:normAutofit fontScale="92500"/>
          </a:bodyPr>
          <a:lstStyle/>
          <a:p>
            <a:r>
              <a:rPr lang="en-US" b="1" dirty="0" smtClean="0"/>
              <a:t>Not an </a:t>
            </a:r>
            <a:r>
              <a:rPr lang="en-US" b="1" dirty="0" smtClean="0"/>
              <a:t>abolitionist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Moderate </a:t>
            </a:r>
            <a:r>
              <a:rPr lang="en-US" b="1" dirty="0" smtClean="0"/>
              <a:t>Free-</a:t>
            </a:r>
            <a:r>
              <a:rPr lang="en-US" b="1" dirty="0" err="1" smtClean="0"/>
              <a:t>Soiler</a:t>
            </a:r>
            <a:endParaRPr lang="en-US" b="1" dirty="0" smtClean="0"/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Federal government limited by </a:t>
            </a:r>
            <a:r>
              <a:rPr lang="en-US" b="1" dirty="0" smtClean="0"/>
              <a:t>Constitution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Vowed to protect existing </a:t>
            </a:r>
            <a:r>
              <a:rPr lang="en-US" b="1" dirty="0" smtClean="0"/>
              <a:t>slavery yet prevent </a:t>
            </a:r>
            <a:r>
              <a:rPr lang="en-US" b="1" dirty="0" smtClean="0"/>
              <a:t>it from spreading west</a:t>
            </a:r>
            <a:endParaRPr lang="en-US" b="1" dirty="0"/>
          </a:p>
        </p:txBody>
      </p:sp>
      <p:pic>
        <p:nvPicPr>
          <p:cNvPr id="18434" name="Picture 2" descr="http://www.britannica.com/blogs/wp-content/uploads/2010/05/1860-elec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303361"/>
            <a:ext cx="3810426" cy="5257800"/>
          </a:xfrm>
          <a:prstGeom prst="rect">
            <a:avLst/>
          </a:prstGeom>
          <a:noFill/>
          <a:ln w="76200">
            <a:solidFill>
              <a:srgbClr val="CC99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3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CC99"/>
          </a:solidFill>
        </p:spPr>
        <p:txBody>
          <a:bodyPr/>
          <a:lstStyle/>
          <a:p>
            <a:r>
              <a:rPr lang="en-US" b="1" dirty="0" smtClean="0"/>
              <a:t>Election of 1860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686800" cy="46482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Divisions between Southern &amp; </a:t>
            </a:r>
            <a:r>
              <a:rPr lang="en-US" b="1" dirty="0" smtClean="0"/>
              <a:t>Northern</a:t>
            </a:r>
          </a:p>
          <a:p>
            <a:pPr marL="0" indent="0">
              <a:buNone/>
            </a:pPr>
            <a:r>
              <a:rPr lang="en-US" b="1" dirty="0"/>
              <a:t> </a:t>
            </a:r>
            <a:r>
              <a:rPr lang="en-US" b="1" dirty="0" smtClean="0"/>
              <a:t> </a:t>
            </a:r>
            <a:r>
              <a:rPr lang="en-US" b="1" dirty="0" smtClean="0"/>
              <a:t> Democrats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Lincoln’s </a:t>
            </a:r>
            <a:r>
              <a:rPr lang="en-US" b="1" dirty="0" smtClean="0"/>
              <a:t>platform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1</a:t>
            </a:r>
            <a:r>
              <a:rPr lang="en-US" b="1" baseline="30000" dirty="0" smtClean="0"/>
              <a:t>st</a:t>
            </a:r>
            <a:r>
              <a:rPr lang="en-US" b="1" dirty="0" smtClean="0"/>
              <a:t> regional party in the White </a:t>
            </a:r>
            <a:r>
              <a:rPr lang="en-US" b="1" dirty="0" smtClean="0"/>
              <a:t>House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November 1860 = won a 4-way election with less than 40% of the popular vote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D3A7"/>
          </a:solidFill>
        </p:spPr>
        <p:txBody>
          <a:bodyPr/>
          <a:lstStyle/>
          <a:p>
            <a:r>
              <a:rPr lang="en-US" b="1" dirty="0" smtClean="0"/>
              <a:t>Immediate Aftermath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41910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March 4, </a:t>
            </a:r>
            <a:r>
              <a:rPr lang="en-US" b="1" dirty="0" smtClean="0"/>
              <a:t>1861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4 million slaves in the </a:t>
            </a:r>
            <a:r>
              <a:rPr lang="en-US" b="1" dirty="0" smtClean="0"/>
              <a:t>South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11 states in the C.S.A</a:t>
            </a:r>
            <a:r>
              <a:rPr lang="en-US" b="1" dirty="0" smtClean="0"/>
              <a:t>.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Limited presidential power</a:t>
            </a:r>
            <a:endParaRPr lang="en-US" b="1" dirty="0"/>
          </a:p>
        </p:txBody>
      </p:sp>
      <p:pic>
        <p:nvPicPr>
          <p:cNvPr id="12290" name="Picture 2" descr="http://housedivided.dickinson.edu/sites/blogdivided/files/2010/11/1860RepublicanTicket-300x2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143000"/>
            <a:ext cx="3886200" cy="2057400"/>
          </a:xfrm>
          <a:prstGeom prst="rect">
            <a:avLst/>
          </a:prstGeom>
          <a:noFill/>
          <a:ln w="76200">
            <a:solidFill>
              <a:srgbClr val="CC9900"/>
            </a:solidFill>
          </a:ln>
        </p:spPr>
      </p:pic>
      <p:pic>
        <p:nvPicPr>
          <p:cNvPr id="12292" name="Picture 4" descr="http://media-1.web.britannica.com/eb-media/01/78201-004-3EDA77C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3505200"/>
            <a:ext cx="3914775" cy="2895600"/>
          </a:xfrm>
          <a:prstGeom prst="rect">
            <a:avLst/>
          </a:prstGeom>
          <a:noFill/>
          <a:ln w="76200">
            <a:solidFill>
              <a:srgbClr val="FFD3A7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3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mtholyoke.edu/%7Eewdow/Politics%20116/Civil%20War%20pics/map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199" y="457200"/>
            <a:ext cx="8305801" cy="6019800"/>
          </a:xfrm>
          <a:prstGeom prst="rect">
            <a:avLst/>
          </a:prstGeom>
          <a:noFill/>
          <a:ln w="76200">
            <a:solidFill>
              <a:srgbClr val="00CC99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FFD3A7"/>
          </a:solidFill>
        </p:spPr>
        <p:txBody>
          <a:bodyPr>
            <a:normAutofit/>
          </a:bodyPr>
          <a:lstStyle/>
          <a:p>
            <a:r>
              <a:rPr lang="en-US" sz="2800" b="1" dirty="0" smtClean="0"/>
              <a:t>“The Coming Man’s Presidential Career `a la </a:t>
            </a:r>
            <a:r>
              <a:rPr lang="en-US" sz="2800" b="1" dirty="0" err="1" smtClean="0"/>
              <a:t>Blondin</a:t>
            </a:r>
            <a:r>
              <a:rPr lang="en-US" sz="2800" b="1" dirty="0" smtClean="0"/>
              <a:t>,” </a:t>
            </a:r>
            <a:r>
              <a:rPr lang="en-US" sz="2800" b="1" i="1" dirty="0" smtClean="0"/>
              <a:t>Harper’s Weekly</a:t>
            </a:r>
            <a:r>
              <a:rPr lang="en-US" sz="2800" b="1" dirty="0" smtClean="0"/>
              <a:t>, August 25, 1860</a:t>
            </a:r>
            <a:endParaRPr lang="en-US" sz="2800" b="1" dirty="0"/>
          </a:p>
        </p:txBody>
      </p:sp>
      <p:pic>
        <p:nvPicPr>
          <p:cNvPr id="5122" name="Picture 2" descr="C:\Users\sabrina\Desktop\scans 147\lincoln political cartoons\lincoln political cartoons00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219200"/>
            <a:ext cx="5715000" cy="5347716"/>
          </a:xfrm>
          <a:prstGeom prst="rect">
            <a:avLst/>
          </a:prstGeom>
          <a:noFill/>
          <a:ln w="76200">
            <a:solidFill>
              <a:srgbClr val="CC99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3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CC99"/>
          </a:solidFill>
        </p:spPr>
        <p:txBody>
          <a:bodyPr>
            <a:noAutofit/>
          </a:bodyPr>
          <a:lstStyle/>
          <a:p>
            <a:r>
              <a:rPr lang="en-US" sz="2800" b="1" dirty="0" smtClean="0"/>
              <a:t>“President-Elect Lincoln en Route to Washington through Baltimore,” 1863 by Southern sympathizer </a:t>
            </a:r>
            <a:r>
              <a:rPr lang="en-US" sz="2800" b="1" dirty="0" err="1" smtClean="0"/>
              <a:t>Adalbert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Volck</a:t>
            </a:r>
            <a:endParaRPr lang="en-US" sz="2800" b="1" dirty="0"/>
          </a:p>
        </p:txBody>
      </p:sp>
      <p:pic>
        <p:nvPicPr>
          <p:cNvPr id="4098" name="Picture 2" descr="C:\Users\sabrina\Desktop\scans 147\lincoln political cartoons\lincoln political cartoons00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219200"/>
            <a:ext cx="6858000" cy="5290496"/>
          </a:xfrm>
          <a:prstGeom prst="rect">
            <a:avLst/>
          </a:prstGeom>
          <a:noFill/>
          <a:ln w="76200">
            <a:solidFill>
              <a:srgbClr val="CC99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FFD3A7"/>
          </a:solidFill>
        </p:spPr>
        <p:txBody>
          <a:bodyPr>
            <a:normAutofit/>
          </a:bodyPr>
          <a:lstStyle/>
          <a:p>
            <a:r>
              <a:rPr lang="en-US" sz="3200" b="1" dirty="0" smtClean="0"/>
              <a:t>“The President’s Inaugural,” </a:t>
            </a:r>
            <a:r>
              <a:rPr lang="en-US" sz="3200" b="1" i="1" dirty="0" smtClean="0"/>
              <a:t>New York Illustrated News</a:t>
            </a:r>
            <a:r>
              <a:rPr lang="en-US" sz="3200" b="1" dirty="0" smtClean="0"/>
              <a:t>, March 23, 1861 by Thomas Nast</a:t>
            </a:r>
            <a:endParaRPr lang="en-US" sz="3200" b="1" dirty="0"/>
          </a:p>
        </p:txBody>
      </p:sp>
      <p:pic>
        <p:nvPicPr>
          <p:cNvPr id="3074" name="Picture 2" descr="C:\Users\sabrina\Desktop\scans 147\lincoln political cartoons\lincoln political cartoons0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447800"/>
            <a:ext cx="8153400" cy="4958334"/>
          </a:xfrm>
          <a:prstGeom prst="rect">
            <a:avLst/>
          </a:prstGeom>
          <a:noFill/>
          <a:ln w="76200">
            <a:solidFill>
              <a:srgbClr val="CC99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3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0CC99"/>
          </a:solidFill>
        </p:spPr>
        <p:txBody>
          <a:bodyPr>
            <a:normAutofit/>
          </a:bodyPr>
          <a:lstStyle/>
          <a:p>
            <a:r>
              <a:rPr lang="en-US" sz="2800" b="1" dirty="0" smtClean="0"/>
              <a:t>“Bogy for a Bad Boy,” </a:t>
            </a:r>
            <a:r>
              <a:rPr lang="en-US" sz="2800" b="1" i="1" dirty="0" smtClean="0"/>
              <a:t>Harper’s Weekly</a:t>
            </a:r>
            <a:r>
              <a:rPr lang="en-US" sz="2800" b="1" dirty="0" smtClean="0"/>
              <a:t>, November 1, 1862</a:t>
            </a:r>
            <a:endParaRPr lang="en-US" sz="2800" b="1" dirty="0"/>
          </a:p>
        </p:txBody>
      </p:sp>
      <p:pic>
        <p:nvPicPr>
          <p:cNvPr id="2050" name="Picture 2" descr="C:\Users\sabrina\Desktop\scans 147\lincoln political cartoons\lincoln political cartoons0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143000"/>
            <a:ext cx="7924800" cy="5410200"/>
          </a:xfrm>
          <a:prstGeom prst="rect">
            <a:avLst/>
          </a:prstGeom>
          <a:noFill/>
          <a:ln w="76200">
            <a:solidFill>
              <a:srgbClr val="CC99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38199"/>
          </a:xfrm>
          <a:solidFill>
            <a:srgbClr val="FFD3A7"/>
          </a:solidFill>
        </p:spPr>
        <p:txBody>
          <a:bodyPr>
            <a:normAutofit/>
          </a:bodyPr>
          <a:lstStyle/>
          <a:p>
            <a:r>
              <a:rPr lang="en-US" sz="2400" b="1" dirty="0" smtClean="0"/>
              <a:t>“From Our Special War Correspondent,” </a:t>
            </a:r>
            <a:r>
              <a:rPr lang="en-US" sz="2400" b="1" i="1" dirty="0" smtClean="0"/>
              <a:t>Harper’s Weekly</a:t>
            </a:r>
            <a:r>
              <a:rPr lang="en-US" sz="2400" b="1" dirty="0" smtClean="0"/>
              <a:t>, </a:t>
            </a:r>
            <a:r>
              <a:rPr lang="en-US" sz="2400" b="1" dirty="0" smtClean="0"/>
              <a:t>4-</a:t>
            </a:r>
            <a:r>
              <a:rPr lang="en-US" sz="2400" b="1" dirty="0" smtClean="0"/>
              <a:t>15-1865</a:t>
            </a:r>
            <a:endParaRPr lang="en-US" sz="2400" b="1" dirty="0"/>
          </a:p>
        </p:txBody>
      </p:sp>
      <p:pic>
        <p:nvPicPr>
          <p:cNvPr id="6146" name="Picture 2" descr="C:\Users\sabrina\Desktop\scans 147\lincoln political cartoons\lincoln political cartoons0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143000"/>
            <a:ext cx="7772400" cy="5205222"/>
          </a:xfrm>
          <a:prstGeom prst="rect">
            <a:avLst/>
          </a:prstGeom>
          <a:noFill/>
          <a:ln w="76200">
            <a:solidFill>
              <a:srgbClr val="CC99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241</Words>
  <Application>Microsoft Office PowerPoint</Application>
  <PresentationFormat>On-screen Show (4:3)</PresentationFormat>
  <Paragraphs>55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Lincoln:  The Man vs. The Image</vt:lpstr>
      <vt:lpstr>“A House Divided”</vt:lpstr>
      <vt:lpstr>Family Background </vt:lpstr>
      <vt:lpstr>Becoming a Republican</vt:lpstr>
      <vt:lpstr>Lincoln’s Stance on Slavery</vt:lpstr>
      <vt:lpstr>Election of 1860</vt:lpstr>
      <vt:lpstr>Immediate Aftermath</vt:lpstr>
      <vt:lpstr>PowerPoint Presentation</vt:lpstr>
      <vt:lpstr>“The Coming Man’s Presidential Career `a la Blondin,” Harper’s Weekly, August 25, 1860</vt:lpstr>
      <vt:lpstr>“President-Elect Lincoln en Route to Washington through Baltimore,” 1863 by Southern sympathizer Adalbert Volck</vt:lpstr>
      <vt:lpstr>“The President’s Inaugural,” New York Illustrated News, March 23, 1861 by Thomas Nast</vt:lpstr>
      <vt:lpstr>“Bogy for a Bad Boy,” Harper’s Weekly, November 1, 1862</vt:lpstr>
      <vt:lpstr>“From Our Special War Correspondent,” Harper’s Weekly, 4-15-1865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Lincoln:  The Man vs. The Image</dc:title>
  <dc:creator>sabrina</dc:creator>
  <cp:lastModifiedBy>Sabrina Sanchez</cp:lastModifiedBy>
  <cp:revision>14</cp:revision>
  <dcterms:created xsi:type="dcterms:W3CDTF">2006-08-16T00:00:00Z</dcterms:created>
  <dcterms:modified xsi:type="dcterms:W3CDTF">2014-03-28T20:56:26Z</dcterms:modified>
</cp:coreProperties>
</file>