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58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00"/>
    <a:srgbClr val="660066"/>
    <a:srgbClr val="FFFF00"/>
    <a:srgbClr val="008000"/>
    <a:srgbClr val="800080"/>
    <a:srgbClr val="652B91"/>
    <a:srgbClr val="8A3CC4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31678-3E09-4A9F-985B-B41AB68A3A68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5BA5B-255A-445C-8597-B13EB059B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1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37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A6D54-6E67-450B-A423-9736A46D6E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32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4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03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11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5BA5B-255A-445C-8597-B13EB059B9C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86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A6D54-6E67-450B-A423-9736A46D6E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42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A6D54-6E67-450B-A423-9736A46D6E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70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A6D54-6E67-450B-A423-9736A46D6E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14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A6D54-6E67-450B-A423-9736A46D6E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41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A6D54-6E67-450B-A423-9736A46D6E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45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s8wtaiXMeDXCXM&amp;tbnid=JxnJ2I66pXzEBM:&amp;ved=0CAUQjRw&amp;url=http://fineartamerica.com/art/all/mexican-american/canvas%2Bprints&amp;ei=u4XDUsH_Ncz0oATsyYCICg&amp;psig=AFQjCNHtSSca8xg64Qgz5EDmWWKjdDFUkg&amp;ust=138863179847058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9xlG3LvIjcSGyM&amp;tbnid=rWCVrxEMR0JvgM:&amp;ved=0CAUQjRw&amp;url=http://blog.vagabonders-supreme.net/2008/11/revolution-in-mexico.html&amp;ei=xT5nUtyqDqK8igKquIGQBQ&amp;bvm=bv.55123115,d.cGE&amp;psig=AFQjCNGJC6qAi3YJYW8Cz6TYHR71k8BsPQ&amp;ust=138258435084026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DFEKE-JpeTqcEM&amp;tbnid=8AwjVVPNA3-C6M:&amp;ved=0CAUQjRw&amp;url=http://www.flickr.com/photos/52976448@N07/5013247299/&amp;ei=70FnUsa8JoH9igLuqICgAg&amp;bvm=bv.55123115,d.cGE&amp;psig=AFQjCNEvhazVQRXs0CU1WKv8mwVlhW74AA&amp;ust=138258513908017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www.google.com/url?sa=i&amp;rct=j&amp;q=&amp;esrc=s&amp;frm=1&amp;source=images&amp;cd=&amp;cad=rja&amp;docid=YOFLE-ZJFwjbsM&amp;tbnid=5QKXwWoj007KrM:&amp;ved=0CAUQjRw&amp;url=http://questgarden.com/27/62/6/060613170130/&amp;ei=RUJnUseOE4KbiAKZ9oGQDQ&amp;bvm=bv.55123115,d.cGE&amp;psig=AFQjCNGsjgx9BHF-opGRJAXOi_bE-QPBrQ&amp;ust=1382585263173819" TargetMode="External"/><Relationship Id="rId7" Type="http://schemas.openxmlformats.org/officeDocument/2006/relationships/hyperlink" Target="http://www.google.com/url?sa=i&amp;rct=j&amp;q=&amp;esrc=s&amp;frm=1&amp;source=images&amp;cd=&amp;cad=rja&amp;docid=hZmdmTPcCnMgrM&amp;tbnid=GEuHZiRv0Ktq6M:&amp;ved=0CAUQjRw&amp;url=http://www.fresno.k12.ca.us/divdept/sscience/casettlers.htm&amp;ei=K0NnUpiQOoXBiwLP14EI&amp;bvm=bv.55123115,d.cGE&amp;psig=AFQjCNGsjgx9BHF-opGRJAXOi_bE-QPBrQ&amp;ust=138258526317381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www.google.com/url?sa=i&amp;rct=j&amp;q=&amp;esrc=s&amp;frm=1&amp;source=images&amp;cd=&amp;cad=rja&amp;docid=76qnDKIo8pAZHM&amp;tbnid=mrSS01f3hEza3M:&amp;ved=0CAUQjRw&amp;url=http://en.citizendium.org/wiki/Spanish_missions_in_California&amp;ei=tEJnUvy3LsjziQLy9ICgAQ&amp;bvm=bv.55123115,d.cGE&amp;psig=AFQjCNGsjgx9BHF-opGRJAXOi_bE-QPBrQ&amp;ust=1382585263173819" TargetMode="Externa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://www.google.com/url?sa=i&amp;rct=j&amp;q=&amp;esrc=s&amp;frm=1&amp;source=images&amp;cd=&amp;cad=rja&amp;docid=fzqz8zm8YGmUHM&amp;tbnid=FJv_vUudWaz4FM:&amp;ved=0CAUQjRw&amp;url=http://www.glogster.com/carlaaay/come-to-texas-austin-s-colony/g-6nbrd2f19tsjrp6jrrvgaa0&amp;ei=n0RnUuvFAcqDiQLLlICYBw&amp;bvm=bv.55123115,d.cGE&amp;psig=AFQjCNE17sr59g6vmSXaiiZQIimA8EbISA&amp;ust=1382585801407084" TargetMode="External"/><Relationship Id="rId7" Type="http://schemas.openxmlformats.org/officeDocument/2006/relationships/hyperlink" Target="http://www.google.com/url?sa=i&amp;rct=j&amp;q=&amp;esrc=s&amp;source=images&amp;cd=&amp;cad=rja&amp;docid=xRQKIGNUIyKOQM&amp;tbnid=ynHoXXvcyZ-RbM:&amp;ved=0CAUQjRw&amp;url=http://www.oncoursesystems.com/school/webpage/14424/728300&amp;ei=z4bDUqmVGJTDoASGoIHYCw&amp;psig=AFQjCNEqi2tTvYi39lDtbFMM1JlFIA6xPw&amp;ust=138863211333684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www.google.com/url?sa=i&amp;rct=j&amp;q=&amp;esrc=s&amp;frm=1&amp;source=images&amp;cd=&amp;cad=rja&amp;docid=MGtt545N9LsmeM&amp;tbnid=lko_gt6V_WCLPM:&amp;ved=0CAUQjRw&amp;url=http://www.cah.utexas.edu/texashistory/annex/anglo/&amp;ei=ukRnUozZD6GCiwLS6oGoDg&amp;bvm=bv.55123115,d.cGE&amp;psig=AFQjCNE17sr59g6vmSXaiiZQIimA8EbISA&amp;ust=1382585801407084" TargetMode="Externa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nLCA9ynT1iXisM&amp;tbnid=FWmT6t4Nr5T2GM:&amp;ved=0CAUQjRw&amp;url=http://www.p3designs.com/&amp;ei=_UNnUra2HKz9iQKPj4DYAg&amp;bvm=bv.55123115,d.cGE&amp;psig=AFQjCNHGSSsHppzqU9Vi1jqLthwUcEBgZg&amp;ust=138258557567246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http://www.google.com/url?sa=i&amp;source=images&amp;cd=&amp;cad=rja&amp;docid=_sJI8VQIG6X4nM&amp;tbnid=yjx2OMsOlizgJM:&amp;ved=0CAgQjRw&amp;url=http://www.sonofthesouth.net/texas/battle-alamo.htm&amp;ei=QofDUsKlB9TdoASrpIDgAw&amp;psig=AFQjCNHzid_wsRWsg-aArner5YvnKWZWSw&amp;ust=1388632258162523" TargetMode="Externa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Lmct4FR1qQ3__M&amp;tbnid=BCegabOWYPp2IM:&amp;ved=0CAUQjRw&amp;url=http://commons.wikimedia.org/wiki/File:Zachary_Taylor_by_Joseph_Henry_Bush,_c1848.jpg&amp;ei=qIrDUrPkCojYoAThtYDwDg&amp;bvm=bv.58187178,d.cGU&amp;psig=AFQjCNEgzZesUhnXtGau7mYDDQ_AQS4j_Q&amp;ust=1388633107160374" TargetMode="Externa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docid=blpuUnioviTHhM&amp;tbnid=NSBswQNfg07Y8M:&amp;ved=0CAUQjRw&amp;url=http://www.civilwarartist.com/civilwarart/jackson.htm&amp;ei=AYvDUouILMuEogSPsYLACA&amp;v6u=https://s-v6exp1-ds.metric.gstatic.com/gen_204?ip%3D24.130.57.248%26ts%3D1388546778163309%26auth%3Dg6subaq7bj44rvsym4byyuiv3iwxxe6g%26rndm%3D0.758565834446916&amp;v6s=2&amp;v6t=41197&amp;bvm=bv.58187178,d.cGU&amp;psig=AFQjCNG_GnaKZGETFzcDSB5WEcPOaBnsrg&amp;ust=1388633178194713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www.google.com/url?sa=i&amp;rct=j&amp;q=&amp;esrc=s&amp;source=images&amp;cd=&amp;cad=rja&amp;docid=Lmct4FR1qQ3__M&amp;tbnid=BCegabOWYPp2IM:&amp;ved=0CAUQjRw&amp;url=http://commons.wikimedia.org/wiki/File:James_Reid_Lambdin_-_Zachary_Taylor_-_Google_Art_Project.jpg&amp;ei=uYrDUpH1G5LboAS6uYGgBw&amp;bvm=bv.58187178,d.cGU&amp;psig=AFQjCNEgzZesUhnXtGau7mYDDQ_AQS4j_Q&amp;ust=138863310716037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I6TYVq4wPpxqXM&amp;tbnid=55FbZ_MUrozgbM:&amp;ved=0CAUQjRw&amp;url=http://www.ducksters.com/history/westward_expansion/mexican-american_war.php&amp;ei=gojDUrnjKMjCoAT2_IGACw&amp;psig=AFQjCNFB4peI8KGqA9yJtEBK5-vvY7KA_w&amp;ust=138863255060650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660066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 Mexican American War,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1846 – 1848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7586" name="AutoShape 2" descr="data:image/jpeg;base64,/9j/4AAQSkZJRgABAQAAAQABAAD/2wCEAAkGBhMSERUTExQWFBUWGRgYGBgXFxocIBscGh4cIB8cHhwfHyYeHSAkGxocHy8gJCcpLi4sGx8xNTEqNSYrLCkBCQoKDgwOGg8PGikkHyQ0MCovLDAwKiwsNSwxLywsLSotMCwsLCotKSosMCwtLCwsLCksLCwsKjIsKSwsNCwsLP/AABEIAMsA+AMBIgACEQEDEQH/xAAbAAACAgMBAAAAAAAAAAAAAAAFBgMEAAIHAf/EAEYQAAIBAgQDBgMFBgMGBgMBAAECEQMhAAQSMQVBUQYTImFxgTKRoSNCUrHBBxRygtHwYpLhFSQzotLxQ1ODo7LCF2OTFv/EABoBAAIDAQEAAAAAAAAAAAAAAAIDAQQFAAb/xAAzEQABAwICCAUEAgMBAQAAAAABAAIRAyESMQRBUWFxgZHwEyKhsdEFMsHhQvEUIzNSYv/aAAwDAQACEQMRAD8ATzxgUIRstTL3JDFtUyQRKiDETeJBBxrlslWq6R3VPQBem5KgNJ3AEtAUET163xmUzdamGr5hC1TVq1OFPhcC6jUqiDTCxy1CBcYrv2jDtpUVhrPiIA1AQAdIQgA+FRfaW5wcY72nzYALiZkkTu9d60GkWmeCIUqlWg1RKdKlUJfUVTWdMgalB2EeGzEGSYnBI5l9QZst8KEMEA8Jk7y0kadJttMXxFkuJU6IDihVpoiXDhVLAmJHit4mUkmLLzxnDOL0c3UdnBSmCoYKxGoMpsSLm6ILRJIHrXwF8kttEzvGeR3FFOE88lWocJr5pmYouifAXLAR1C/F08R6WOLtDhNTKEgrRqmqwEBmUjeTpvaN/brj2o1ai5/dGbumvFbkfIXY+4G3PlBlszmhWDtpquoYkbDSSDAta4iY6eyYc+RIwxlw9t90ybgonwrgNN0dKqg6HKkEmBsdtjcncY8yPC8pD6lEqxllBssC5ZfhBveYjynC92g4o7sxE01YgvS1E6iAsXAEyGMctt8H+z+TqQELvR1KGNNeoZ7BtNiqlQ2k+VoM9WYW03VC7OHRPX31W3oG3IHJLfduvd95UlGOgFNwVueezLJDbeW2J6XDKtSqRSdiiFi7FjAjZPMmCSOU8sMOW7OUKrVaNRDpp6dI1kRYqCALfCovPlAxt3L5WKNIhlIYAE+JdQMEkfECf5vW8DU0puPDTzzvlBvPGEbaflv+1n/+eo90tR2ckBTpFQrEwpsOgJF+mK3E+FoEXuh4LIfEToMWPncBSD1B8sTns3VZS71mhdTpTjwiJIXcbHnvb2xV7W5WolFc0niNwZA8IJsYFjpIiTNmOIpOpl7SHz5uW2FBa4AgjUgmRyLui1CHZQRJZyBJjlzvItMTyi7JxDsoSdaFUN7KWiTEmzSCY5b9MUMlxHVR7tGpoidz4SfEVLJceUSTHQ+YxBneKZorqauhsvg8ZOowdMKwDTeCAQb7cieaxgtIFz0tCMMaSQBNuG1Wf3GjRYfvCCp1bU5VRI3Trubz8JPK0z5vKvmFCghUVlMIfvCRAuY8O8WnEHDsvmENGrVCK7VqarAiOQ1bjmZsd/LBrM8LSgE0VYC69Kkal8cSLAMYgAXsB0GAfUY0DE4kkEWmJuEIbcwENq1KNMhkoVCbh9KtpK8nBuQRYFQD8R6A4q1s7QqoW/d6rQSoK/EpERfwsJkRF7G2LPDuL667mo+kWWVEk7iVBDGPB0JxbymeCValRqZYgWimykiFMkRIJsJ8umBLcBMgkgA5nXHz01IwJiDrOzegtPgoaiR3L954SbBRJVCweSIm4kA7CIxdyC0kpA/uxhrataqoi2ksTaDIv0xtT7XMwJFByau0NGkrqGkyhvAB5YIZAVzTVO6pU1Gr42YnxEnZdI57EnBaS97WxUt9uv8A+b5HaoptDjI3+6Dnh9N3ITLGm41eLvAykspgELbUfnAOJB2bU0KVTSCEZnHjY+Ey2kDTEERz64t1eEVaQhSpBYsiLaHJUQJO1+bDl64h4Vw2kIEl3EUm12IBKhl0bLKlvXqcWWPBp0y12udZsJ2m2v8AaSW+Z0hU852bCkIRpd5WS4KLCNpbVEjwsoJ56SLY1pdlssj6jmabMVIZhoCrJUAnxEbEjcb+WGDO8KoD7NUCrU+IaBBZRqUxsTAdf5h0woZrMaRao2k1aazIlRpcsASPNDNzcdMFTqPrhrmkgQZtry37iocwMkbwrtfKUEbUKtCrTGnVoampQAqBqnXqWSLb9NsW8xRyFRQO8DrqGtlEGOsKs+XXG9B6KlSrV6lOb6NZZTDSQSBIsswLbTsALrVSazpSqVqoZvAp1a4VWJkWPPfnp+QBhIaSSIBM5bRs1ZooMkWzheZullgdWXBqopYQVqksdKnT4VDLMuQ0RYD0u5f9yaoveZeu3h1LQWi7kEnSS43n7OwJ6npjXhdStSVwabEkbHfUzNTi/MakbTN4HU4IZLtQcrTH2DnVEOXULLAC5IJMNIv0bB1WkNGEkmAMxP8AduKFoJnme+qm4fVyq3PD6pV6gVG/d17tFbSFUvfTDE6oFiW3ONa/FqdVqZpZWrSGsKKyrTCr1kqSYKhrEbe2MGaPc0xTd21K2pCDGoSw0ki3j0i3W/kCznFKoasXpJQdKDgFCVLloRRcgNBbUOY0zhwIrYWxaTr1C3MHmErBhBM9lHM3ncyyrTGVKVV0mmz5mipVuRC6tUE208wYxmJuxaGrQdnSO+YlgwPiBEXkXEDHuMZ2ksY9zCwGDx45lONMQLpQ4fSq5lmet4qbju7GLjxqFHISmkfxXkzhg4zxKnklp0qFMS+xURCyBI6k7jpvjTIUZySusBqZFQf+mdUe5UD54Cns8GrBqbIiJULaqjWZQxKaVFzCwNhtvONBobpB82TSRh1bpTKk0pw64v7ojmeBqrd4WYrUR1cuWJAqAiY8iQfUYHdmyseE6mKmWInxL419pQgDoZNzAY89nKRAVswAB0WP/kTgXw7hWTp1FqU6zalbUASsbzHw7ehxcpl0AP7CrkjUjVTtDlMsJb7RuUwT/QYFt2zTMVw4UL3aNMfhnyk/eOwGA3EOz9KlJqBirt4GUQoH4BICz1JmeuM4TkBrNQRpjRpAHwzp1NED4iBA3gnkJRR0ekwwSdknfayY6SJsruWZsxUBCRB1LcmLvEKBJA1bnSJFjYYb6XDKjqq1XYhCCoBCRF7aBqn1brvipleJ5bKZcMTptMCJY7fQ2n0wHb9pzOT3dGFGzNP5xH1xmVBXrkim2A2yeMI3kpqfhxEkMZ/jcfXADMUqmWZqqyWYkkOQdXWH+W45AWAGKlH9pIn7RSPNJMeZHT3waq8Zo1aYYssNYHqeh5T5b4reDXomHtkFN8Rp4oSO1uYqJqUUlQMFbVq1cgQQBAN/LFjgGeesHp1BrRHqIEFhCsfjO7bxHQXGE7O1gK7rTmPDYSZIIgesFgJ6AYIimzvUI006dRg8OQIkCTpF5kTA6icbB0NpolrQBJBHRV2ul8roFGnTFlFMEchpHy54jzXCwfEVGobEWN+h/wBfnjnlbhi3upFxamOXP4fqCcR0nrUxFOrUUdBUMfLYdbYpH6W4GQ+/e9WBUds9/hMHF+KVZVJ1CmHcGIbWlwDMaTvy87RGJquZqTTDs6mr4gql2fSIuBJk3EWgXJ2jCsU1wJbvGgEm8yY1eZkgRyvy36PwmpQoHSzBqjRrM6mPmxHICwAhRyw+s1tKm0AXEpAN3ShnZ6my5mvoEyqz3hZj8daxg32/F5XwRXJ1abO2lH1kGG1LFgIVpaLDFHKdqqVDMV9ZMvoeylpDAsNtvi+uL9Pt7lXsSVPmI/Wfpippra4quwNOGAMtw18tSmkW4QdfHil7inFlo1O87lkqyBpaIdeYDg79DAONanaypURqlJCNIYktHLeJImP7GL/Hs1SqUyUhwSBAjTfmSSNEdTBwBq0a1HL1Uak2llbQQVIk73UkNvMj6cn6PTFSmJZeYvs57FL6kON0Wy3G6tQFiUqimQxFM6HEEHZ1YNcC3h9b4of7Qp5hqwU6i75ceNLlULlvCo8XiYTbcReRM/YnLqTWawJJBJMTv57RgXwXNJl8/VJRnX7RYWPvDlcDGo1ga04G5CAquIyCSiWQ/dRRqZhWbWsaE8SwdXgYCQpaQBJHIkib497P10rVHaolNQo1ALpFNQ07AXLSIJN7XOwx52XrU6dKoKysC5AvTYjkFG0f9zinkeG0krVVr0aj0/GaZVXIBaPwxMX3m/LA1Wk0ywSPdc0+bEU3P2lo0aveF1UMpCRtC6QSNvvBvpgT2j4vl66qRpLFoDrYjzBBsZjefUbGhQz1PuQEo1HVE7vvNCmILF4AaTLETp6XwHL0KncwEBeqdSKsBKY+FSeZYySJn02xWOigVgfNaBxgJmIYJtP7RE5qqMoKhez6zqcbwQBUkXk6Q15HQQcWOHcZy9JRWqnvK5mLT3fKFGwNvitbaBbBvtLl0/dQtp0WjrGwHrywAyCUf3ZKbfZ1JZiWB+KSQ0/wjTvPiw/SGeIyDMbtkE/pBT8rldzHa6pUp98EeKenQCNwTqZ9zYCnv64D8O7cZcVDWzKVK9X7tlCp5IC3hA6i53J5Y1Tjdau0BwmqbgST4QsydrDkBucQ0+D5YQJqKyQS0KUM7g2kbekc8B4dFjQ1zYgRbnOragLiDIKYB+1elIK0GP8AFUA/RjjMD+GZYU6dZWtSqMVFUID3LkTBsdKsDZha/wB0iMZjqdCjTkNbbmUTjigk/hDcpxFqS/u9Y92yyVLAlWn0IMjl0k2OIF4dmarqVfvAWIYU1kqB95hAsd1k3v0wwdu+HK1Ek3KjUp523HnbE3YPtNl8vlFFRgkaphSSW5sSNugnkOgwWj1Q9niMGZ9dqs6TS8NwByifxCA5ng60WZq2pCQpUsjRIYSoLTMrqN4Fh54hzVZKJmhBYsE72AdJ0zKgAKGM2IGHrilf9+epQQrKQQroQTG/xWIDL0O3rhbz/YvNaX0UmJJVhHdgBgeUNAEdYw2kSXSSe4VZ5EQmrPZT95ya94NTEDVbdgN/KenmcJlGv3GVEATTqPQcwLq+mrTJ+TxPXD3w77KgErvTQkA+KoliYkb3v/fPC/mFywesEqpXDIKzIhBjuamr0vSqVAL8sNZJJaRb4SyRqSb2lZWcOu0mQSekix2+8PbBPgqVO6FVGpAA6XZ1ViApMkhgdIIiAuN+0mfV/CFSklNzppjeUIlmIEEkah0EADmWA9wyuRTJ0tE6D53Wfy9cTVGMAZeqYyQ0n0R/jeXDrUc5jvEUnSI3M+FQBCgdWW9jfkF/LFmUjVCCxAJve2DlHspVrFdKtTFvE7FttrAAW98WW7CVaa+GrTbyKsv1vioNJo0xgLxPeyya2m5zpIt3zWvBdAakmkRqWQFBFyB4j6nYf640pcQCLp8IMFT7Hc23kc8D869XLsgZCkMGnkYINiLHEfG8qP3ussMxLsQqiTDX/XFpjcdOZRuqtY/KbcLq83FVJMuJNzjBXU/CRgW2SYC9CqPMyPzAH1xUqwPEpI+h9MQKIOTkz/MixYPVGll6qXKEanLLuAqsTHQn4R64ec32VoU8sSqksdUFmJGsdRaZMAze5vhK4J466kclnad/F/8ATHVKuWZsvEWJJ/1+eMjTqjmOABiBPqhkPcSVzQcMqZqv9kDpApBgWWAoUKJXmYBMDpGN8/wx1aGp06So1RZpEgsEUmCpYgyIMkSNQ354nAKtas9Om8BTDorDWVMspAYgMIYCZ3m2K+e4PUy5cstREKsqd4R8TQDtbbn/AExq3qPD5EZ5btswqX2iNaMf7KL5I1VoqHB8Mkg6bTcERudvlihwI1u7q1adWpRWnPwkeKCsgqfCYDLy3w65LT+6ga1+EDcXwr8MoM1PNUdLARUKsBY94+XUgE2J5x54cGg6kJKJZvijoXU5tj4abJ9lRltbCQAKfihJIuJnFWvnKiVzRGcYhabszFKaeK2kCFv8QJHTG2d4BTRJqxVq/Ce6ZSAFmGct4VJAA0hp5jYnC3mgWeZBckCRMIJgeLf+b0iedEYjafZWwxsYiLd+qPpkqbrl61SrUrF0cOr1VGlgpgqpK6Ye2q8RsZxX4tkqFKoFDtUCUqrsahLByRFMR8PxGRbYTg/R7O1KFIv31Or98GohhWi7Bg0gGBMg7TE4UKNDNZwMVRSSx1NrQSR6mQNott9RFKq513W496vwoD6cRHomvstpfKeFYIWBbmLfmJ98BezObc169LXToqXdmDUlqAEepBEqJkHfDb2c4DXoZZabIhIFyKgInf8ADhZz/Y+qMzVLoDTrXhasMDFjB06hO6g3BMXjFgtN4+UrFkjGQ1VaaPTr5dToDVB3C+GdjZgVkD4Te+KnCa9fNl9ddUph3QaKFOWCmNXj1ADltyOAeb4LRpwFo5pam0kMR56dADN6bG08yKTJepTg6rFSknSR4SrQLbTO8X5xhdSnUc0wY4gLsYabieZUKZN6rgS9UuTogKDFyAAQEFgTCxvPr6cjVIdqCMqJd9TGYkr0HPlfBTguVr16SU6VY0moFgRoJg3E616qxGk+ZHlY7UcRzaZbumm+n7RKVQK0Gbu0gwFk33I3viC55qRHv1yAy6LoaWz8Ki1SpTyuWyNNijZnXVrMN9E6VUeRVNucAbE4zAnjvH2erQqhadM0UWmNFQMCFJIMHxDfnjMHUZpNjTIG3j6qKVTRwD4gn4Tt2pyfeZdo3F58jY/nhL7M9omyy1KWkOrhiAYlSV0kqTztBHOB546MKGpGU8wR85xynPU+7qMIkqxI8jZx8oYYofTHBzHUitXTm+UP1jv5XTeF8GzWay+ms6UQTMUp1LAHMk6TMm3nhc7TpmqCakzdWtSV+7qK5hkb8LREg2uCJkbzOLnY/iNJarV6dZURx46LnT4yQSwnwxv88Xu1+Yy9QVKlPUxdO6dhPdHpNvG4+6Fv7DGjTGF2EC3ffRZJxOuUB4blqdSiGoU2OY1C/wAQFwSS7fdIGxNvY4JtUC1aJqIlIPVZNIcOStRWVhIGkjxEi+0DHtHs5mYlq7wu4bTbnBIggT58vM4G8dZe4OlIMhg4BhoYQVky038XO1zbBMpNDsUk8ZXOqkiAAq+bQ16wywWDTdtT9Dppq6xzGunq8y3zcuDdnKdJZAA6s12MdOQHkMAP3haeaNY/DXSlUB5a2WDP8yVff2wbzHaSmiFgdUbnkOg9fL8t8ZP1I1S/wmgwrNEANxa0dfMLGzEddMD8r4qVs0s/8N/XSSPpt8sc64l2yq1GnUQvQNpH+YeJj6SPTA9e0FTVMj/NUH1IjC2fS6hEuXeO0a0/cTytOvSIsVM9LHr6jC9mMoxrNUp1AtR6VFgIW/hAYywNpU7c8VOH9pWYsrSSwMcyTaC3oJvzt5Yk4nlHq0cs9JrmlVT+ILUJgHb4WPyONHRNHexr6Z3RrQOqB7mkfCsNnqlUU0/eBqhg4UQSytHJZHhiFtJm42Iev2ceo5NMh1mRBkx1YAWnf3xpR4SGRdHe95zLAqF89UmY8ow6cM7Bh8ulanWq06hLXMMGMkaosRPkfnhzW+H9pjl8eih4cWy4evz6pc4bwmvRYkUGqenoVj1ljb0w9HtFmDRAGSrbROob+kSOsYWqWezyvWpLVDNQYI11OrcSA1uR5z9cT0+1Ofgr9mYqLSLFQIZlkCdXS3rGKtenjccQaXcSPzwUCYETC14bSqCoWrZRnYoigiUIKk+IPYraNjyvixxHiGaBUpVq0aZkEPWp1DM2iwaI5XOKebrZ2aYqVKad6SpIBcqBuSFUkiByxFxLslV8NRKgzCWIcERIP4RcLaJvHOL46kah1tA3Sf0udhBuDPJXznM2mpDnwHFWnTtAs4JY6SZsSonz8seDN1qhzlKtWasEy5vtdqlMGOewHvhf/wBoFgzNUpirJAVqQNSZ66SD5NqG55YL8B7w086zgknLagSI1faDnAkSvpOr1OgyS6MX4QvwAWH5svOJZd3LVVAeqrd3XRtmYCQw6F18QbkdQ6Yn7L8OXNaRTRkp021VC8S1QSAJH3VEx5k28OK3G+L1KOaas1HSF+yrgEEMCSVkTGoHVEE89sN3ZfMgUnbLqKtKodfgI1qxA1KwPSOZBuetqrxLQ433jLvWP6UY82jJL37QK5FMiYhRpH0v/fLzwC4Vl6tPInMJVdYfxKNMFZC6rgmZwS7YcMzmZeFy1aJ30iN+oMdMat2OzRoorO66binbTvqixuZ5mfUbhxJwiCAZ42QAw6VKM/nRIXNEfZNUsVMxEA+Eb8jfbEqZrPPWpUlrI3eSfEgKgASWsFMW688LuV4SGLLUrBNBgB1EgDpI6ypEcsWeGVa1B1rI4YwQuoWYEwLfhJBgz/4bEcpUS7LELbuitYQR5W3OV0a4jw6upIrZqlTHREeT5DUw/PAnPUaATRRQMxj7Rn8V7EhQYJjnAAtY74I8N4BXzM1iwGqYqMrEtHQDZff+pzi/ZatQQu7CqgEtCMhA5kTvG+A/yGgxMx3s9yiOityc6/C3WZ6BXOG0BXBVKwoUELJTppoMhTBdtUiWN9REnebgCDOLVyFRS7Cvl6hCOrIo8JIGygAxMiZFthvgd2a0BnR1Qh1K6m1WB+K6obEQbkAXvfE/aXhtK2Wy+pqgBZmLWRKalmJH8Ikk7W5kYJlR5qxOv0/SU+kGAgjvarnZzhdMpUrMqtQp1SuXp6QdRBjV1a5hAxtc4zFbhHEh+45UxKUqwFQDo8if+b8sZiNJr1KZAYAupsY6cRPKEx5UyMcz42wGdqEkqpeWI5DVpY8/uucdQoJHKMcm4vTL1bH4qhX5mf0xnfSv+ritLTb00Z4e9OgxXL16lcmLUsvTAtz11NQU9Sq+uDVCpXqFKoFMPFnzDPWZbwQosikQfhA5bYVadetkyHQ+FrMDtMf2R741PEHZCdZ8IkeJjvJYiCAu8R6b3nYeaj7sIjbmspvhj7wSVfqcQzdYly3eqGIUEQAR0QeEWIM7+uKfEc1mGJLoZEHeQAI5e2/thw7DcK/3Ys8y7awPUf00n3wfzlJRoWATc7coN/nGM2r9TNKoaYAICezRmuE5Fc4ymeZ6dMMxKinpCnYFS8Wjqr9fjtywM4hxdXVaafAgk/4mPP0/0w18bKJqfTJqGnpa0Kykkll3OqBJ8ueAVbs8BUPdAkqPFrVdJY8lH4Y5nabTE40xWpvAqn+jv9VXdTc04AtOB1kUGpUp96QBAvCgmJjTG5Auelpwb/4+lFpBaZ+8VtAkEgWPhIg3ETtgflxXyiBaijunuhcSpG1nFgQbQ0cvTGrZ92Qn4RqZlJKs3iEEefpHIb74RVYXPxAcDJjkE6m5rWweiFLlHDuEBKhipcfdWb/TnyucOOSo1Er5fKGRTGkHSACRV0iQbiC2iCN8XeA8H7tQuzd2paw5hmk26H6YH1GFPL1S5YWNCkyqTEHX7adIjaALG1m0dJD6jmbIuq7mwAVd4FXygUtmGerV7xgtAAGRCsPCIBB1ffbTbFnPdpMxmVZaYFGmp0+AyzeQcCFG3wgdJxB2B4cjV6paNWmnHkGBvfzA/wAuNuCVhTpFCBqVoIi8ixEeojC9LqYBiaLo2kugHUgeZy9XKVw/3WBQCQBpDMimwt9ojCeWpeuJf9pLoIghGYOaer74tAJGsCTcRM7NhsznDEzQNIwH8dWiTsyvHeobEfF4iDNnB5WrU+xOa0aDWfuwI0FwBHQtJbT6EnzwDXMe1r9du+KKS0lqU1zbVa9Ko0jxhFUHrPeGecMVUEdD0wSoCvSakadQoapUPKgqWJCAsPh+IrcAHS2504u8V4ZRovTRQGah46jAbuQAlFeirMlRsHUm5OJEC1K+WpUyWGtCd7BSGm/kk+464En/AGtDBbI+v9qDdpxLMutL97jN6cpUCMdUBqbgTJUt8LC9mnnvYYj4zxyldcprKVaZpPVqKfGGvqWSGsFgEgLBECAMTftO0OiEXKvpPrF/mI+WJOJZNPs6hU6dNRUVY+MrILSRACk7bk4tUnNAk2zCSRJslvj+cXWyfHT1IzNqklVrVBb8WoVPpOL/ABbKUq5WrQY5VgqpJGgQNrjpEA8wcUKXZ816lJZUsaNIqD4QdIYBGNzLKt2/EZ5YtPwlwTSFM0XIIKNWM35aBJb1CmfPEVbuBYbptOA0hyj4j2lr5PStLiD16hsy2dV92DH2mcWh2vz21c0wL+I0SwF4voaRH8J9cRL2GSgU73xVmIYLstNFuSRuSTCiY3Yx4ScFu1aqmUKsbkMY9Z5dYIGK9Sq0PazMnXb0Q4bF0RuVPLZykQXZspmahI8QUBxAiIqCF2vq39sDeJcT7yqoJWSZgNN4IF9j7WG2HGv2Jo5jI0Wqqe+FJAXmWJ07k7nbY8oGOe0OBBXqUySKlM2YGxB+Fo9QcMcxoaXFxPcd2VvRC51QBgE59LwnDI5HL0P3WsMw0Eaj3jDTZDqWYt4iBp2t64pUOB0nyffNmao1a5VWgbkAHrCwt98RcG44FTuqtV8s6TDD4XB5bcuW1j5YF8b44pptRRzXJfUX5AWsttzz3jFZjapdHru6R6oX4G59NcoblMyUZCTUgLJNILqEAiV1eHmP7jEed7Qp3b0qFJkFT/i1HYNUqgGdJIACpquVXc7k4n4dw3Nt4qdJpNv+GYPuSIHofbBCnxvN5Ey9M0jN1YSjH2Nj5gg+uL7KjQ6BBO43S6rRUbiJPCLdflAeFZ+tSDqqM6VAVZGRiDPMRsQbgjGY6Zw79pmVYK5L02+8mljB8jOMw01SDcKrgGpFaqQT6Y5FnALk8q0/8zY7DVYG+OQ8ToEDMpzSo30Mj6Tjzn0g3cDuXodIbLI3H5/C6AuRoV0hlV0YD5x5bHzGKlPsJlUgiCRzeDHsDDe4GFPsxxhllNagDZKitH8rrJU+REemGynULhiQbAGFrRq89resjE1aVbR3FrXmFSDm1bxdHhm6dKna4E+59evpt7Yp1s/p+Mg1GGqwsFmAAfff1PPArJ1zp1JTpgmSGdizRyGxPyOB/G+IlXVmMyGUmALkHkLxOnfpiuzRsT4ROfhEqtkOG1s7k6tYsVSgrMABepUHieeiqrEADnGLXCc+PCD/AOIoB9VsR5WKm0H12wd/ZjmkejVy55O/ulTe3kD9T0wt8J4OrOuVdwHLsgOk+BxrEyRHxLpIFiDvO2++k11Nzchf57+Fnh5BBRvJcRCSjKtRA2qCAY/xAH5Ef1wVFPhizWUUqZFyAoVv5Vi55eAn1wiU+JOGNOpKOjEMOhHQ/egf3e9w11YAEE89VNoPS4sCfeOgGKppvYMLpjcmy0mRmjWX4vPe1D8TM1hsoFgvPYll25Drha4jxHXlwPuoajMT96oxIAHWF/UYkfRoC/aMq2Cs4Aty8ME+841y9EZiotJyKdMKzNoHwU0Gpo8yAB6noIDqFIAl3OUpxV3htapRqpXp3K0lJX8Sj4h6ixH8OL/GqylzmqJJp1D9qOdOpsZHLV58/Jhibs9w3x5cOyqWSoCoMsArK97Qp0rYb88K9PMv31ZqYCq8wskgUyTAKx4gFIAPLTzEjFh7JlrlGKDITLQzwgKWIghkdTBRhzBOxud7XKtZrXs32rzTKaQ0rAh6wO38KG6VOqtZd9owt5LKwILGDbxHSo2sTOqL9foMT1eI06agkSYGkRYSBYKOl/cWiTil4ZaYZfvv9p0g/ctXzKgTsqTpDTJPN2m8mS0m9yT8UAxwxhk6TZqr/wAaoIpI3IHr0JMM3QBRYk4XqFdmfvG+JWBClQwttqANyLEcgRtsBFxniOuBpGoXLFnZmmAJ1WAvt6+9inTGQzOfe/alveY3KbiDu2TpO5nXWZiTuS0n8gv97tefy/8AudSoP/BrqxjfT3a0z8g2r2wO43wfRkcqT4QHQne4MKY9r4H0eIZitkalXvAtMNVY0vCCdTWkxJ+ICJHywy0eawJI65IQ0k2VrK0C7KFOmoMvQemeWpWexHnMehPMjBej26r1JUUqdBl8LnUSQRuAp8XQzDCLzzxVqcLoaBWFVoWmiIzAIwKkydAZjtaDuQbRBwE4g616S1dWl2RZYbNadLjmJk/0uTUJmo4C4tfYY9QmlvlBKK1c6Fl2aSfES1y3T0UdBvsObNU4OrcQziUr9yh1v/CvL+Zv03vhazXeTLeJZvoIJgCYE+XO8fn1bsTwpclQ+0ha1WGcfh6IPJQfnJw9lFrTiJklLe8myKdpM8KSKBuLkdBB5eoxyunmddetU6kL8rn6tHti72p7Tlmcg6gWhI2a9vOLA+gPlgJwLMQCp3mT6yQfqMHXbFMkDOFf+lYTXbO9FxWEXE42WlI2C+2K1HOKKhBtYQfXE2Z4klNSSfbrjNhwMAL07nUyC50W2oj2TzJFc0xtKE+8z9ADgn21KtRr6tiDA6EXB9oxS7AZBtTVXEMZcjpNgPZcUO2/EPC69SR+Q/In5YUWYtIAbtHovNVXA4n6o98glLhuRNRF5aqhH8qqJ+pAx7i/w86GQfcQCmT/APsfxH6+H2GMxtVnOabKlQYxzfMujvVgx5Tjn3aFQudqc1rIrjobQfphq4/nSiq63Ktta4NiLxywhcVzbNTpsDqFAlCCIYKxJEzuCDE8iOeMT6bRM4ttu+cdVu6ScEE6r/PoSh3D6xSVMeEnfysflY+hbDVkOMAEbjlfpy8rH9cKOdWK8qfjAYTsTt9Y+uPaWbZDZWK9CDaLG45csblagKwlefxmk4jYm6rnNPhB+GRExaTFttowG4zWaoUQfEzAADz/ANYtim+edjqVWuoUnS2453i8RzwzdgOBmtW/enB0U5CEn435sOWldrWnFVzW6M01XavfYpDjVOEIjwUJluKU8vTYaai0kMGYqKdJm9jaSLROBVHNFq1atfWCcxTub6azM3zVv+U4I9ukQZig9NgtbSxkWI0wUYnrqmD/AEwPXPJ3eUKBhoRqVRyIUlmaQDz8NUzblg6BFXRw7WfcW9VDxheQq/HKP+/Vh8as6us7sHVWQkD4m0sNtyD1xfyPZCq8OwbLJzL2Psp8Xz0j9QWbd9euG0oq02cCVlJCyYIHhC3PTF7KZi0gUp6t3n0ioQPYDDamLNvz+flA2MijtXgeXpASzuSLDXuR6R+g5mLwKyGcBbMhEkfu1YDRefxMJjwqo35x1MYrZvPG4ZwZsVQQDv8AESSzCYsTF9ji3ks3VyhrI1ICtXy+imrW002DliQLzAsv5XwTGkjz5KHRk1b0KxpU6rAwVer/AM9GoPqxGAtSqyFKiEeJdIF/hUAEkAzuSOdxg5VyDvSqIqsS4pMsDcWBvsLE3MfLAxeF1EJp1QtOqgphdTCGBkWYWguGM2gxJG+BpPaRmjqNOJWaPDKh0ksXJB8KRqAM+IKx8akfeQxgjl8ukKpy6s34u8NNv8xfV7SRvgdQzFSmBTdfCDISoJUHnGxUzuAVInfBajxIRI1CP/31I+R1xe3xYCo97bOB5f2FLQ05KnxHKoqnTU0vaEXS4H8T6V8tiY64D0qc1gjHxs1NVsQDJNyJMWHuI2wSz+fIsgVTb4ZZr/4mJgz0APnijS4UQ/i1BjLmfulASJO8hgCfkbyA2iTE6vXvqlvF4Tp+0FooZSn9wKGbfyJHTp53HspVmNNDRqCn3qtTuRLMBHjRogqVS99yQb2w/ftByITIio131CRaAL2HpqjzjHPeJk6EUVEq0xq0NH2gEaNLTePGLX2F8HALQiaYKKrmgrVFYd4dLBFAmSkAkRIAABJabCZO+AtPJPTp6tQhVXeeY2BAN5sF5mw2wycQqhGKUfBRbLqK2gXK6xYR+NhBjkDgj2W7C1M0y18yO7oqSUpKbuerEG3SxncW5ixrc+E9F1RxyO9R9h+wveuMxWJhbmQILAg6R1Cx4m2JlRYMSU7exTpMVJAPxkblVgsD6rafMjBrj/aWllV7tNIKgDSIAQAW1cgI+7+l8cs492qOY+yQd4znxEwBpEGJ6EgT5CBM2c1gNzkkzFkHer39emhOhZA/hX+pAn2XpgvnOztdXNSl9pzIkSZ59JPMbTJBvGAL1O7giGAJ1FvvM0STzAsIIIIsRg/kO0VTLhGIbu6l11Xny5K3qsHqMU9I8Wxpxsg61aolrDcmc5CGZyrUJE03QiQTpZpHSwjfzwR7Pdna2YbUV00wfiZYv/CT4o5DbqTsW3h3abLVDdKZbnKg/P7w+UeeCdXj9JR4SoHkI+u2M2rpj2twhhB6q6cVR2Jzp9FNlaCZWg4n1J3gf6z8zjlfFeI97WUm4B1R1kkx87YYO0fawVYoUpdnMQv5A+exPITtgVm+DhRpLfbhGqsV2AUE6Y6ALAPVp6DDNCaaRx1szkN21V9IdjlrOZ/CdOyfZ5GybmoJNXUptybxFgd/EwX2RTj3G/ZLjAqZWSQCkB/5RM+mm/scZjUp1KmJ1pFuVkGBkXWuXyS1E8ayGA5kSPUEHflhP7WcDFAgoSVfw3v4WIDITzgkMCfzE4buGPGgTbSFj6gj6jEXa7Kd5lKkbqNQ9rH6GfbHmtHrOpVwJsVv1242Elcoq0yaSq4IZL7bo3PzuMWjw2qqs61FKLpIa8kNYGIOw39DvGLOZy5q5fvBM0ywP8LGfpIxBVRqCqAxPeUg1rqQxaQQRcW8rz549TiJsNuXuvP1aeEy7YL+yY+CZCjmf+K7OU+4CwBFvEQTLXmdh5YN8WzrZaialCpUlbFXbUpUkLYG6kAyNJjlGEHg/EqtFtSKSYi7MBG42jY9ZF8dD4NwMZymtXMOCkj7GmCFP8bE6mAPIQLc8ZWmMFJwdUMs68o74ptJ7XtIaIcufVarvFRzqDmNRMkm46zAgifXDT2YqPDU10OGJU03ZVA5qRIhgQNr3A9MQ9vUEqEUACQFAj4ZgDpz+eA9OuaVdSqq6mBpYAhhaBcGLFWnF1pGkUAY4BII8GpEpyyvED3jZZ1pKq0y0JMESRpEws7TuL4p5Ds7SGXoPVoNpdbOtRwxgxOg+FgREaSpuLGRNcZXvMzlalSBSqhQADPhcmFY6VEa4BUDbmZx0bimVWpRCDp4RFgRtA+keoxFKl4QJymJ4qKjsZAQDhGUyoXVl1XVuajqfAAdJJ1eMHUIAsSbAYD9u+HlM7RZjrSrT0eL8Ya4U8mh1YeYwe7N0UpnuwDciu43JLFok84Cj/NhT/aNxNquYUASEML/ABNy91UD3wTaQacIkk7UJJFzqU1bPVadEMj1F0BAw0CNJAnxSLXLRBuMWEzVJc7lGq/aeBgxYbElSpI2+IGPeL4oU6RzR7hVVB9kDUbUx+0CkaVJhblQW3ueeIeAZBa71kdivdutQHdiuzAEm0SCN46Y6nQAbj18tYTKlS5auodoeB06tNaiU6cwAbCCItNiJAsCQT5jClluB06jhNChjaGNS3pFQj8t8PlHKqMs1NSYFgTc8oP99emEHjGYWjmldPu1YEfeAADz13+i9MccTWiEoXTSvYSmAO6UA6TJBM7CPFJfygEYQOL1XTN0UNJlpB+5U6SqklgCV5RABjzJ5469wiva8xBg3wh9sOLB2yqnc10cTyAqRtztTPzxw+2+9dJyVj9oecDU6FE7NVXV6bn9cc64dQVqgD6tJPiKi8D4dMiDJp+e+CvbOsz1YJY6VrESRPiBEkCwg6FUbgCTLMcRcPy7uZA1ClRRWBj74SBDWbxVWtI54eyHtsc132lNK1qFJfEhAgQ1QgM8beC5Plt6XxpnO3dcn92pEJB0AopNRpUEKoHw3IAABPpGEvi3EgCummQbIZAgkkwIBtJGykCFjDJ+zXKkZytUJOtA66uckgHbaSTt0xXo6MKRL3kko6lXEMICHcf7JZhaRqZip3AJEIwLGSd3M6VPqWaTywsZNgtYyoTQCsC97yZNztucdn/aRnwmTMbuem42v1tji65MsCRuWVB7LLT6fpi4HAhIwxEZr2ghqLVU7lWcfKR+Rw48L4Gc5wegiuFfvDdhYQzgWG5hj9MKmUcCtVP3e6fT6KNP5zjoHYXwZGmD+JW/zS35YzdMeWiRmCCOhWnQp4hyIPUQuccW4JWoVXRSagpxLqptIB2kxAPXA5827fE7e8/qcPPFRLVQPiqVSg99Kz7AT7Y34xlFWj3bL4dOlR06GTsfP3wxmmfaHCT3K5/04GS0xadvLolLh3Gu4nRTGo7sWOo+U8h5LE88T0ONP9pA1VKwCFjcwTdUUC02HPbFGpwyKbOCYVlX1Jk/QacbZANSenUYQNQYE7WP9L4uYac4hn2VnRUaQ096kRXJZ1KNRiHpUoAbVbVeAoG5uYt1xmGntFxRaqZOkt0NRGqeQDQAffV8sZim3SyGzUbmT0nXxzR1qHmhpy2rOC8ZWqNIJDreDvY7RyKmxHQjDVKut/hcaf8ANaPrjjeXz703WoD4lO/WOvW1vTHSMtxHXQMK5BWVZQLHcHfkYPqMZOn6HgcHNyK29E0nxQQcwlXgOWYNmaB3Sd+Ysn5gX9MXey9ULXphhemHpGemoMp+RI9jgXV4yE4gKxGnvBprL0bZrHlIDjyI88bdoGNDMd4pgNB8jzH0JGNB7HVDgP8AITziCFTc+GYh/ExymU6dosktRagIk6SR/FuCPqMVew3EZysdDHpNwfmSPbHtfiZagH0ksB412bT963Ubx5YU+ynFjSqRcoxvAJgTY25SRijSoOfoz2HUfZBUqjxAVb7V50ioCL6XBA9LkfkMUMvXVKlNpOlSs/wSaT/+3oPviPtLUIrEyTBBuI2Lm3uMVgkkry1FPaosL9aYxs0GAUQ3cqlRxc8uTFm0bQQjWpKqER8FVQJ9dTIzTtGj0HQMtxAVaFGqLA6CflP+ntjm/D8/qD2nvVpM19iiMrSOZLXnlhj7JZnVRamWOlHIG1hcrbl4X28o5YKoZAndKFo1rbhvFf8AeswxMeCmBfrqwsdoMzDpt8XeHyho/piXhlX/AHiqDvoQ+ulmX9fpgdx/MKarhTPhRBHkZMe6/XDGjz8kDjZMeQrd3UGgjVrpl4mSgSnpMG0Blba84q8Pzn7vn65FyAzgfi0MZT+amzD1jpillOJlashQzVaFFRPIyWJjn8Eb88D8zmiuYNRvEVaT5qAoYe6H6YloluA7ET9bl2XhnaClVoVHpODCE3FwAOY3taR6YQu0FbVWRRY/bkeWlkv8lnE/7PEbXWGsMhW3n3kgn2ZSD6jAXi9Zv39acWOrTHSoBq+TK2FQCcOz4XA24rrJzxXJ6luzaYn/ABECfKxM+WOZnPM+ZpVEHeaWcU128NJIDE8gWbUTyA6nDjxniPd5dKYt4RqnaADP0M+gxzTMk16yIpKroOrTaxMAEdIRbeWOcJaRuUtzW3Fsx+85lghOlilORsbiQPcD/KfLDRlaTaM61MkTUFIFeXiqBYv0KiRtM8sAey1IGrRY/CkOfaZ/5E+uDHDOKmjlqfhDPWrajqsCQlp9Gho8sMYBTAaMgukuknWg/EEASkT/AOZSJ57u/wDfucH+xmZCV8weetwfZ2M4XOOiFKnenS1A+YYH/wCo+Zw09meFhalSsWI1sZA86aX9dRPL58ocf9fe1cR5oUf7SOMKwo0laYAkdAQCDtHwknChQeKIOxIt/FUO/soX5497SVneu82k6UBMkB2+8fxFbmdgQMRrV1egY6fYBR9APngYwsR0rvVapQIBg/GopJe8ar+1o9cdJ4UdGXYDlt7CBhAytYNWpXnSgPvDOT/mb/lw68CrGrRDAGHUkGPMx5TBBjGZ9QJAHef9LY0IAtdt+L/lC0hsyJ+7Vc/NZB+s4ztrV0inF5YL9P8ATArtDUfLZlKnxKSrepUaWHrpgjFjtPm1q5ZKimQGUz5HUP8AT2wLaRx06mbTbmoqVobUZk4e39IHxasFpU6cxqmo3qdvpODGVyinInUJkSPKMAHP7zmDuFIMeSgW/vzwzVSFyqgX1BQB1JAGLtY4Q1uuZSNHaKjn1P4xA5R3zUXC1nJVW+8IcetNrf8Ax+pxmLeQyrCk9FYJZGCzaTZiPclvpjME2vS/kRzVSvo9SQADkh/ars4MtVVqY+yqmI5K3QeR3HuOWDvYTNzSag8ShI9jtg5x7Iirl3QmDGpSeTLdT8x+eErI549+tRRorgRUpmwqCfiQncyJjqMZDKp0vRi12Y1+x/E9VoOpihVxDI9n5HNQ9uuCd02pY0PeYAKsPS0EdALjbA5sw1akKLD7WnYeY5Hzg/TDz2gpLmcoSDsJ+XLCBSo95RLAw9PwkjeDsfpHyxe0Or4lEB+bTHx8JdaiGvMfyGXvz1jmmDg/G+9TSx0Vks02kdf75z5YXeH580a5ZRqGpkgc5tA+mLFYDMZfvyPtKfhqEcwI8XrBn54o0aEUmB3RtQ9CB+YxbpUmDENtiO9Sz6jC2HTbMFT8cEshazkHUvQcgfMkn+74jNiVJgsqQf8AEpF/kG/LFRjqbUTO5Pt/cYirZgsb+mLbWQAFXxXTPlUp+B1qKWdo7tQZAKnXqMaQAxsATMzaMFOA5rT3i6gBqVgLSZPXmAVmImW5yBhZ4GviU+ZPzkD8sSZiolOprdQ8XUFiPFqkG3S4jzwpzZdCZMMlbcWqvTzBgxKtJ8mbUQfRidsQ8PCNWDEwN/PoCfWJ8rdcQZ2q1W7SWAJI9TMW2gX23PU4gfJwQSYEiSfaflhxAiEm8yj/AAfLglG1L9mGpxPiJDMVIG+xmfTA3igPfseVgfRtX9Ri32ZpS+rkJj1Yz/8AFR88VOItqrPF+nnGg/kDbC2/9CmuEUwnf9nNMqt406iFYc1MG8eYO9/EfLHnHlppmqVRgQyMwIH4WUn6b/zHADszm2p1CaYLghSEBuTzI3vINsedp+IGtW1AxpANrwfw7CY/XcxiPD85KHFATR204gro3d/Cq6r7WUgC248tjt1IUOHkg1SAWeQg6yqjUSeXiMm+IM9xutVQGowIUCLDlAEn70GI6xJnSIr0My1ISWhjLG8QT5jnaccW+XCia7zYkxcEzlOg6q8aTqST5qB7W6+eKhqP+8UaM6lptqkDeABPuFmORJF9yGrZ8v4nEggdATHMD8zGC/ZrKAEux5c+h/v6Yh5wsJKlkl0as1p2hJeqKSxNRQs+t/yBw98PrBcurG32Sv0+5TJ9NvphCzdZTm1aYBOn5qVB9NRw6cUZ1ypIuRTKWE20qPnM88A77GgKR97ikHtBmBqDKZbwkn/FpJMf5sbpT0U1X70AfzP/AEuf5RitWTXVVLal1Fv4j4mv5eFfY4KJQ0szsZ0yfQnc/L9MDVcAAO9yt6HSLsR224aygOYUq1TSY0lo9Lg/Q/XHZuCBVymXRdgg+oA+uORVsrCBjuWZT/Mqn9Tjo/Y7Pa8rSvdQFPkVj+mM/wCqEmiCOHfT1TNFbhqEHj319Epdu+IKzLTUg6SSx6TsPWL/ACxT4CJFWg0w1MNHnzjodLfMDG3GeDBah1H/AIlSsxP4VSSfclgJ8sUOEVzrqVSbhR7kuv8ATFum1v8AjhrD/c/Khxf/AJOOpv6AX9I9VLwsRX0NutNknrckH5HFjgxd6ndsZWkxgHqSbT5eI4r8SzAp5jVz5CPLb8v9cFOH5VqdMlx46jAmOtRgI9hf59MTWPlxbQI4otHBx4BMNJnhaPb0TBSgVE5SZ/MYzFbM1orU/wCJB9R/X6Y9x5+uMitg+dxhOJwm8S4AtQ1aMQV+0pEbrq3C+42w4TywKzYjMoeqEHFfRajqbjh49FFVgeIKS+FdpWpE0sxcfDr5iPxDnyv0wIesaGYdlhhMkDZka4M9OU+QwW7Y5KMyumJqQIOxMxf9cCstwws80TAAOomT3RvaRZuo6jfHp6PhlviC2IXGr9LEcas+HnhNjr/er+srtCmiZbMuhlH2HNTEFSPKRcbyMDXRitPSJaouiBzM294n54u8WChaeVpbWJ8/M+ZN/YYqcc+zNNAboJPkTYfrhtHOdpnkBAQ6RZpGwAW2zJjgoszl9DBSRGkj9Z9zt5Yq/u4I29b4K0+EE3qsfQf3viZ+F0yLLHpM4eKrQs7CSh+UzBQCFBNiJJ5TH54gYuxLnxH4iekmNvW1o5YsVKZptpJ2uD1H9/rjzIVD41H4HP5H9MM3hcL2KlytJRSZmNzP5TPzK/5cQUKOpZc3ayifm39/96tc6oE73P8AfrgxwvIa/GZI5Dy2+X99MC7y3JXNMlTZetoUIGQCT4wd7RtyPv6RivXy6MCFu3L+z/dsFBwenOqPqca5vg6lSQSGAsSSYPn5YUKrdSNwJzQzh9NmNmgsYaQCCZ5g+cfMYnpZL7XuxudYJAiOZIGwgAwPTEXDCQSTvqAjzBj+nyxJn3IquFN5PW3XYjDHSbBCIgFa5ulpYgiAsNHQAQB57g4GU0NR53Jkgfqca5uqzE3LTuTz/s2wycK4GAviJH4iOvT0GBe4U2yVIOIoRWyXdkEtv13xbyzOPAHIW8gRuOUwY3/pi7xLgbWZWJI2Df16+v0wGqM29w67jqByPmBscA14eEURdecRoad5gzO9j1k3I9cGOI16nc98NJMFGYsfiWNl2Mi4P+K+Aletqpk8jjZs0TSCbhmBnpEA/TQPbDC2QEsHNZQeOszAjc6bkz5szH+UYNU1U07EwY3PTf8A19sCeH5FnDMsHQbj1ZrxzHl+e2LNKo5lfIgRJBEWjqyj7u5A2kXRXEmxyWlodXADIzVjO05yurm1Qt8yRg12OzPdV6lE/eAqD12Yfrgfn3TuqVFGDyUEgi0XO3M3J6YqjNlc9TIt4iPUECcU3NNWk5m2T7QrdWGva4H/AMjrMq5+0FSpVhsXrKf5tBwO4fkdFFQbGowZvJVvf++Z6YO8ezdIsUrEQdDj4bECNiwkEA7Hphb4nxtWaKakqOseKOoBgKPwjfmeWC0bG6k2mBvn2S6pp06rnuNzYD373rM7m9I72BqZ1KA/hS4+f6jBHh3FRVIdio0/CgN9REF28gLD1wu9w9RiWksRIEcjsAPMkAes4up2crsCRSYx0/pi2+lTLYcb92VRumPa+WiRs37et0x5CsKuZB3CG55argD2BYn2xmFzLUsxQaFDIejC1/WPnjMZ9fQi9wwuEK5R+oU2t84M8F1pzGAtfOL+8PUYhadFILH8RvHqBHzwv8R/aQIK0UM/iaPmF/rPocKOe4tUqiGMKJOm+5uSfxMTuTitov0uqb1Le6ZX09gEMuj/ABKuc3X1yQgEJygH758zyHPfYX2znFggFKkJOwVYt5mNvX+wrvxNyILmOgt/3Pmca5VajtppKST+G5xtDRQAJyGX7VAaaGzhFzmdfLvkj1MJlpq1mD1jMICDE9eQ/v0MFEd9LGfEQztEbGyqOY5YD5zIPScK9mIB3nf9cGl7LjT8bT0F/wBPT64IhjBiLrnX8blXdVc/ygQB3J3q8cxfxCJO8iPrsfXE1GSdot0wFr9m2TdmA63j/T0P1xtT4bpA+1qr6bb8r+mBhhFnJMlS8bjw9bj28jt/THmQRSHY/EQdoPxHpyiD8xitXybGA1VmAmJB/U8/0xJT4SVMioQdh4d/rywywbE+65pvcKLN8PMkqJCjxRyHP5T+WGmhp0qRGkixHTl9MBV4PUqAfai1pCnY9YM/PGUuCV6Q8NbT5EWk+RkYS97HiC4TzRQQZAR41QOcDmZsPU4qZnPCGEXiRPTqenpgcOF5kMGNRG9eXtYTjx6NaSWZI5koY9JDYBjac2IK4k7FpkagFxJM6rfMn2/vbGnE1KPOmJEgf9rf2Ma0KcSASTyamYjqIPK231xJXyVapBAJAEeMjf25YtkwZkQhtEKrwyiDUQnYXvzI/wBRh2oVlChjhNpirTsVptO8kn6Db2xsHqv4Qi+hYx8jf64VVpeJF1zXQmYcVVyQkGOR5+Y/vpgdxCkKt1EOtx589OK+TXMU7iihJiSXEmPWPlti+2Yq2LZYg2nTWpX+sj+98J8FzHSPcI8Ui6VSQfCPxHfkD/qTiXN1hpUAzBYzHXSP/rPv64uMj06juaB0sT8QDDz2kecjFZa0t8KtGy339Asn0xdN7pcalnD8/wB2SwO/hYetxbmJBH/fE+ZzOseF1vFmEERtDb/XEdOiwaalOsVJlilMgn0kQB/dsFP9o5JVg5eoOhen/Ukn54TUNwWgngmMcQMJQc50gnvEDH8QaGP8y2PqQcFuC5Ki571dTOp+Fqqkj2bTH/N+WK1bMcPI/wDEXzQN+TGPpgIK6hvCSRNmIE+4uI6icdgNRpABaece6JtbA4EwR3riU18V4a1SqtRlEAEMGbly2J2JO8YD1Mz4tFAJe0qsyf8ADO/rGNqXEMoaRDo4cA27xmUnqBNvQg+uLfB61FE1NUpqdInxS5t8IgQnQ8+VsIaHMbcExYCLe5TnVW1HZgTcxn7BXuAcKHeGST3cGowO9QzCyRfSNU+Z9MM1fLoSpGqVvzY/SSJ8owp9n+1VGhR0Mjli7OSukgkkRYsNgIi+DGW7WLX+/SoAf+Y3i9Qtk/5j6HFLSqVbHivC5lRhEI9lcjTBDhfEby1yP0HtjzEWV4rQAVRWpkAAT3inb3xmMWo15NwfVXQ5oGYXPW7J5s7lR/P/AExJluwdRjDVEA5mCf6YJZziNT8Z2/UYGPxOqCfF9Af0x60N0pws5o5LKmnNwVfpdi6aXdi1ztAH64M0wqAKNKAbhVAEe2+/PChV7RZgCO8MdIX+mKdbj1c71Wwp2haRU/6OB74IxVYPtCJdtqUVEYHqNuQgj8zi7kOIioEaYMQfI87dMKuZ4hUqWd2YbwTiFGxZ/wAX/WGONwkF/mJTy1f8J8XTl7cr9LemK1egXOzKfLa+wjb/AL4B8OoAm8/5mH5HBynwmmRMNz++/wD1Ypua2kc/T9oxJVarkHUyQYG1jO/v8sSKwZLMs3kExHt6+WJK3CKWljp2BN2Y/riXJ8Fol3BpgwREz1OCa9rsyen7UQQoqVO0ApPW0jyE/wB3ONa1Y096yj1VeXpffrgjV4NQUSKSfCD8IOIRlkEMEUHVuFA5Ha1thtiHRmfYLgqaZisws0A/eKx8pM/QeuN1y5aJl/Mxb0Gw9sSVLAHrM4J5YeENznnfn54WXRkEUKlmcmKYAtPnYflfflirVDPYktyCqCBHmTf6jBjiD8+ZufP22xYyWXVmUFREEwBFx6YE1GsE610ShP8AsbTSDsDe4GwPod/fyOKNKqQwIsV5dQeXrhsr0Rr25sPbTMfPFHM5dU8SgAlQZ+fy9sGKstkqMMKsWFQTaCbidj164hp0CPvGB0m/vt7Xxmd8JRhYtJP98vbEWbQGmW5hgPL5bYI6t65EKGdULpgE7z+nXHtbiseFUvz0gA389/kPngCG8LHp/fviXg47yvpe6gi0wLdY3254gUGmSpxkK/8A7QLMArM7n4USSbXu23r064upwuo//FsJ2kMfndQPK+N8hkUrVKmsWptoQKSulSoMDSRzP5dBjbiPB6anwmoP/Wq/9WAOAGBmiaC5R1OFID4UFuZvtzvtb0wtdromkoAm5sOsAfUHGcVrvTnRUqj/ANV/1bAF82+vWWYuCCGJk22uemLdCg8PxEygquAGGE25DIsi6e5y+YVbapVW9zcH1InBg9njmKUDL5ej/jliR6QqA/Nh5YRk7V5sX79/njcdrM3uazN5NDDfowI+mIOjVpkETxPtkoNVqeMl2Dyy8nrtFyW0JP8ALf6k9Rif/wDH+WMllN+SswA+ZJPvhOyvbrOnet/7dP8A6cF6Ha3NHeoP/wCdP/pxRq0NNn7x1PwmsrUMsJ9EZ/8Ax3lD/wCYP5/6rjMV6XH65UnWJgn4E/pjMVo0vLxPUojWof8An0C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http://images.fineartamerica.com/images-medium-large/1-mexican-american-war-battle-of-buena-everet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447800"/>
            <a:ext cx="8572500" cy="4973054"/>
          </a:xfrm>
          <a:prstGeom prst="rect">
            <a:avLst/>
          </a:prstGeom>
          <a:noFill/>
          <a:ln w="76200">
            <a:solidFill>
              <a:srgbClr val="00B8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Quick Facts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1846 = 325,000 Indians in the Southwest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6 million people in Mexico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Cost of war = $98 million U.S.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$15 million for 500,000 square miles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2,000-mile border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23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Mexico After Independence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114800" cy="57912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Independence in 1821</a:t>
            </a:r>
          </a:p>
          <a:p>
            <a:r>
              <a:rPr lang="en-US" b="1" dirty="0" smtClean="0"/>
              <a:t>75 presidents in first 55 years (1821 – 1876)</a:t>
            </a:r>
          </a:p>
          <a:p>
            <a:r>
              <a:rPr lang="en-US" b="1" dirty="0" smtClean="0"/>
              <a:t>Political disorder &amp; physical decay</a:t>
            </a:r>
          </a:p>
          <a:p>
            <a:r>
              <a:rPr lang="en-US" b="1" dirty="0" smtClean="0"/>
              <a:t>Spaniards expelled from Mexico</a:t>
            </a:r>
          </a:p>
          <a:p>
            <a:r>
              <a:rPr lang="en-US" b="1" dirty="0" smtClean="0"/>
              <a:t>15 – 30% of adult men unemployed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Picture 2" descr="http://vagabonders-supreme.net/blog/2008/11/11-20-2008Mexico-1821_Copy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752600"/>
            <a:ext cx="4114800" cy="3962400"/>
          </a:xfrm>
          <a:prstGeom prst="rect">
            <a:avLst/>
          </a:prstGeom>
          <a:noFill/>
          <a:ln w="76200">
            <a:solidFill>
              <a:srgbClr val="00B8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Role of the Military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4191000" cy="45259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Church controlled ½ of Mexico’s land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Military dominated national politics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Antonio </a:t>
            </a:r>
            <a:r>
              <a:rPr lang="en-US" b="1" dirty="0" err="1" smtClean="0">
                <a:solidFill>
                  <a:schemeClr val="bg1"/>
                </a:solidFill>
              </a:rPr>
              <a:t>Lòpez</a:t>
            </a:r>
            <a:r>
              <a:rPr lang="en-US" b="1" dirty="0" smtClean="0">
                <a:solidFill>
                  <a:schemeClr val="bg1"/>
                </a:solidFill>
              </a:rPr>
              <a:t> de Santa Anna, president 6 times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Caudillo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9394" name="Picture 2" descr="http://farm5.staticflickr.com/4124/5013247299_67781cfdd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371600"/>
            <a:ext cx="3962400" cy="5105400"/>
          </a:xfrm>
          <a:prstGeom prst="rect">
            <a:avLst/>
          </a:prstGeom>
          <a:noFill/>
          <a:ln w="76200">
            <a:solidFill>
              <a:srgbClr val="00B8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U.S. &amp; Mexico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/>
          <a:lstStyle/>
          <a:p>
            <a:r>
              <a:rPr lang="en-US" b="1" dirty="0" smtClean="0"/>
              <a:t>Southwest as periphery</a:t>
            </a:r>
          </a:p>
          <a:p>
            <a:r>
              <a:rPr lang="en-US" b="1" dirty="0" smtClean="0"/>
              <a:t>Manifest Destiny</a:t>
            </a:r>
          </a:p>
          <a:p>
            <a:r>
              <a:rPr lang="en-US" b="1" dirty="0" smtClean="0"/>
              <a:t>Missions</a:t>
            </a:r>
          </a:p>
        </p:txBody>
      </p:sp>
      <p:pic>
        <p:nvPicPr>
          <p:cNvPr id="57346" name="Picture 2" descr="http://questgarden.com/27/62/6/060613170130/images/OSMISMAP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009900"/>
            <a:ext cx="3219450" cy="3657600"/>
          </a:xfrm>
          <a:prstGeom prst="rect">
            <a:avLst/>
          </a:prstGeom>
          <a:noFill/>
          <a:ln w="76200">
            <a:solidFill>
              <a:srgbClr val="00B800"/>
            </a:solidFill>
          </a:ln>
        </p:spPr>
      </p:pic>
      <p:pic>
        <p:nvPicPr>
          <p:cNvPr id="57348" name="Picture 4" descr="http://en.citizendium.org/images/thumb/0/0e/Reino_de_la_Nueva_Espa%C3%B1a_a_principios_del_Siglo_XIX.jpg/350px-Reino_de_la_Nueva_Espa%C3%B1a_a_principios_del_Siglo_XIX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95750" y="3276600"/>
            <a:ext cx="4724400" cy="3390900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</p:pic>
      <p:pic>
        <p:nvPicPr>
          <p:cNvPr id="57352" name="Picture 8" descr="http://www.fresno.k12.ca.us/divdept/sscience/images/camission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51110" y="1143000"/>
            <a:ext cx="2667000" cy="2714626"/>
          </a:xfrm>
          <a:prstGeom prst="rect">
            <a:avLst/>
          </a:prstGeom>
          <a:noFill/>
          <a:ln w="76200">
            <a:solidFill>
              <a:srgbClr val="00B8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5021"/>
            <a:ext cx="9144000" cy="898241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Texas Conflict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562600" cy="5334000"/>
          </a:xfrm>
        </p:spPr>
        <p:txBody>
          <a:bodyPr>
            <a:normAutofit/>
          </a:bodyPr>
          <a:lstStyle/>
          <a:p>
            <a:r>
              <a:rPr lang="en-US" sz="2600" b="1" dirty="0" smtClean="0">
                <a:solidFill>
                  <a:schemeClr val="bg1"/>
                </a:solidFill>
              </a:rPr>
              <a:t>Stephen Austin &amp; “Catholic” settlers, 1821</a:t>
            </a:r>
          </a:p>
          <a:p>
            <a:r>
              <a:rPr lang="en-US" sz="2600" b="1" dirty="0" smtClean="0">
                <a:solidFill>
                  <a:schemeClr val="bg1"/>
                </a:solidFill>
              </a:rPr>
              <a:t>Mexico’s Emancipation Proclamation, 1829</a:t>
            </a:r>
          </a:p>
        </p:txBody>
      </p:sp>
      <p:sp>
        <p:nvSpPr>
          <p:cNvPr id="55298" name="AutoShape 2" descr="data:image/jpeg;base64,/9j/4AAQSkZJRgABAQAAAQABAAD/2wCEAAkGBhQSEBUSExQVFRUWFBwVFxYYFxcYFxUYHRoYFRgbGhwYHiYeFx0jGxcXHy8hJicpLC0sFR4xNTAqNSYrLCkBCQoKDgwOGg8PGikfHyQpLCwpLC0pLCksLCwsLCwsLCwsKSksLCkpLCwpLCwsLCwsLCwpLCwsLCwpLCwpKSwsKf/AABEIAIYAyAMBIgACEQEDEQH/xAAcAAABBQEBAQAAAAAAAAAAAAAAAQMEBQYHAgj/xABBEAACAQIEAwUGAwYEBQUAAAABAhEAAwQSITEFQVEGEyJhoQdScYGRsRcyNCNCYsHR8BQWJOEzU4KiskNEY3KS/8QAGQEAAwEBAQAAAAAAAAAAAAAAAAIEAwEF/8QAKhEAAgIBBAECBgIDAAAAAAAAAAECAxEEEiExIhNBFDJRYXGh4fAjUpH/2gAMAwEAAhEDEQA/AOaUUUUoBRRRQAUUUUAFIRS0TQAUUUTQAtJQ7QK0fDeysrNwrLLKieoMSKxssjXyzWFUp9GcorTYjsuO6zaJESxmBprMTzHrWavWsjFSQSDEiYPnrXa7Yz6CdUodiTRSRS1qZAaSlpIoAUUUCigAooooAKKKKAPoD2R8SL4C1b/5aZf+4n+dJUH2M/ph8/vRTAcOooopQCiiigAoNFBoABSGncPhncwis0b5RMctelPYbhlx3VSjKGcKSV0WSBOvxpXOK7Yyi2RSKcwuFe4/d20Z3InKup/2HnWxb2bN4Shd5uQQ0JCg5TI31IaIOwrQcI4Zbw+JNm01v/h3CUCePcBRmOsQZnX8tQT1taj4csthpJOXlwU3AOx2S05v2rbXcwyypbLoIDHpPTzrQXcGzRIUA9FjaQB5D+lW7WwDuYA5bzGlNm2wOsbSAYMdZ+NePO+Vjyz1YVRgsIpb2E8IOg01UM311Gvxqmx/ZNbmZss3GESCQM0QDE/3Fa/EnT8u/h3ggT0nrUO9owIXzA5Btl5/GmhdKDymcnVGXDOUY/htywctxY03GojYGeVRga61xS25Vsx/MMpA8Wg0iBtrWTxvZdYSFJJYAlRDGYAEHz69a9anWpryPLt0ji/EyVFWHFODPaulMrATAzwGMDxSB5zt0qHcw7AGREQCek7VdGyMumRyg49jdFIaJpxBaKSaBRkBaKKK5kDuPsZ/TD5/eij2M/ph8/vRTgcONGU9D9KSau8DaK4dbskAqUJ0IjMYEdT9KxnPasjwjuKRZOwJnbSkLfKta9uLY8RCm2pKjXMPzx5R+Wkw/CC99FUBT3uXxglS0zr116Vh8T9jV0P2ZmLWFuMYW25PQKZ+leCpG4I8iDW44R2nuXrttTYyK9wp32c5Q6hi3LxTB02pvHcKi+LSgOzN+YGFYQwkLEcutJ8TKLxJYNHp045i8nr2cWnAxGdWRLipluGYJVjsI8RBIPyq04X2cbPbvTnyOynMpUSuZVO/2rScKwAVEtzIRAQD4tGk/LblUqw+V0tzIgkbDY7b6mTXjXalylJxPTrojGKT5wR7lph+8YgEmRpy8ROgHT406uDOdWkMuVh+UEmYgAjlPOeVV3aLDF0t29XFzFqCOoVHcA9RoNDTvC7LWXFlcqq1xzlgnIMmYRroCRFYY8c55Nd2WyyMjxQIpi9ijlByswY/wgbiJnYVLuNIIO/pt9q5/wC0w/6fCmeb/EyF3oorVk1D6hbZsjuNgr5cwCbmc2dSTzOk7CvAsDcSIAPL84Ghrnns5QHHMBrNl49K6Q1kjkQZHxitdRV6M9otNnqR3FbicRkUzOoAgmBA1JPJRvqfKoWH4it38uUgPpruQCQpIgyKe7RYXOrqW37lSDzDXNR8P96j8N4YmHu3H37whttFA15eRI6U0duzPuck5bsewxibasykhdNTIJJlvqSfoIqsxHAhfF9M4SHTKzLqdczTH5iJjStfAuFQFJYEwRmUgiYk84maZTAjUuTJ0nczoCQOR+FPG5wWRZ0qTMDc7FsAWF+24AkBVaW30g7bGoT9nLgtliNjuBOYHKF+810Y8NUkBtB1EzpoBP3PWud9lrj3MSiXGd1hiVJMGAdY+VehTfZOMpZ6IbaIRkljsMFwAtBLDc6EEGVmRPnAp+52PcLmzyMgYQNCSJK68wAfpWxw1hIKmUXM0Nq0EapI/wDsdaZfBrcQMLgt3BByCTmYZpHkDPyAFJ8ZPPY3wsUjA4nh+S2rlpzRAykDUnn/ANNRa1XaCyBhGBaWQqygbg5o1Ma7mspNehRZvjlkN0FCWDuXsZ/TD5/eij2M/ph8/vRVJkcRvoAo011rQcPQ93bAVWCgsZEkcxC89TVFjhCrPOfpFarB2D3aypHhjRoMRowjzgx5VBfLxX5Kqo+TPaIEFlHJRe7OYROYaEz5SJ8s0VZYHAWmu2SQ094rLDBY8YGhkjYA8jvTGHwgAUswgqqMCDJOgJ/hmFkeVSkgIw31LyD4h5DcdYJGtedKRfGP1Mx2cuDvbBNti4xLEjujlKvnnNcmOYgAVvcdg1zrmNsQupjVQpJiRrzB057yNKijilpWTUaLlZVBOZSvhzZfzEEDX41Ht8VTvHCC7NwhvCMswSSJc7SNaW2crJZSxwPXFVrGTRWLZNvWVbuuSkEH90Rrm5CNNSa9WcXbOXW0DlBADCQZhwQdRrz61X3eMMEZcq+LckGRm1MEbRUXieEt3SrMx8LZSVmDbnaF1J0B1molDL8jdt9ouOOYm2j2WLj9QXI5gdy+4Gun86ssFeDgkc2032gaT6/OswcDZuMLQdTbt2w9oeIu5YHM93SR4pUa7a1G4ngBc7tGuXWUOoypnBULGcgkxlVf6UzhFtRz/WZptJtGxv2dH0OzR5aelZPtT2cvYrDYZLSyVksTECVWN/hU2/gLUvGItKA2UJ+2lEABAYFtXMkk+Y6VXX+DWw6zeUpJGucyNlEBxG1NWvTllPr7BLzjjBH7G9i8VhcaLtxQEKOujAnWAIE66ga1vblrxQYB+IG29Ym7wBJZxkVQCNVfMCdCDLDllIjpVbjeGW20IbvIP5hMrBJEz11+Qp7F68t0n+v5M4RdSwjS9qV7tLlxio8NooSygMVuzlzbAwQaTs7xYXHJdMgUG2Sxt5A4EwIYzmHOqZuw2G7iy1sMhdGz5lLNf8KsO6BlVAMzMb1VcV4IjKy5BIBA8KgCNIgQJHWnjXW47c/r+Tm+fZ0HDm2QDbZGzE3VyMhKyJJU7kH4c6Yt3CHu+7m1/KpWROqhQ0nrJqdwfsthbX7RMJ3QXQMRqxiMwEknnqetTbiBTn7sIW0mIMiQpPlFRSlFSaXJpC3PGCnw9jxDLbyqrQDrrIJnqYYTrWD4P2Nv4bFJfJVkDP8AlzTBzARp5j6V0U3ypIUaM06e9ufhpNQcTbVAwLGZmTBP0Pnv9RW9V0oJxXTHsrU2nL2K+6bgQHIAG8JafECYEabCqjFDu5JBG/iK5WM7678vWrsYpF0NwkkahjueZgbDT0qh4jijcJfPnYaZYgKRAB18hWtXfQlnXBQcVuhsPc138Q6nUHU89qzQrQ8axM22BfO2WIyxkGpgHpWer29NxE8i/wCY7n7Gf0w+f3oo9jP6YfP70VWYHGeKrC2/h/StCt4ZFUs2bTpoNKz3ECWW3HIa66jbetBiSDcBVgwhQD00Bjz1gV5tnyxz9yyvtltadMpdm0KkEcgSDqAeevzn4U/w8tcxEZp1yrEaqEVxvvqxGvSqdcylvM92ZIEMwYR57xTvCsd3eKAA0CsZIGgIgTrB23qR15yWKa4JvDu1mFDIEu3BcLC2Cbfhg7AlhpGutWHH1YXArXkKgKwQrl1Pn1iedc/4Lw66mIsNcsuqC8uYsjBee8iuj9osWmXKVDkxGseEARA50l9ca5pR54O1WSsi3LjB4W5lDQOe/I9PSvS4sxKnLEHw+U6xz3qpXizAyJ25ED4dakDGZ4JgnQcpI3rBwaKIzLvtRxM4Z3ZVQvdNq0AdFkWszM8akZYEeVR+F8Va8EYlQyXVByhipBIBgHbRjI50z2uugcQtBhIm2T0M2GGo+QpLTqMVZVNFdgWAkCRP8opZRWxccmVTeO+DcXraLcPhWcskQOTaGPlWL4zgmsziLjqBnzKWIVM3JZ3mDWo4nxBFxJR4AnLM9f79a4z2w4+2Lxbu35EZrdlP3URSQSPNiJJ+FGjolbJrPBnOz0op95N9Y43ZvoO6uq7ktK5vGFDeGVnQwNxzNM37m0zvBPQQa5cHIOYEgjUEHUHkRW94VxE3rFq4R4iMrH+JZE9B/vVV2k9Hyi8o7TqPUyn2atrrWeG3HzZxYuXCASdgnhWRykzWUsB75UXWBLCc2XKiyQCNBMeLnVvisWV4NiB711l0P5gVJ366VV94gsz/APGNflpHXlWMI+Oce4y7aZ07s1iScDZOp8GpO+hI/lTWJslzqNQQdSddJ/rUfs+QMHZXMZhtOvi126CacxfEVJMEEzsIJ00gzpNedL5mLXFqTaG8RZ1E+GGnl8Ij4E1z7tX2pu4YYe1aS2y3MMlws6EsGBKmNY6Vvl/e0E66EjU6DXpuBWA4/wBm1xNvDu9/uzbtd1l7tmJJOY85kbbcqs0jgp/5OjS1T24h2LwjiDX8OLpUd44JdgsCZYaeUVUXsId531idv7irbhJXDYcWjcDATumXds2oIOo6VCxan88KsiCTBLETqANtPKrY/O8dGUlmK3dlLxDAlVJ11U7EHzqlRfCD8K0V+6GEjoR6b1A4JhsO94f4t2t2gsyObAr4TE5QROvnV1VmE8kFkMyWDr3sZH+mHz+9FSPZULYR+5k2s7i3PuB2y+kUlXLlEz4OH2rhBzfvAgyNwBzrR8OkWWZk8RhlI3JnSRJjmaybseR56VrMPcX/AA6hcwFoALAzOLjGWA96TsDsJqHURwkUaf5sjgjKCZOYQWBnxEkCem00hws35ObxLHhMiF8InopjlrqdaYvYxEYEsQxIJGSJiJ6Rz0qZZxy94CGyqFBzGBqxYQemw+tStNFixkcNo5Q3Jbkas0gfM7/GvPEC8wV28OupAjQyd5nl0p04zKGJUnViSBoxGhHMTpVfxLiIeAiEMAJLHkBpWcU284NJySR7RyIgcuQqVh7/AIhprI30+P0FVVu4/P0B/rVhwa7Fxe8BKXAyeEwZGg9TTTjwxa5cpGm7b8NdsZbfOiyiXE3ObIptupPLVvnVZw25N1ASNLg1B5nT5VN7R51XA2Hz5Qb7lSdWyhVQmeXibTrUXCsisJBCu4UgPlIIOjE841086m7gvwa1rH/TfXMMhxR7xFzSHB1OhjLMiJ8JrgWL/wCJcEjS4/8A5GuycFu/6kqCO7QAAFixdnuMucsTrItjTlXI+I4Ui9dA/wCa4mRyYittB4zkn9ifUR8UQGG4q2wPFLiW7NlTFti5Y5SdcxG/wiqzuNY8wNPWtLwrGhcD3WaWLXCNDpqIJ+lehe/HrJPUvLvBqMNwk4jhV5cxJRwxUCSwCsojz8UkxHhrG3rQUBbTXCCusrr0AGm9afhnGbfd4nwqjDDKoYGCWbDvJPMjOCazlnG+G2CJAMZvIIrH+dQ1KSz+SmzDefqdG7NcRtthxazN3toEsrQG8RBOkyoEgQddRUjFOUlrZXNz6keUc/6VQcNxSLh2uLbW22cLIUSyll/NOp0qXiO0Xdz+VjuCUAEdPjXmyr820i6t7Y8jGP4rdBIzEQP+kg/fnVDjOIOZJclgfCdM2XmfT1p9+N3Ha5mIAzqAAsqJUHTpVdcIY6aH8olDJO+0z/Kra61HtGM556GDjWMQYO+sdInzqC96Scxn+9hU57wzqN5BBGUAgiCNzJ0moiOGCiWRo5rmBM7yPENOoNWRSI5ZYy40hf8Ab59KrkGh8x9jVhikyLmLAnXYEcwDIO3lVYzAExyn71TUiaZ232M/ph8/uaKPYz+mHz+5oqsnOQns8RfNh71u2wiSVcxIYjRQT+6PrV3h8KyqqEhxbLMSui3NNPzEHQnSQCJNUWHxjKzEdFESdInz13qWuPbz+tQWb5YTLIOC6LpbdwlDIi3+VWyldSCZkyRAg9QfKo3CUk3LSZfEWRiUcK4z3dSdsy5ljXYCo1ribdT8OVGG4m2UgtoXZo6Sx66Vhtlhm2+OS04vwk5bvdm0LcNc7vOYXwxBInNBkjzavKdlcRI1w4gbZ2jaPdiq69xnwMocHMCNB1r0naJ/PTbxH1pdtiWEddlWeS0HZ3EjfuhA2Us3oqk/KKe4FwC9nV7ihVRiQCjoxJMgjMsDbSaqv8ztvBkc5oHah5Jygz/EaRwsaxwMrak85Zr+KcEv3u6/aJNprhGeR4LmWVOXoVBB8zTvBuA3Ld0veexcUIVCAEwTGpzDy9axg7Uv0M7aP/c16XtY/QdCJ0+nWsnTbt2jevSnnk2vZ83BeuxbW1aH7O27NObJcuPoN/3yNY2rP4n2ZF3d/wDGJLOzkd2dJYsf3vOqmz2pdehGYtrPPU7edem7VE7hflP9mnVdsJNw4EdtMlh5JWK9l9xACt8XDIhQqJJ6y7gbCpmH9mL93l/xSqYOmTMVncSGj6VS/wCaGgbaebf1r03a540K/Qn7mnb1L9/0J6mnz0zc8G7NtZS4ly9buK6Lbb9mVOVVKRJYjZjtrJrOJ2AYOiviAqm7C6hyQEYidspISKpf83XRoH9B/OmrnaW4SDnIIMjQaGCJHyJpIV3rPPZ2V9XHDOk3OAhrZQ3EykclG4MqRJOxj40zd7OAuWF8LmChgEWDHQcj/Wuet2qun/1G9B9hXhu1F2dbr/WPtWa0ti9zR6yH0ZtrPZQ53z30FsgABRLQNBmLD+dK3ZW0P/cuD1hZ6aH+4rCHtC+v7R9f4jXk9obnvt/+jWj01zfZmtVX/qzU4rshh1KAYu5LORmIXwko5BO0mVHOltdi8LlAbE3njmuVFPTrWWbtLd08Z0MjbcSAduhNTLPbu8IzLacD3lg/Va0dN6XDBXUt8oseJ9k8KLVwrcv5gjNBdSCQDvpNRz2Jw5gi5egwZ8OkgHaNd/jXtu3SOrK1koWRk8Jkagx570/gO2FvKg3IVVImDoADuNdq4viIr3NM0Sfsbn2SWQlpkBJCsygkQSA7DX6Clr37K72ZHYfvXHb6uxor2Y5wjy5ds4ULm/yp1b9RKKTYmd3Eo47TTemTdJ3J56ctda8AUlCgkDlk956UXqbFKa7hCjhvGjvKao1rmEA8blJm86boowjuRzN50Z6boo2nD3noNymxSxRtQHuaQmvNIa7hAOTRNeKKMAeiaSaSkNGAPU0TXmigD1NIRQKK7gDuPsZ/TD5/c0Uexn9MPn96KcMFBxv2Z2hdItwiztLH7k1X/hqPeHrRRTYQB+Go94etH4aj3h60UVxpAJ+GY95fWk/DUe8PWiihJAH4aj3h616Hs1HvD1pKK5hAA9mo94etL+Go94etFFGEAfhqPeHrSH2aj3h60lFGEAo9mo94etL+Go94etFFGEAh9mo94etJ+Go94etFFGEAo9mo94etB9mo94etFFGEAD2aj3h60v4aj3h60UUYQHn8NR7w9aUezQe8PWiiupIBfw1HvD1pD7NR7w9aSiu4QHS/Z9wL/DWsoII25/H+dFFFKB/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5302" name="Picture 6" descr="http://c3e308.medialib.glogster.com/media/eb/ebac0847947b38e8176a48d2d6615fe5d17471d07876aa25d4b39172536d2dde/austins-colony-in-mexican-texa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1721" y="3200400"/>
            <a:ext cx="4191000" cy="3428876"/>
          </a:xfrm>
          <a:prstGeom prst="rect">
            <a:avLst/>
          </a:prstGeom>
          <a:noFill/>
          <a:ln w="76200">
            <a:solidFill>
              <a:srgbClr val="00B800"/>
            </a:solidFill>
          </a:ln>
        </p:spPr>
      </p:pic>
      <p:pic>
        <p:nvPicPr>
          <p:cNvPr id="55304" name="Picture 8" descr="http://www.cah.utexas.edu/texashistory/annex/images/texas_wow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97221" y="1128377"/>
            <a:ext cx="2667000" cy="257175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2050" name="Picture 2" descr="http://www.tspb.state.tx.us/SPB/Gallery/HisArt/Images/250s/SFA%20and%20dog%20250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52501"/>
            <a:ext cx="2381250" cy="3610226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3932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Lone Star Republic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372" y="1219200"/>
            <a:ext cx="8229600" cy="4525963"/>
          </a:xfrm>
        </p:spPr>
        <p:txBody>
          <a:bodyPr/>
          <a:lstStyle/>
          <a:p>
            <a:r>
              <a:rPr lang="en-US" b="1" dirty="0" smtClean="0"/>
              <a:t>Sam </a:t>
            </a:r>
            <a:r>
              <a:rPr lang="en-US" b="1" dirty="0"/>
              <a:t>Houston &amp; The Alamo, 1836</a:t>
            </a:r>
          </a:p>
          <a:p>
            <a:r>
              <a:rPr lang="en-US" b="1" dirty="0" smtClean="0"/>
              <a:t>April </a:t>
            </a:r>
            <a:r>
              <a:rPr lang="en-US" b="1" dirty="0"/>
              <a:t>1836, Battle of San </a:t>
            </a:r>
            <a:r>
              <a:rPr lang="en-US" b="1" dirty="0" smtClean="0"/>
              <a:t>Jacinto</a:t>
            </a:r>
            <a:endParaRPr lang="en-US" b="1" dirty="0"/>
          </a:p>
          <a:p>
            <a:r>
              <a:rPr lang="en-US" b="1" dirty="0"/>
              <a:t>Delayed Annexation</a:t>
            </a:r>
          </a:p>
          <a:p>
            <a:endParaRPr lang="en-US" dirty="0"/>
          </a:p>
        </p:txBody>
      </p:sp>
      <p:pic>
        <p:nvPicPr>
          <p:cNvPr id="4" name="Picture 4" descr="http://www.p3designs.com/media/images/productimage-picture-texas-lone-star-state-219_jpg_400x400_q8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316913"/>
            <a:ext cx="3581400" cy="2771525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</p:pic>
      <p:pic>
        <p:nvPicPr>
          <p:cNvPr id="3076" name="Picture 4" descr="http://t2.gstatic.com/images?q=tbn:ANd9GcQAkVAc3QCt5S8Wd5vTK2Tvu2eDIgbNZWx0GOI1JshLP3mk1cwo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90799"/>
            <a:ext cx="4114800" cy="3902763"/>
          </a:xfrm>
          <a:prstGeom prst="rect">
            <a:avLst/>
          </a:prstGeom>
          <a:noFill/>
          <a:ln w="76200">
            <a:solidFill>
              <a:srgbClr val="00B8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8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0752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President Polk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385248"/>
            <a:ext cx="3886200" cy="4572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Young Hickory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“Slaveholding exterminator of Indians”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“Mr. Polk’s War” tied to Manifest Destiny &amp; civilizing impulse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4" descr="https://encrypted-tbn3.gstatic.com/images?q=tbn:ANd9GcSCHC4lZISfqHk3vsMHg9GuqaWJb9MAG3cMvK9Zthux5CajFJECY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19200"/>
            <a:ext cx="3505200" cy="2971800"/>
          </a:xfrm>
          <a:prstGeom prst="rect">
            <a:avLst/>
          </a:prstGeom>
          <a:noFill/>
          <a:ln w="76200">
            <a:solidFill>
              <a:srgbClr val="00B800"/>
            </a:solidFill>
          </a:ln>
        </p:spPr>
      </p:pic>
      <p:pic>
        <p:nvPicPr>
          <p:cNvPr id="6146" name="Picture 2" descr="https://encrypted-tbn0.gstatic.com/images?q=tbn:ANd9GcRaNTKFmhSJlFLOxg-ZlKCi9QXa9kC1_xB8VdApCeRv3x-kulA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0"/>
            <a:ext cx="3733800" cy="268605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05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296"/>
            <a:ext cx="9144000" cy="1131627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How Did the War Begin?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31242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General Zachary </a:t>
            </a:r>
            <a:r>
              <a:rPr lang="en-US" b="1" dirty="0" smtClean="0"/>
              <a:t>Taylor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Rio Grande vs. Nueces </a:t>
            </a:r>
            <a:r>
              <a:rPr lang="en-US" b="1" dirty="0" smtClean="0"/>
              <a:t>River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150 mile difference</a:t>
            </a:r>
            <a:endParaRPr lang="en-US" b="1" dirty="0"/>
          </a:p>
        </p:txBody>
      </p:sp>
      <p:pic>
        <p:nvPicPr>
          <p:cNvPr id="4" name="Picture 2" descr="C:\Users\Sanchez Family\Desktop\mexam war\mexamwar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676400"/>
            <a:ext cx="5181600" cy="4373563"/>
          </a:xfrm>
          <a:prstGeom prst="rect">
            <a:avLst/>
          </a:prstGeom>
          <a:noFill/>
          <a:ln w="76200">
            <a:solidFill>
              <a:srgbClr val="00B8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96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525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Transformation of Military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47244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7,000 soldiers grew to 100,000 </a:t>
            </a:r>
            <a:r>
              <a:rPr lang="en-US" b="1" dirty="0" smtClean="0">
                <a:solidFill>
                  <a:schemeClr val="bg1"/>
                </a:solidFill>
              </a:rPr>
              <a:t>post-war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Public </a:t>
            </a:r>
            <a:r>
              <a:rPr lang="en-US" b="1" dirty="0" smtClean="0">
                <a:solidFill>
                  <a:schemeClr val="bg1"/>
                </a:solidFill>
              </a:rPr>
              <a:t>involvement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Zachary Taylor, Winfield Scott, Ulysses S. Grant, Robert E. Lee, Stonewall Jackson, PGT Beauregard </a:t>
            </a:r>
            <a:endParaRPr lang="en-US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Technological superiority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jpeg;base64,/9j/4AAQSkZJRgABAQAAAQABAAD/2wCEAAkGBxQTEhQUExQWFRUVGBgYGBgYFxgXHBcXFxgYGBwcGBgYHCggHBwlHBcXITEhJSkrLi4uFx8zODMsNygtLisBCgoKDg0OGhAQGiwkHCQsLCwsLCwsLCwsLCwsLCwsLCwsLCwsLCwsLCwsLCwsLCwsLCwsLCwsLCwsLCwsLCwsLP/AABEIAQAAxQMBIgACEQEDEQH/xAAbAAACAgMBAAAAAAAAAAAAAAADBAIFAAEGB//EADoQAAEDAgQDBgUDAwQCAwAAAAEAAhEDIQQSMUEFUWEGInGBkaETMrHB8ELR4QdS8SMkM3IUkrLC4v/EABkBAAMBAQEAAAAAAAAAAAAAAAABAgMEBf/EACURAQEAAgICAQMFAQAAAAAAAAABAhEDIRIxUSJBYQQycYGhE//aAAwDAQACEQMRAD8AZbR2i43Ua7YH7XTo0+yiaO50WWciMaR+HmGgnqhPwbjsPKFctxTYgADqlMRjCBNllWsigxuBeJm3kFUOwwM5reBXQYnGFwhVlQAaiUopTV6AGknzSj6Hirmq8E/n2S9aqOU+SuZGqTQCgaITtV99ECo9XsF3thaEKTjK0QEw1nPNRzrS2EySBKnJUQ5FmyAgsAWwFtrEBJreqKGFQaxTKCSylTpU53UApFqAIxp5o7aZ5pammWo0WzGUwFikNFtGht3ecxIA8zqlnVyBBH3WVakhI1nHRY3K05hIys87eKXqyBrJR4DRJ16INdyVigI5pDHWTNZ9uSBUgiEpDqv+ASh1g3SUeu0tGqr3S7QDxVButTjdIvHmj1CeiDV8VcAT0NTIUHNVkyFqFtYCgMaEYaIYW8yCEapAobQiEhAEbMqbghyJCLKRJ02hEqBAlTkpkk0JmkECmLJiiLqiMPWLHLEg7NzoA3Sz27lYXoZaVzxpUKtTpZJ1Qd/zxRBUN/qo4l3duSUAq8xbUoL5RLDdL4qo4aBKGhiDaSLpRkX6+yyqSdf3UaTBfVVobAxDY2SD5VliBG6AxkhVKRGFjoHVZiSGz+XTPZ/hRqnO64nfRVcpJunMd3RJ71oLt6nZtrvlYetv41VHjOzr2E5bx5LPHnxq7xWRRozQtVmw6DY7qYW22dba1ay9VKFIMndCUHC6K1TNMclgCBUmhEWmtU8qaU6SYpNQKY0TdLxTJuoVi3VPJYlVR0bSVjnzZDgkLcQudoC9oG5S9Wpboi16k8vDklsRoggm1Tfbl4IGJrW5reWd/dRxFORqn0C1Q38VJhiQogaBTc3eEwWrCdUHKACeaZr6IBbog9B8NwAq1Wg6QSfE2leg9jeEZSKZbZs97ne1vBcVwbiLKNUmo0ugaCBv18V3uB7SmjRFanT+I2NPlIvaZvv7Ln5rlbp1cUmnodHhLQ27fRcnxfhzW1rju2/D5Jjs1/UMV8wq02sgwDTdny9Hix16KXGcWHuzWiNdZHOPArLLUGMyu9vLO3/D2scXNEEOPmNFzlMd0HYr0DtBhi8xVGZhscokgiIcL8lzWLwrG08rZAaZgiCba+gXVxck1phyYVUNajUwo5ERjV0MUputALZasaUQhWMujGihhyMw9UBgYjMCxrQp5bqiaqNW1lR8LFNOOhw9SG+XJBxFWb+y3miFB9Ubj+Fg0AqyeSXdSB6lHxFQIMeyAA6jGmikGKbzyQi9GzKVDspU5iDpt4LdR0KIrTZF9AOvaUJjbCEZ11EmLIA2D4e19R1R0GIgayOZneQvSuC4cGhQBMMyuJ/SJeTNzvf3XmeFqEPG0yPuuw4Hi61Roa8ljAMoa0tktJJMktOvT1XNyS2uzj14uiwPDKFEVM+UmYuBPQylcY7OcrYa3QkwPot4jC5idcp0B26TvG3oq7H4fK3WJA57LKTtVnwruMcVGfKMoYGmXE7/AL6ctlyOJx76pc5w7rjLT+bQido8WWUizKRnN32gtn16JTAVw6mOkj0v912cWPXk5uW6+lF2qlClUbupBsrojmRB5qD4RWU1N1NMBhtkxTMqVNixnJGy0KwFEcxaZ4ojU9kWxFoWIuJbosStVHR0aMtCG+iFYUqIgKL6Q1XLtoqqmFdGoPognClWWUQoOKNhWOoFCdRVi5vNBfh0bNWYmnsgNoKyrYcoLsORsn5HpX5CFjqXXyTZw7tYjosr04bMEwJT8hohXrBkTrrA1i4mdtR6Lq+zjc4a0U2ukCCXWsJm5Xm2LxTy58kgu1ANuYHkneE9oXUwA4wBvE+kaIz4rZ024uaTqvVsRVFMsgBoaRmg6xzHRVz8Q6s4Bvht+fsudo9oKNQ/6lYxyDSSelre6jxvtjTOHdh6GG+G4xNV1QOqFv6hlYIYD/2NpWOPFla0z5McfyD28x9F9SnhsO4ObSB+JU/S+p+rKf7GxA8Cqzh2XKWsHynU2Jka+3sqEuidz+aKy4VX+H8w+b2XZ4ax1HDct3dPwiURzRaQa4S0grYoKfI9JUyFt7bFaY21lppT2NINRaVyo/D8lumAmQrbc0ZpQG30RRsmlusNFiyosSqo6+h8oWEIrGw0LCLLl200UqNtdAyqw+FOq06mAgaIup2UchCaewaoT0hotUGi05kowpLHU0GVqUQkcfWZTYXvMAepPIdU7jcWym0OfuQ1o/ucdguJ7Q40V3NOYkCbD5Ryyka7yY31K0wwuV/AuWoqMTWDnOIBaC4kCbAb/ZCNNgAMG/J1o8908zKIJFhNvEH7wu57J/0+oVMBUx+JrSwh2Rje7lykg53H9UgWHIi826r0w04apiGNbFNl7d5zpPotOc8tDWh3eGYtAsCYiI1loYfEx4uYjBUi7uN7o0nfyKb4diH0nsfTEuaZAETPTry8kvsNqujwxzT/AKrS0j9JEHzkJx1IZgr3j/HH4ssdUBzNBEmJgxaBsIPqVUPF5Txts3Yi+yFOq6k6W+Y5q6w3E2Ps7un2PmqmsyVfYPgVN1Nj2d/M12d7s+WlUaJyOp0u8ARcPc7LZLk8fdXjak+ALKLCtNAa1oIBcBfIczegBcB7SOqkxocJYdLEbgrHTWWVBzpUmBZkjxUDKuJozIRGaoOHF03SFymmwtiDpdYi1xdYlVR2lNwIC09qDhhYI5K5GzbQo12rC6yhUExomSDuiG5qJAW5SMMM5qFVoAJJgC5PIBM7Ki7X4v4eGeR+qGjz19gU8Zu6K9RwPaLizsRWkSGMsxvIcz1Op8hsh0DIBiNiOUJSkbowJzOcTOcyQBF+cC3ovQk1NRzb32cyW6J2jxKqMO3DZz8Fry/LzLtzzjkqwVsxibBGa/RGi3TOlk3wyi51QZC0FpzS45WtLRmlx2+XTU6JVtAnUw3kLE+J/ZNNwBpWLXNm4Dswtzg6+KmwbZE+fsoFmqfxGGLA2QYc1rmkyAQQDvylK1Sidl6JV28tlLD4lwhoJAfOaDAdlIIBG97+S1V0IVfhKpzkHafcyqDoaT5S2Jw98wJBG6jSfBRC+UEYwGK+LY/O3XqOY+6M9t1UtOSo14218N1eME39I3tYrLOeN6bYXy9hMbBTFLda8QpM3UyqsAxAutItZklYlacdnSZ3VFwurShhwRb89FB+EM6Lm002QcVEhP8A/hHlHihVMOUyIlvRSFEJltHmpCm2QEjLimFxv9SyW0qLdi5xPkB+5XftoX00Xnf9Tq8mjTG2Z3qQB9CteKfVEZ+nBh8FWmEqsDHgtlzx3Tu0t7xjxiPAlVdUd4DomnNlv0tMW1C7L2wjY7sAXcbx9z0TWFpRc3P57J+phcGaDcranx83efnkFsaFoka3tBS1OiBESPOUY3ZZTRxlYtEt1BBHkZ9Vb8S4rWxooseQ3I5sugCG2EWP6jlB8uSpKWMbTOZ7czW3i3ejaD/KYx9GrWfTYwfCYWCo5jSSB8UZrk7ZGs9yIWXJre/9Xh60v8VVFTCMJpluWWguMlzmSDlsIaADM7iNbDnXvXS8L/3eGqU2E5aQApgfqPfGYnkCA0N0Ek3Jlca+olwzUo5e6KQq5wy1J5hTdiDyKDWfPSFvpmsaVRNBIUNByTLXoKi1FbdnMQLsPiPDkqdzpWUKpa4Hr7FLPHeOjxuq6XGYhk8zyH5CiyuzlB/N0mOn+QVMMJkyufTp2erU9CBqsQqWJLRG228LSm2nJHpHDgQ3yR33Gx8kzgcEXAbfmyZqcO7hjUKPEtqKoyyAGkbpupSclHNv/CmxSDmG35yUw0xsi2M9FJ2VABa+Adj+brx/ttWz4ypuGQz/ANRf3JXsNVvM2F/JeEYzEZ6r3/3uc7/2JK34Z3az5KSBGcz+WVrw00zOYEmO5eIMi58pgKoqDv8AkJ/PRN0XiQdzbyufzxXRpits1jZBFQShU6mqGHdU06WQ4nlY6iWjJXyscSAdSe9J0IkR4KfbDFuFX4WjS1pLgZDmhgbYixEtN+RGioeIOOUG1oK6OhSbXoMYzIKrQSwEkGqw7NB7pcI0kGxF1jlJMpW2Ntliy/pliYaG/wBzKjT0c13xR7R6rn+PgsxNVoFg8+hv90bsbifh4h1LSTmA5FtnDxLf/ime1XDar8W4MpucXBpAaCSYaAYA6hEus7BreLnHkzshuqc0/jODYim0uqMyAGIc5rX3gf8AGTn88qrTT5rWX4RYcwVXZPtaqrBsJqNaP1GArWmXMflcNfyQnstCQou0R35bS4CdJsVCpStYg+aadLvs7Q+O3JIDm6TuD1/NUenRLSQREW+ypOEYs0arHTF4Pgdf38l6EWiq1si5nXkI381zcnVdPH3HK1hHVYnq+HAOi2str09bwbyQ0jZWMTeyr8GSGj+E0JVM9EqzRm0A6gcvFJYilPLkrwM8QtnCg2N/IKbFbc8MIBy05T90F2FDdpXQV8BTZLnuyDmcoHuuR41xUFxZRMgav0nw6dVOjl2qO2mN+DhqzrBwbAA1l0NFvP2Xi0ruP6g44Ci2nIOZwO+jbn3hcK09V08M1iy5L2C90PPWEw2i6PiQcgcBMWkzqdLwfRLYibR1H57phlR5YRmEAAxzg/h8jyWrM/RbrKG5qiypY31QnVjyTo0ZxOAcaJeILRYgG40gkcpTPA4bR/8AILiPgFjmtIzSXVCCRERBvfmka1Wsyn3gQx4IFtYgkEzoDCNgsXlwNdkSHOYD5Pa63msct2f20mpevh0fCa+Fr1zUaQMQ9xMvD4l1rNBj1nVP9sGYmhmNUmHd4uENa7MbEMBE87hcR2do1HVWvpMc7Iczss2Ftx1j1XqHaPAHEYRhJbTDy0STmLJEwQLSI0kGbLDOTHOfDbC2415ZjMc55kkmAAJ1gWCWzSmcfgX0XvY8Xa4iQO66CRLTuClWrrnrpz3e+192dwTS4umXNFuQBsT43jzVnxHDn4TyYAbdpPPkPEJDgz/htcS2XOiNNPyEXE4wm5ufp4KNW5babkw0rqNJxJc4QTzkel00+tDYN0J1eUF9ZasW3PGwXoPYvEk4aXAGCWNcTtDTbwmF5w8jZendkeHZcJTD5GeX+GbT2j1WXN+1rxT6gcRY3WJvHURnMnRbXK6NOqwvFKhaIIHkJ2RqnFH/ANxPlH2SeG+UWCFWqgakLTfTAyeMVhoY9PpCHU4pXP63eRI+iUdi2gaj1S1XioFtfzmppmcVWqP+Z5cBpmM/UpI0DrA9UKvxKRolKuMMWPkkqOE/qNWHxabRqASd9dPNcxTbHirLtM4vxL5M5YHsFUmourCaxjDO/UNXiPHRLspOJgCSt13SE3guG1n5XUhnOWYkAxoZk3VW6KTdAokReZ5KWcat1HiUxiOFYiQTSgm+rf3RqfA8URmawECPlqUnESbS0OnXol5T5Pxs+xDGVqhu4u5CQQPAJrhtYtoVbBwLmWImS17DpvNh5qVfg2KIl7SAObm/RpVxwrgRFGs2o4teGCs0QdWuaBPQ3HjF1GWeOlzDLe9X+3V8OY2A2m2LQQ0QAOVtpVhSw+xAtsqbhWMlol4A5Nub89Fb0a7eZPl/K4cp29IvxLh7HMIc2RuOX7FeW4l14tAJE7mDuvSeP8TDKb3TcC3Ury0O6rq/Tb1XF+qvpa4HEEDKdNuilVr9Ulh3JmiwuMAE+AK6XMiKikFb4Ps89+rmtE73Poul4VwGjSglpqP5ugx4DQKcuXGKxwtUvZ3gJqubUqNikL3/AF9B06r0ZmMIaBlgARZIMxDd5jwhNU6zeY9YXLnncq6cMJjAcVVzOnKfQLFrE1Zi/usUq2HRrnKNVGq49UPCEloWPKqOayoPqHSEJx6LZlQzlUXjWs940UnPCiHCfsptLZNjboUdKmNea8YP+4rf9j9Sqt6f4n/zVTuXu+qrXFdM9MaxxldT2Z4jTYAC4AhsQ49ZsuVB/PFTpCUssZlNVXHncLuPWuH8SYKTYEki+2oEGRHPSdkI41mcnO0S0gkmf1AieZFrryyi0RoiEjkPRY3g/LWc34ei8U4izIQKskx8oHNVNDiX+7+Ie80MyNm4Acw6+ZJXGVdNE1g+JObAytMGbg3tAmDp4QicMkV/331YbdxM0nOay+VzgOgnn7qy4ZxqtUkMbJ5TJ8bqjq1i9xc6MxMmAB7BNcDxOSt/2H59lWWE8d67LHly3rfTXHKlYuyuHI6kkyJ+u0bJDC0xIz2HPkr3j13MdzaR5tcT9HBVdM3jZVhfpRyS+XbpMFw7IRlyuY8We25B5dPFPONIaVCekXXICvVp2ae7sOXgrPA1S8Aj8Kzyxvu1eOU9SOowtJhg3KsKDWAxHuqLDfEGitcLVIsfp91lWk0uW02kTC1Vps/t9QP3S7a4jSNrf5Wqjnah/kYKmHa3Ua0R3QFiTqVTNyFiY6VjO0ZygBgHi77QlqvH38m+qoaTrLbalN1pg31gCF0XGRhN2rQdoKk6tHl+6mztG6cp0Opj9lV0QWnuiev+VIPG5joISuvhpMLPuuKmPBu0R4lOHiXdiRflN1zvxxsPUypvxQDYCi4xc257iL/9Sp1cfqknJjEv77r7oVRy6Y48vYZFgi0govGngiCIQTVH5T4qTVqiLKQQbZQ26oii1t0BNToGKjT1WFiG4RfkQUjnTpeNU5otPJ/s5v8A+QqCLroy0PwzxOjQ7zab+0rnHlZ8XrTXlnY8yt4OtkJGxugAobqkELRG9OhpcUtorTBcUa62YtPUfdcpQxBkCYCtqRZp8Xax287LLLGNsbt04qkCQ6R4291o4/b89VzuGxTQCQ90gXBIv4HdWrRMQ5pkSOsrPWr2rVvo4cUOqxUmLxBadCtp+BbUwxJyZQBB1UcPhjPzgeF/4WYekI0Lj7eaO5h0MDo2B6krW34LHH70ZrGAfqefT6JaseQUzUa2LzP5qo1MSDoIUzbS6BcDF4HT/CE+pyUnzzKBUaVUjPK/BKrqVB63UNyoBaOWpVNUR26EdVMuQG6Wi2WLVIqYKDaWqeqmVFpukBoKiRr1Wg5bJQbouBuDmBpvIIi+4I8NeZVbVw7YhuY92c1osYIgTB89tEXs9XId4H+fuUtjnup1KjNW5jLZPOxHIwssZrKt8rvGUBBrs3XSHA0qjB8M96Jn+6fqqfE4ZzbEH0V45ypz47iATAWNKLiKcNZzLfuf4QmdFUTZqjUqZP8AKboPc0ggwQg0tlJT7aTo67Fu3I9ltI1CsS8YflUsPisoFgsr4oHSUjTdzUsyfjBM7oyas7KDnoYctI0VyTdVsgPepOBQS1NNtWfDODB5lxESpdoOFMptY6noTB9JRcJXytnXmj9pv+KnyJ/+pWe75R1ZcWE4rqOWi6k7dRIutrZ54lMKQaotRGVBeQUjRIUQ26k+pyBUC7ogCELCsnoo50Gc4XUip4x+e6Z483/UDv72tPoMv2VbQqQ5pjdWfFq+ZlM8pH3/AHUX90rWd4fwRw9dzPl05HT+PJWLeMg/MPuP3VWH9FidxlTjlZ6M1aoeZ5BRDBshU3ohKfo/faTJUw4obERiSpEnNWLHPWJHp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TEhQUExQWFRUVGBgYGBgYFxgXHBcXFxgYGBwcGBgYHCggHBwlHBcXITEhJSkrLi4uFx8zODMsNygtLisBCgoKDg0OGhAQGiwkHCQsLCwsLCwsLCwsLCwsLCwsLCwsLCwsLCwsLCwsLCwsLCwsLCwsLCwsLCwsLCwsLCwsLP/AABEIAQAAxQMBIgACEQEDEQH/xAAbAAACAgMBAAAAAAAAAAAAAAADBAIFAAEGB//EADoQAAEDAgQDBgUDAwQCAwAAAAEAAhEDIQQSMUEFUWEGInGBkaETMrHB8ELR4QdS8SMkM3IUkrLC4v/EABkBAAMBAQEAAAAAAAAAAAAAAAABAgMEBf/EACURAQEAAgICAQMFAQAAAAAAAAABAhEDIRIxUSJBYQQycYGhE//aAAwDAQACEQMRAD8AZbR2i43Ua7YH7XTo0+yiaO50WWciMaR+HmGgnqhPwbjsPKFctxTYgADqlMRjCBNllWsigxuBeJm3kFUOwwM5reBXQYnGFwhVlQAaiUopTV6AGknzSj6Hirmq8E/n2S9aqOU+SuZGqTQCgaITtV99ECo9XsF3thaEKTjK0QEw1nPNRzrS2EySBKnJUQ5FmyAgsAWwFtrEBJreqKGFQaxTKCSylTpU53UApFqAIxp5o7aZ5pammWo0WzGUwFikNFtGht3ecxIA8zqlnVyBBH3WVakhI1nHRY3K05hIys87eKXqyBrJR4DRJ16INdyVigI5pDHWTNZ9uSBUgiEpDqv+ASh1g3SUeu0tGqr3S7QDxVButTjdIvHmj1CeiDV8VcAT0NTIUHNVkyFqFtYCgMaEYaIYW8yCEapAobQiEhAEbMqbghyJCLKRJ02hEqBAlTkpkk0JmkECmLJiiLqiMPWLHLEg7NzoA3Sz27lYXoZaVzxpUKtTpZJ1Qd/zxRBUN/qo4l3duSUAq8xbUoL5RLDdL4qo4aBKGhiDaSLpRkX6+yyqSdf3UaTBfVVobAxDY2SD5VliBG6AxkhVKRGFjoHVZiSGz+XTPZ/hRqnO64nfRVcpJunMd3RJ71oLt6nZtrvlYetv41VHjOzr2E5bx5LPHnxq7xWRRozQtVmw6DY7qYW22dba1ay9VKFIMndCUHC6K1TNMclgCBUmhEWmtU8qaU6SYpNQKY0TdLxTJuoVi3VPJYlVR0bSVjnzZDgkLcQudoC9oG5S9Wpboi16k8vDklsRoggm1Tfbl4IGJrW5reWd/dRxFORqn0C1Q38VJhiQogaBTc3eEwWrCdUHKACeaZr6IBbog9B8NwAq1Wg6QSfE2leg9jeEZSKZbZs97ne1vBcVwbiLKNUmo0ugaCBv18V3uB7SmjRFanT+I2NPlIvaZvv7Ln5rlbp1cUmnodHhLQ27fRcnxfhzW1rju2/D5Jjs1/UMV8wq02sgwDTdny9Hix16KXGcWHuzWiNdZHOPArLLUGMyu9vLO3/D2scXNEEOPmNFzlMd0HYr0DtBhi8xVGZhscokgiIcL8lzWLwrG08rZAaZgiCba+gXVxck1phyYVUNajUwo5ERjV0MUputALZasaUQhWMujGihhyMw9UBgYjMCxrQp5bqiaqNW1lR8LFNOOhw9SG+XJBxFWb+y3miFB9Ubj+Fg0AqyeSXdSB6lHxFQIMeyAA6jGmikGKbzyQi9GzKVDspU5iDpt4LdR0KIrTZF9AOvaUJjbCEZ11EmLIA2D4e19R1R0GIgayOZneQvSuC4cGhQBMMyuJ/SJeTNzvf3XmeFqEPG0yPuuw4Hi61Roa8ljAMoa0tktJJMktOvT1XNyS2uzj14uiwPDKFEVM+UmYuBPQylcY7OcrYa3QkwPot4jC5idcp0B26TvG3oq7H4fK3WJA57LKTtVnwruMcVGfKMoYGmXE7/AL6ctlyOJx76pc5w7rjLT+bQido8WWUizKRnN32gtn16JTAVw6mOkj0v912cWPXk5uW6+lF2qlClUbupBsrojmRB5qD4RWU1N1NMBhtkxTMqVNixnJGy0KwFEcxaZ4ojU9kWxFoWIuJbosStVHR0aMtCG+iFYUqIgKL6Q1XLtoqqmFdGoPognClWWUQoOKNhWOoFCdRVi5vNBfh0bNWYmnsgNoKyrYcoLsORsn5HpX5CFjqXXyTZw7tYjosr04bMEwJT8hohXrBkTrrA1i4mdtR6Lq+zjc4a0U2ukCCXWsJm5Xm2LxTy58kgu1ANuYHkneE9oXUwA4wBvE+kaIz4rZ024uaTqvVsRVFMsgBoaRmg6xzHRVz8Q6s4Bvht+fsudo9oKNQ/6lYxyDSSelre6jxvtjTOHdh6GG+G4xNV1QOqFv6hlYIYD/2NpWOPFla0z5McfyD28x9F9SnhsO4ObSB+JU/S+p+rKf7GxA8Cqzh2XKWsHynU2Jka+3sqEuidz+aKy4VX+H8w+b2XZ4ax1HDct3dPwiURzRaQa4S0grYoKfI9JUyFt7bFaY21lppT2NINRaVyo/D8lumAmQrbc0ZpQG30RRsmlusNFiyosSqo6+h8oWEIrGw0LCLLl200UqNtdAyqw+FOq06mAgaIup2UchCaewaoT0hotUGi05kowpLHU0GVqUQkcfWZTYXvMAepPIdU7jcWym0OfuQ1o/ucdguJ7Q40V3NOYkCbD5Ryyka7yY31K0wwuV/AuWoqMTWDnOIBaC4kCbAb/ZCNNgAMG/J1o8908zKIJFhNvEH7wu57J/0+oVMBUx+JrSwh2Rje7lykg53H9UgWHIi826r0w04apiGNbFNl7d5zpPotOc8tDWh3eGYtAsCYiI1loYfEx4uYjBUi7uN7o0nfyKb4diH0nsfTEuaZAETPTry8kvsNqujwxzT/AKrS0j9JEHzkJx1IZgr3j/HH4ssdUBzNBEmJgxaBsIPqVUPF5Txts3Yi+yFOq6k6W+Y5q6w3E2Ps7un2PmqmsyVfYPgVN1Nj2d/M12d7s+WlUaJyOp0u8ARcPc7LZLk8fdXjak+ALKLCtNAa1oIBcBfIczegBcB7SOqkxocJYdLEbgrHTWWVBzpUmBZkjxUDKuJozIRGaoOHF03SFymmwtiDpdYi1xdYlVR2lNwIC09qDhhYI5K5GzbQo12rC6yhUExomSDuiG5qJAW5SMMM5qFVoAJJgC5PIBM7Ki7X4v4eGeR+qGjz19gU8Zu6K9RwPaLizsRWkSGMsxvIcz1Op8hsh0DIBiNiOUJSkbowJzOcTOcyQBF+cC3ovQk1NRzb32cyW6J2jxKqMO3DZz8Fry/LzLtzzjkqwVsxibBGa/RGi3TOlk3wyi51QZC0FpzS45WtLRmlx2+XTU6JVtAnUw3kLE+J/ZNNwBpWLXNm4Dswtzg6+KmwbZE+fsoFmqfxGGLA2QYc1rmkyAQQDvylK1Sidl6JV28tlLD4lwhoJAfOaDAdlIIBG97+S1V0IVfhKpzkHafcyqDoaT5S2Jw98wJBG6jSfBRC+UEYwGK+LY/O3XqOY+6M9t1UtOSo14218N1eME39I3tYrLOeN6bYXy9hMbBTFLda8QpM3UyqsAxAutItZklYlacdnSZ3VFwurShhwRb89FB+EM6Lm002QcVEhP8A/hHlHihVMOUyIlvRSFEJltHmpCm2QEjLimFxv9SyW0qLdi5xPkB+5XftoX00Xnf9Tq8mjTG2Z3qQB9CteKfVEZ+nBh8FWmEqsDHgtlzx3Tu0t7xjxiPAlVdUd4DomnNlv0tMW1C7L2wjY7sAXcbx9z0TWFpRc3P57J+phcGaDcranx83efnkFsaFoka3tBS1OiBESPOUY3ZZTRxlYtEt1BBHkZ9Vb8S4rWxooseQ3I5sugCG2EWP6jlB8uSpKWMbTOZ7czW3i3ejaD/KYx9GrWfTYwfCYWCo5jSSB8UZrk7ZGs9yIWXJre/9Xh60v8VVFTCMJpluWWguMlzmSDlsIaADM7iNbDnXvXS8L/3eGqU2E5aQApgfqPfGYnkCA0N0Ek3Jlca+olwzUo5e6KQq5wy1J5hTdiDyKDWfPSFvpmsaVRNBIUNByTLXoKi1FbdnMQLsPiPDkqdzpWUKpa4Hr7FLPHeOjxuq6XGYhk8zyH5CiyuzlB/N0mOn+QVMMJkyufTp2erU9CBqsQqWJLRG228LSm2nJHpHDgQ3yR33Gx8kzgcEXAbfmyZqcO7hjUKPEtqKoyyAGkbpupSclHNv/CmxSDmG35yUw0xsi2M9FJ2VABa+Adj+brx/ttWz4ypuGQz/ANRf3JXsNVvM2F/JeEYzEZ6r3/3uc7/2JK34Z3az5KSBGcz+WVrw00zOYEmO5eIMi58pgKoqDv8AkJ/PRN0XiQdzbyufzxXRpits1jZBFQShU6mqGHdU06WQ4nlY6iWjJXyscSAdSe9J0IkR4KfbDFuFX4WjS1pLgZDmhgbYixEtN+RGioeIOOUG1oK6OhSbXoMYzIKrQSwEkGqw7NB7pcI0kGxF1jlJMpW2Ntliy/pliYaG/wBzKjT0c13xR7R6rn+PgsxNVoFg8+hv90bsbifh4h1LSTmA5FtnDxLf/ime1XDar8W4MpucXBpAaCSYaAYA6hEus7BreLnHkzshuqc0/jODYim0uqMyAGIc5rX3gf8AGTn88qrTT5rWX4RYcwVXZPtaqrBsJqNaP1GArWmXMflcNfyQnstCQou0R35bS4CdJsVCpStYg+aadLvs7Q+O3JIDm6TuD1/NUenRLSQREW+ypOEYs0arHTF4Pgdf38l6EWiq1si5nXkI381zcnVdPH3HK1hHVYnq+HAOi2str09bwbyQ0jZWMTeyr8GSGj+E0JVM9EqzRm0A6gcvFJYilPLkrwM8QtnCg2N/IKbFbc8MIBy05T90F2FDdpXQV8BTZLnuyDmcoHuuR41xUFxZRMgav0nw6dVOjl2qO2mN+DhqzrBwbAA1l0NFvP2Xi0ruP6g44Ci2nIOZwO+jbn3hcK09V08M1iy5L2C90PPWEw2i6PiQcgcBMWkzqdLwfRLYibR1H57phlR5YRmEAAxzg/h8jyWrM/RbrKG5qiypY31QnVjyTo0ZxOAcaJeILRYgG40gkcpTPA4bR/8AILiPgFjmtIzSXVCCRERBvfmka1Wsyn3gQx4IFtYgkEzoDCNgsXlwNdkSHOYD5Pa63msct2f20mpevh0fCa+Fr1zUaQMQ9xMvD4l1rNBj1nVP9sGYmhmNUmHd4uENa7MbEMBE87hcR2do1HVWvpMc7Iczss2Ftx1j1XqHaPAHEYRhJbTDy0STmLJEwQLSI0kGbLDOTHOfDbC2415ZjMc55kkmAAJ1gWCWzSmcfgX0XvY8Xa4iQO66CRLTuClWrrnrpz3e+192dwTS4umXNFuQBsT43jzVnxHDn4TyYAbdpPPkPEJDgz/htcS2XOiNNPyEXE4wm5ufp4KNW5babkw0rqNJxJc4QTzkel00+tDYN0J1eUF9ZasW3PGwXoPYvEk4aXAGCWNcTtDTbwmF5w8jZendkeHZcJTD5GeX+GbT2j1WXN+1rxT6gcRY3WJvHURnMnRbXK6NOqwvFKhaIIHkJ2RqnFH/ANxPlH2SeG+UWCFWqgakLTfTAyeMVhoY9PpCHU4pXP63eRI+iUdi2gaj1S1XioFtfzmppmcVWqP+Z5cBpmM/UpI0DrA9UKvxKRolKuMMWPkkqOE/qNWHxabRqASd9dPNcxTbHirLtM4vxL5M5YHsFUmourCaxjDO/UNXiPHRLspOJgCSt13SE3guG1n5XUhnOWYkAxoZk3VW6KTdAokReZ5KWcat1HiUxiOFYiQTSgm+rf3RqfA8URmawECPlqUnESbS0OnXol5T5Pxs+xDGVqhu4u5CQQPAJrhtYtoVbBwLmWImS17DpvNh5qVfg2KIl7SAObm/RpVxwrgRFGs2o4teGCs0QdWuaBPQ3HjF1GWeOlzDLe9X+3V8OY2A2m2LQQ0QAOVtpVhSw+xAtsqbhWMlol4A5Nub89Fb0a7eZPl/K4cp29IvxLh7HMIc2RuOX7FeW4l14tAJE7mDuvSeP8TDKb3TcC3Ury0O6rq/Tb1XF+qvpa4HEEDKdNuilVr9Ulh3JmiwuMAE+AK6XMiKikFb4Ps89+rmtE73Poul4VwGjSglpqP5ugx4DQKcuXGKxwtUvZ3gJqubUqNikL3/AF9B06r0ZmMIaBlgARZIMxDd5jwhNU6zeY9YXLnncq6cMJjAcVVzOnKfQLFrE1Zi/usUq2HRrnKNVGq49UPCEloWPKqOayoPqHSEJx6LZlQzlUXjWs940UnPCiHCfsptLZNjboUdKmNea8YP+4rf9j9Sqt6f4n/zVTuXu+qrXFdM9MaxxldT2Z4jTYAC4AhsQ49ZsuVB/PFTpCUssZlNVXHncLuPWuH8SYKTYEki+2oEGRHPSdkI41mcnO0S0gkmf1AieZFrryyi0RoiEjkPRY3g/LWc34ei8U4izIQKskx8oHNVNDiX+7+Ie80MyNm4Acw6+ZJXGVdNE1g+JObAytMGbg3tAmDp4QicMkV/331YbdxM0nOay+VzgOgnn7qy4ZxqtUkMbJ5TJ8bqjq1i9xc6MxMmAB7BNcDxOSt/2H59lWWE8d67LHly3rfTXHKlYuyuHI6kkyJ+u0bJDC0xIz2HPkr3j13MdzaR5tcT9HBVdM3jZVhfpRyS+XbpMFw7IRlyuY8We25B5dPFPONIaVCekXXICvVp2ae7sOXgrPA1S8Aj8Kzyxvu1eOU9SOowtJhg3KsKDWAxHuqLDfEGitcLVIsfp91lWk0uW02kTC1Vps/t9QP3S7a4jSNrf5Wqjnah/kYKmHa3Ua0R3QFiTqVTNyFiY6VjO0ZygBgHi77QlqvH38m+qoaTrLbalN1pg31gCF0XGRhN2rQdoKk6tHl+6mztG6cp0Opj9lV0QWnuiev+VIPG5joISuvhpMLPuuKmPBu0R4lOHiXdiRflN1zvxxsPUypvxQDYCi4xc257iL/9Sp1cfqknJjEv77r7oVRy6Y48vYZFgi0govGngiCIQTVH5T4qTVqiLKQQbZQ26oii1t0BNToGKjT1WFiG4RfkQUjnTpeNU5otPJ/s5v8A+QqCLroy0PwzxOjQ7zab+0rnHlZ8XrTXlnY8yt4OtkJGxugAobqkELRG9OhpcUtorTBcUa62YtPUfdcpQxBkCYCtqRZp8Xax287LLLGNsbt04qkCQ6R4291o4/b89VzuGxTQCQ90gXBIv4HdWrRMQ5pkSOsrPWr2rVvo4cUOqxUmLxBadCtp+BbUwxJyZQBB1UcPhjPzgeF/4WYekI0Lj7eaO5h0MDo2B6krW34LHH70ZrGAfqefT6JaseQUzUa2LzP5qo1MSDoIUzbS6BcDF4HT/CE+pyUnzzKBUaVUjPK/BKrqVB63UNyoBaOWpVNUR26EdVMuQG6Wi2WLVIqYKDaWqeqmVFpukBoKiRr1Wg5bJQbouBuDmBpvIIi+4I8NeZVbVw7YhuY92c1osYIgTB89tEXs9XId4H+fuUtjnup1KjNW5jLZPOxHIwssZrKt8rvGUBBrs3XSHA0qjB8M96Jn+6fqqfE4ZzbEH0V45ypz47iATAWNKLiKcNZzLfuf4QmdFUTZqjUqZP8AKboPc0ggwQg0tlJT7aTo67Fu3I9ltI1CsS8YflUsPisoFgsr4oHSUjTdzUsyfjBM7oyas7KDnoYctI0VyTdVsgPepOBQS1NNtWfDODB5lxESpdoOFMptY6noTB9JRcJXytnXmj9pv+KnyJ/+pWe75R1ZcWE4rqOWi6k7dRIutrZ54lMKQaotRGVBeQUjRIUQ26k+pyBUC7ogCELCsnoo50Gc4XUip4x+e6Z483/UDv72tPoMv2VbQqQ5pjdWfFq+ZlM8pH3/AHUX90rWd4fwRw9dzPl05HT+PJWLeMg/MPuP3VWH9FidxlTjlZ6M1aoeZ5BRDBshU3ohKfo/faTJUw4obERiSpEnNWLHPWJHp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-2286000"/>
            <a:ext cx="36576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4" name="Picture 6" descr="https://encrypted-tbn0.gstatic.com/images?q=tbn:ANd9GcQO3fec7_UaDM7_e62hZPqSge2PjErcYcEDswKkUwM3lJA-gTWh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693994"/>
            <a:ext cx="2914900" cy="28194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data:image/jpeg;base64,/9j/4AAQSkZJRgABAQAAAQABAAD/2wCEAAkGBxQSEhUUEhQPFBAQEA8PEA8UDw8PDw8PFBQWFhQUFBQYHCggGBolHBQUITEhJSkrLi4uFx8zODMsNyguLisBCgoKDQ0MFA8PFCwcFBwsLCwsLCwsLCwsLCwsLCwsLCwsKywsKywsLCwsLCwsLCwsKywsLCwsLDcsLCwuLDIsLP/AABEIAP4AxgMBIgACEQEDEQH/xAAcAAACAgMBAQAAAAAAAAAAAAADBAIFAAEGBwj/xAA9EAACAgEDAgMFBQcDAgcAAAABAgADEQQSIQUxBkFREyJhgZEHcbHR0hQyQnKSofAjwfFS4RUWYoKTorL/xAAWAQEBAQAAAAAAAAAAAAAAAAAAAQL/xAAYEQEBAQEBAAAAAAAAAAAAAAAAEQEhAv/aAAwDAQACEQMRAD8A5rUaokzVdhi5HMOvEyqTvFbLoSxondAjZqIBnMmteTDrp4QmrQ1QMZXSRivTSgVYIktsY9lM9nIFjNFjGDXNrp8wFBCrGP2UzfscQF3YwakxixcQUIzdJB4G15BbJAwTIPcRNGyDLwJq2ZPEArYhlbMAiGO0GI1DMcqlFjp8jtMmtMZkKoszTWSFhxAl4UXfM2wSw9RhBKKcx6vTSOlWWNQgL/s0Iuk+EbxCVnMgrzppA0YlmycSm6xcwGAcDzPwlC+r1qpx3b+0rv2q0nIJ+7Aha60HLZJ/GYLTn3VPw4kRH9vux/2HEGnU3U++Mg+fpGnNn/QfpK29ieCID66xX7Efd2MkTKXU6dgM7WHo2DiH0mt7BvkYSnLVzIqMSbtxIboVMNBmZMxAwCHqgu02tnMIbSM0mJI0PU8KtKXxNSFEyUUeoHMEqxu5OZHbKoUlWeZEiG09XMgsdKksq0i2mEfUcQNhZivMM2iZz2GOe/8AbHeAC9sZyeB3MqKNFdrLRVQCxPPoqr/1E+QjWrVrXWtOWc4UeXxJ+E9Z8F9Hr0lQVcF2wbbce87fkPIQKPoX2V1qAdS5du5VfdX6zstB4X0tP7lNefUjcf7y2VsyUsADoq+3s68fyL+UTt8O6VjltPQT6+zWWcyUK09NpRSq1VhCMFdi4I9D6zzP7QfsvrKNfoV2OoLWaYZ2OB3Nf/S3w7GerTW6QfJ9JYcHkDjHmI0FyJ6D9pvhoU3m6tQK7gWKjgCwd/rPP6TnIkRrEjJkwbNCa2ZgE0pk8QJIY1WYlmGqaBbaZpkBQ+JkKVubmCLyeo7xbzhTCLmWekqiulqllVAZprhsxdXk98As1e+1SfMAzEbiLdSuC1tnzGAPUwGvCmPbPYf4KlC/zOefwnpvRrywE8i8MuWJUZLMyLjzPfE9s6L0o1qN3BwMwLWkcQs0OJuaG5ozc0TAhYZX2anBlkQDKfqS7TIOX+0HWhtOVbHkVJ45HxnhVWqxYQe2TPTvtRvPsQR5Nz/2nkFuchvPMjPrV/Y+YuTJryAfhBvAkphS/wDz6wCSUIKDDVQKf28z8IWsyqeqaZI1jiZIF7Bkw1FMEDmO6cQ0ZprhWkUaRJgEVpNLIDdJqYDAeU3iRzlB98s17xXq9G5N3mpz+cJpbw51VtM7WgBnUAoD23dgT93eXGq8X9QuyDqRWgALMXFQyewGOT8AATxKnofTGvYqgyxHAzjJHxnTdI8HOuozerZwDW6tX7r9/wBxgS3YY4xlccjuMUiX65XVkutdmQWKUe4s9Z7OK3Csy/FQRPS/s165dq1sW5tz0lTvA4ZGB4I9ciW3TfDdAo9kULIGDhgqV+zKghfZgIvsyNzEFRkE9x5a8C9NFR1VnO67U5OW3sFVAFDP/E3mT6k9+8KqvF51qbxXcEpRC5tOV2r57m+E85sp1LMfbanUIRglfZW32oD+6bVLKtOQCQHcHAJxwZ9BlBnMpx0aqoOqUe7YwZijk2Ftu3c25gc7eMgnIJz8UHjli6rTBnp1ntkofbqdqvXfpcsV3vUxINW4Y9orMvyBM7LoWs1Ni/6x3fHGCZ19XQ6H250yjYrKruFNiK3LBSSWG7PPqODwMQuj6FXQuFztHKqQgCj0GAIg8x+0ajOmI8yw8p5to9GpC5xnPPwHbP8AnrPSftOv24xyOQfuHmZ5nqNTs5HIIOPQqRhgfl+EiaHTd7zIe6k4+IhjK2q4NYD9e+eJYbpqMsxJgTFMw2SQTBhK4DMNUZYHam4mSVKcTUihUiWFQ4lfppY1w0nNbphMETCJh4QNAJCBoBVaE1JyhHr2kEhlsypHwx5QqPg/X+wvU+QPM93oau1AcKwODggMAfnPnisBLPuxmev+CephqwM9hiB0PWdYtNLngYUwHhCkrplLZDWM1jAjByT5ys8YagV0NYXRfZjeisRiywcqoHnziU3h/wC1DTexA1Ieu1BghVLh/iCPP75R6I5xz5ec2DmcX0Hx4dVeEFCV0ntc+rTf/wDEF7n4EzqVrKNlTmpudvfYfVfh8IDhOJRdd6qEGB84/wBQvws8z8X9W2jO4EEkfEf5n+0m6OU8adR9qxXP/b75wdozQzZ4W9UA54ypPHw90y69m2o1K1g4NrBB95jHi/pVej2UBi1vDsowQue7H7z2+AjGd65vSUdj5+X3fGOq0xRNYmrUF3SBM2BBWCEMIYxTE6o3UYVZ0txMmaWZMqBpRLFYlpRG8wrTvB75jmDcyAqtN5gVeSDQDq0Yrf8ACJlxCpZCk9a/vn14nUeEOqezPJwuOScY+/kjA/z4zl9bWN2fXvOo8GaUOcsB7Nc5OSCWxkAY8+ByTx3AOICnjPq4ts/fdwPMjavyXyifTqNI9bLYy16goTU9lu2vdkYXAH38n/i6r8PJqNWwcN7MZfAUpuQdgMcAfd2B4ziWlnRa9PhqKtKoOwgWaZbSc7SSwY+6QC3mf95RyOm1GlDFG1CJYo27s76t+08q6d1ztH9/hL/ReO20xTZaLawUDJu3AqOGx/np6z0LpOltZfeOlVACNtOnrCZDHkg5908gj4+uZS/aB0OgILq6kWxNzuyIvvqoyUYeYIVvI4IgQ8SeLkWrcN3P8SnO084OPMcN5+X3Tz7ruv8A2mrcOyOFsGeUJzj7hxn5mWuqsqcBH3e9uR3AXIGcNwSB7rBRx5AdwJy+p6W9ddpRgQAmcnabELHHB7EEE7e+M9xmQUGqtau33WIYdnHcH1EXVWLFmZnZu7MSzH5mQbJOT3EYWGEt0wGaE0wlB1aRaRWbzLRtI1VALGKY0WOmaZJ6VeJkjTdA4hmMgoxB2vA09kgTId5kDZkMze6QeQTLya2xYGSzA22rBcbsbQORn8pc9M6lvsBCuNNVvyB/60Kkk+bYyFA5PA8yZyNxBaOaTqRq/dwPdYDgE5PGc44I5hK7/p3iAUZLqN9juSQUCpgbiN2Pd+ON3JPHABD1vxdvepq+NltbLYwyljVjlHz5YIGO2B37k8JSDZwPLsPU8cH18vpLGvRZoyD7wtyB/Eh7bWGc+jduQflDVdnqPFVqp7ntEKixh77KQSoIOM+8C2cqRgZJ5zKXp/iS58hsWK5YlWC2MysvcM3cFeefIZ7Di10N1LtSWHuB7Nx/0x/pPS6WIQBgKGZCSRzu7cxbret0tVnuhRaQrO2HwxZdyWAk4J3N39PoA1qagM+098NUDtYbwAo/025BcZwAR3BJYY7jkbuobeBgDBXAJI7EE5zyf3efT5xrq/U2dztGFBAOeeGX3sZPund73HqZSWKd2H7E5J5JHPJ/z1MJulnzn8PjGq192W+q0SChW/iDe62VIK4IZePjg/WVEJEN0yYVmoRLExVmwZJTKNpGqouIzSsC00g4mQuir4moabcRW2N2RWwSAGZhaaM1KjW6aLTTSBMgwmZugnsxFn1XpBQ9TXgyCrmY9pMhvlRYaa/ZnH3/AD/zMbbXljnsSoDehAI8vkD8zKUWyRt4kWuhq1JCHac7lwR57AwJPb1CnjB90fKl1wO7LbjuVct6nGM58+39vhB13EYI8jx/vHatQMHIG3B93HABPvD4DMFL0ah1xgMT6jgsPnM1T8HIx34ypPzIJye8l1LUIOEHzyeBjAH4fMSt2s/0wOeSewA+JlQf9sdsDJ2j6QytBroyuM45BOMdhgZG4HBOSPkIStJBIj/OZFhDFIMpKIgTBJBZvbAxTHtM0UrWO6dYMXmhHHymSXTk/CZDRdzFbY28WcSBVhBuYZ4tYYRotAWWzGME0qBsSYErGJBkgCxIND7JB0gKsZFnxDPXOu+zg022nS6iuqxbgTRvUNttXlkB7jcoJ+8fGCOPFnE01p8s4nSfaF06ijVey0yKiisM4UsRvJI4z93lKTQqEPvqXQg8KwDIfJhkc/dAZ0vSC9Rs3qFw+EXD22Mi7iiDPLY5l50Hw02ooYlrlRERHrrrS1rHd87ndiFVQFbGCWAQN/EM1/SbaK2RtxLVO9q/6DEE7cBNj5GScZ/HzB+r9Qt1Lbd9q6RQVr0+5VG1irNuC8YLLkDnGBiRcgXUjUD7LTZ9kpBd85WyzaB7p3McAYHfBIPliASuFRAOB2EmqwIezg2rjW2YU4lCorkGWMlJHEAdax7TLAokc0w5gxa6EYEyOdNr3fSZDSncwFkZsEXsEiFbBAMsZcQbCVCrJAuI6V4i1ggBmwJvEKqcQI6SkPYiEhQ7Bd5ICrnzJM7/AMWeB9JXo2tocC/TVC+1fbGwGvAB35JAJOQuMZOePTg0UEHIBHAja6hzUKBY406tvFA2rVv7hmCgbjnzOZFVi1q49D6jn6zdCPS62VPttrYPW4HKuOQeeD85Ymv15+Pn9YF0hIB1XWW6mw23Gs2FVUlEFakKOPdHAP3QK0HzhyIetMwsIWcdscZJ+4ecsLuk6mqtLbK3Wq0E1OR7r47geh7xDqNBHrjzAOCR8Pj+UvX8Wu+nqoKKyadXNKLpzQBawIV7mNr7guSQigZIGSBKqroJPeOIInp0jlYkRtpAQpSa24gCYSBEMRNCuBpI1R3gAnMe01Uo6Dodec/y/wC4mRvoSd/5fh6iZCubsWL2CN2xW0QhZ4JoRoFzCImBdYbE0ywpQiHHaDZeZpzxiEdr4B8GV65C1r2quXACMqMW8iCynM5vrHS20epelm3KAllTkbWspsXchK+RxwfiDI9I6jqNMSKbXRHGHQMVDg9xkcrn1Ug+hEY6jrDfabLdrWNgbgoUAAAKqgcBQBgD0hS+7iCxJ2nAgapBJkmk4kmMxZVW3RvDz61wiMQxBbAr9qwQEAuRuUKoLAZzn0BwYPrvhuzR2bLBlW3BLNpXJQ4YYycEZU9zwwP3G8PdQt0t3tK3KZHJCCwHuQGTcvmT8mMsuv8AW/2hUBNjbWe17LNoey1woJ2qSEUBFAAPkSe8K5pa8SSzLTIgSIKTINI5mZhGwJjGTEG7eXzgZmNaW3mVxYxvSiVXbeHFzn+U/iJkl4Y8/wCU/iJkDlbmizPD2QBWECY/nFrYw8BZAihmOZpZp4GsQFncYhlm1yGBGMqcgHtCH06FqjU1oqdqqxudgOVTGS2O5AGDxnA5iYbM7Lpvj1q6krFeNj7ioXCBApGwHJJBP9pyGko2gA44AGRkQrLBxIqvEYdZBoC7zAZNkmCrMB7QaR7MAMi5zt3e0O7GASAisQASBuOBkgZgtfp7KnKWAq4wdp81IyGB7EEeYll4Z8SXaJjtVGBBXa52gA+hz2PB8+3aK9S1JuCZO5lWwu+CAzWXWWlVyAdq+02gkDOCcYxIquXmMqINEhoAGE2BJEySiEQEGRzmNBJApACMRrS94IUx/Q0cyq7Lwwg/+v8AuJkP4bT/APJ/ETIVwziLvG7BF7BDJV4CyMuIBxCBATMSYmSjAsgO8MJBRyZFbQ+UKsGRnt3Eklo+cAuP+JHEksliQQAhEEklcxq4VLfAO0Jtg3ECIMniDBhFhEQkKizAJNYVphMVJJjNrAJWssNKsUrWN6cyjq/D78n+U/iJqQ8N8sf5D+ImQrkLEilqyysSK2VwiscQLCPvXBNVCEgJvbGPZTfs4ICBMAhdsGYVjVOo3bW2dt204+sgQDz5y7fxBupNbKdxBGeMfSc+DiAzWphlBga7YRWgO6TG4BgSCRwG2lvhu8vv9J13U+m6Y1hVrSu7YzK9b3FQwXcEcWMd2cEbuCDicOzZ88HyMImqs83YgZxyTjPeBl3ECYV+YM8QBQiiRTBMZxAiiwqpNKIwiyADrMrWMtXNJXKN1xuhYBEj2mrgdF4ar94/yH8RMjfhyrk/yH8RMhXJNVBtROus8M2nzp/rf9EU1Ph6xe5q+TN+mEcnbp8QLUTpG6O/qn1b8pA9Gb1T6t+UDmvYTHpnQnor+tf9TflMPRXPnX9W/KBy1lUXNRnX/wDl5/Wv+pv0zF8NP61en7zfphY4t6zB+yM7m/wjZ61f1P8Apg18H2n+Kn+p/wBMI45KoULide3g+0fxU/1P+iKXeF7R51f1P+mFcw8JWsuX6C4HJTP8zfpkKuksO5T6t+UoR8orcZfP0tsd0+p/KLt0Zj5p9T+Ugpao0Gjv/hJHmv1P5SadLPHK/U/lKFazHKUj+n6Ex7FPmWHP0j1fRHHmn1b8pEVPspJKZfV9Cc+df1b9Mbr8MWHsav6n/TCxza0x/RUS7Twtb60/1P8Aoj2l8OWDzq/qb9MBrw/p8H/2H8RNS76V0tk5JXtjgn4fCZKP/9k=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8" name="Picture 10" descr="http://www.civilwarartist.com/images/jackson_image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143000"/>
            <a:ext cx="2914900" cy="2693158"/>
          </a:xfrm>
          <a:prstGeom prst="rect">
            <a:avLst/>
          </a:prstGeom>
          <a:noFill/>
          <a:ln w="76200">
            <a:solidFill>
              <a:srgbClr val="00B8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89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660066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Treaty of </a:t>
            </a:r>
            <a:r>
              <a:rPr lang="en-US" b="1" dirty="0" smtClean="0">
                <a:solidFill>
                  <a:schemeClr val="bg1"/>
                </a:solidFill>
              </a:rPr>
              <a:t>Guadalupe </a:t>
            </a:r>
            <a:r>
              <a:rPr lang="en-US" b="1" dirty="0" smtClean="0">
                <a:solidFill>
                  <a:schemeClr val="bg1"/>
                </a:solidFill>
              </a:rPr>
              <a:t>Hidalgo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b="1" dirty="0" smtClean="0"/>
              <a:t>$15 million </a:t>
            </a:r>
          </a:p>
          <a:p>
            <a:r>
              <a:rPr lang="en-US" b="1" dirty="0" smtClean="0"/>
              <a:t>Rights of Mexicans in U.S. protected by law</a:t>
            </a:r>
          </a:p>
          <a:p>
            <a:endParaRPr lang="en-US" dirty="0"/>
          </a:p>
        </p:txBody>
      </p:sp>
      <p:pic>
        <p:nvPicPr>
          <p:cNvPr id="4098" name="Picture 2" descr="http://www.ducksters.com/history/westward_expansion/mexican_cession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48000"/>
            <a:ext cx="5181600" cy="3429000"/>
          </a:xfrm>
          <a:prstGeom prst="rect">
            <a:avLst/>
          </a:prstGeom>
          <a:noFill/>
          <a:ln w="76200">
            <a:solidFill>
              <a:srgbClr val="00B8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43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3657</TotalTime>
  <Words>242</Words>
  <Application>Microsoft Office PowerPoint</Application>
  <PresentationFormat>On-screen Show (4:3)</PresentationFormat>
  <Paragraphs>61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The Mexican American War,  1846 – 1848 </vt:lpstr>
      <vt:lpstr>Quick Facts</vt:lpstr>
      <vt:lpstr>Mexico After Independence</vt:lpstr>
      <vt:lpstr>Role of the Military</vt:lpstr>
      <vt:lpstr>U.S. &amp; Mexico</vt:lpstr>
      <vt:lpstr>Texas Conflict</vt:lpstr>
      <vt:lpstr>Lone Star Republic</vt:lpstr>
      <vt:lpstr>President Polk</vt:lpstr>
      <vt:lpstr>How Did the War Begin?</vt:lpstr>
      <vt:lpstr>Transformation of Military</vt:lpstr>
      <vt:lpstr>Treaty of Guadalupe Hidalgo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Mexico</dc:title>
  <dc:creator>sabrina</dc:creator>
  <cp:lastModifiedBy>Sabrina Sanchez</cp:lastModifiedBy>
  <cp:revision>20</cp:revision>
  <dcterms:created xsi:type="dcterms:W3CDTF">2006-08-16T00:00:00Z</dcterms:created>
  <dcterms:modified xsi:type="dcterms:W3CDTF">2014-03-28T02:39:54Z</dcterms:modified>
</cp:coreProperties>
</file>