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DDF1"/>
    <a:srgbClr val="F67D4C"/>
    <a:srgbClr val="FF6F0D"/>
    <a:srgbClr val="F57E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660"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50DA10-D5D3-4EEA-BA65-C362FEBCA9B7}" type="datetimeFigureOut">
              <a:rPr lang="en-US" smtClean="0"/>
              <a:pPr/>
              <a:t>3/27/2014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19756A-1CBF-4D28-B6C9-4ADAA8BBF6DF}" type="slidenum">
              <a:rPr lang="en-US" smtClean="0"/>
              <a:pPr/>
              <a:t>‹#›</a:t>
            </a:fld>
            <a:endParaRPr lang="en-US"/>
          </a:p>
        </p:txBody>
      </p:sp>
    </p:spTree>
    <p:extLst>
      <p:ext uri="{BB962C8B-B14F-4D97-AF65-F5344CB8AC3E}">
        <p14:creationId xmlns:p14="http://schemas.microsoft.com/office/powerpoint/2010/main" val="2272778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19756A-1CBF-4D28-B6C9-4ADAA8BBF6DF}" type="slidenum">
              <a:rPr lang="en-US" smtClean="0"/>
              <a:pPr/>
              <a:t>1</a:t>
            </a:fld>
            <a:endParaRPr lang="en-US"/>
          </a:p>
        </p:txBody>
      </p:sp>
    </p:spTree>
    <p:extLst>
      <p:ext uri="{BB962C8B-B14F-4D97-AF65-F5344CB8AC3E}">
        <p14:creationId xmlns:p14="http://schemas.microsoft.com/office/powerpoint/2010/main" val="596975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19756A-1CBF-4D28-B6C9-4ADAA8BBF6DF}" type="slidenum">
              <a:rPr lang="en-US" smtClean="0"/>
              <a:pPr/>
              <a:t>2</a:t>
            </a:fld>
            <a:endParaRPr lang="en-US"/>
          </a:p>
        </p:txBody>
      </p:sp>
    </p:spTree>
    <p:extLst>
      <p:ext uri="{BB962C8B-B14F-4D97-AF65-F5344CB8AC3E}">
        <p14:creationId xmlns:p14="http://schemas.microsoft.com/office/powerpoint/2010/main" val="2617686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19756A-1CBF-4D28-B6C9-4ADAA8BBF6DF}" type="slidenum">
              <a:rPr lang="en-US" smtClean="0"/>
              <a:pPr/>
              <a:t>3</a:t>
            </a:fld>
            <a:endParaRPr lang="en-US"/>
          </a:p>
        </p:txBody>
      </p:sp>
    </p:spTree>
    <p:extLst>
      <p:ext uri="{BB962C8B-B14F-4D97-AF65-F5344CB8AC3E}">
        <p14:creationId xmlns:p14="http://schemas.microsoft.com/office/powerpoint/2010/main" val="576205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19756A-1CBF-4D28-B6C9-4ADAA8BBF6DF}" type="slidenum">
              <a:rPr lang="en-US" smtClean="0"/>
              <a:pPr/>
              <a:t>4</a:t>
            </a:fld>
            <a:endParaRPr lang="en-US"/>
          </a:p>
        </p:txBody>
      </p:sp>
    </p:spTree>
    <p:extLst>
      <p:ext uri="{BB962C8B-B14F-4D97-AF65-F5344CB8AC3E}">
        <p14:creationId xmlns:p14="http://schemas.microsoft.com/office/powerpoint/2010/main" val="3443954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19756A-1CBF-4D28-B6C9-4ADAA8BBF6DF}" type="slidenum">
              <a:rPr lang="en-US" smtClean="0"/>
              <a:pPr/>
              <a:t>5</a:t>
            </a:fld>
            <a:endParaRPr lang="en-US"/>
          </a:p>
        </p:txBody>
      </p:sp>
    </p:spTree>
    <p:extLst>
      <p:ext uri="{BB962C8B-B14F-4D97-AF65-F5344CB8AC3E}">
        <p14:creationId xmlns:p14="http://schemas.microsoft.com/office/powerpoint/2010/main" val="1718775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19756A-1CBF-4D28-B6C9-4ADAA8BBF6DF}" type="slidenum">
              <a:rPr lang="en-US" smtClean="0"/>
              <a:pPr/>
              <a:t>6</a:t>
            </a:fld>
            <a:endParaRPr lang="en-US"/>
          </a:p>
        </p:txBody>
      </p:sp>
    </p:spTree>
    <p:extLst>
      <p:ext uri="{BB962C8B-B14F-4D97-AF65-F5344CB8AC3E}">
        <p14:creationId xmlns:p14="http://schemas.microsoft.com/office/powerpoint/2010/main" val="3793411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19756A-1CBF-4D28-B6C9-4ADAA8BBF6DF}" type="slidenum">
              <a:rPr lang="en-US" smtClean="0"/>
              <a:pPr/>
              <a:t>7</a:t>
            </a:fld>
            <a:endParaRPr lang="en-US"/>
          </a:p>
        </p:txBody>
      </p:sp>
    </p:spTree>
    <p:extLst>
      <p:ext uri="{BB962C8B-B14F-4D97-AF65-F5344CB8AC3E}">
        <p14:creationId xmlns:p14="http://schemas.microsoft.com/office/powerpoint/2010/main" val="3415396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19756A-1CBF-4D28-B6C9-4ADAA8BBF6DF}" type="slidenum">
              <a:rPr lang="en-US" smtClean="0"/>
              <a:pPr/>
              <a:t>8</a:t>
            </a:fld>
            <a:endParaRPr lang="en-US"/>
          </a:p>
        </p:txBody>
      </p:sp>
    </p:spTree>
    <p:extLst>
      <p:ext uri="{BB962C8B-B14F-4D97-AF65-F5344CB8AC3E}">
        <p14:creationId xmlns:p14="http://schemas.microsoft.com/office/powerpoint/2010/main" val="3738330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19756A-1CBF-4D28-B6C9-4ADAA8BBF6DF}" type="slidenum">
              <a:rPr lang="en-US" smtClean="0"/>
              <a:pPr/>
              <a:t>9</a:t>
            </a:fld>
            <a:endParaRPr lang="en-US"/>
          </a:p>
        </p:txBody>
      </p:sp>
    </p:spTree>
    <p:extLst>
      <p:ext uri="{BB962C8B-B14F-4D97-AF65-F5344CB8AC3E}">
        <p14:creationId xmlns:p14="http://schemas.microsoft.com/office/powerpoint/2010/main" val="2233788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19756A-1CBF-4D28-B6C9-4ADAA8BBF6DF}" type="slidenum">
              <a:rPr lang="en-US" smtClean="0"/>
              <a:pPr/>
              <a:t>10</a:t>
            </a:fld>
            <a:endParaRPr lang="en-US"/>
          </a:p>
        </p:txBody>
      </p:sp>
    </p:spTree>
    <p:extLst>
      <p:ext uri="{BB962C8B-B14F-4D97-AF65-F5344CB8AC3E}">
        <p14:creationId xmlns:p14="http://schemas.microsoft.com/office/powerpoint/2010/main" val="183008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19756A-1CBF-4D28-B6C9-4ADAA8BBF6DF}" type="slidenum">
              <a:rPr lang="en-US" smtClean="0"/>
              <a:pPr/>
              <a:t>11</a:t>
            </a:fld>
            <a:endParaRPr lang="en-US"/>
          </a:p>
        </p:txBody>
      </p:sp>
    </p:spTree>
    <p:extLst>
      <p:ext uri="{BB962C8B-B14F-4D97-AF65-F5344CB8AC3E}">
        <p14:creationId xmlns:p14="http://schemas.microsoft.com/office/powerpoint/2010/main" val="963560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19756A-1CBF-4D28-B6C9-4ADAA8BBF6DF}" type="slidenum">
              <a:rPr lang="en-US" smtClean="0"/>
              <a:pPr/>
              <a:t>12</a:t>
            </a:fld>
            <a:endParaRPr lang="en-US"/>
          </a:p>
        </p:txBody>
      </p:sp>
    </p:spTree>
    <p:extLst>
      <p:ext uri="{BB962C8B-B14F-4D97-AF65-F5344CB8AC3E}">
        <p14:creationId xmlns:p14="http://schemas.microsoft.com/office/powerpoint/2010/main" val="1453855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7D4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7BDDF1"/>
          </a:solidFill>
        </p:spPr>
        <p:txBody>
          <a:bodyPr>
            <a:normAutofit/>
          </a:bodyPr>
          <a:lstStyle/>
          <a:p>
            <a:r>
              <a:rPr lang="en-US" sz="5400" b="1" dirty="0" smtClean="0"/>
              <a:t>The Overland Trail</a:t>
            </a:r>
            <a:endParaRPr lang="en-US" sz="5400" b="1" dirty="0"/>
          </a:p>
        </p:txBody>
      </p:sp>
      <p:pic>
        <p:nvPicPr>
          <p:cNvPr id="24578" name="Picture 2" descr="http://www.legendsofamerica.com/photos-oldwest/SandHillsOregonTrailWilliamHenryJackson.jpg"/>
          <p:cNvPicPr>
            <a:picLocks noChangeAspect="1" noChangeArrowheads="1"/>
          </p:cNvPicPr>
          <p:nvPr/>
        </p:nvPicPr>
        <p:blipFill>
          <a:blip r:embed="rId3" cstate="print"/>
          <a:srcRect/>
          <a:stretch>
            <a:fillRect/>
          </a:stretch>
        </p:blipFill>
        <p:spPr bwMode="auto">
          <a:xfrm>
            <a:off x="457200" y="1447800"/>
            <a:ext cx="8229600" cy="4953000"/>
          </a:xfrm>
          <a:prstGeom prst="rect">
            <a:avLst/>
          </a:prstGeom>
          <a:noFill/>
          <a:ln w="76200">
            <a:solidFill>
              <a:srgbClr val="7BDDF1"/>
            </a:solid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BDD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66800"/>
          </a:xfrm>
          <a:solidFill>
            <a:srgbClr val="F67D4C"/>
          </a:solidFill>
        </p:spPr>
        <p:txBody>
          <a:bodyPr/>
          <a:lstStyle/>
          <a:p>
            <a:r>
              <a:rPr lang="en-US" b="1" dirty="0" smtClean="0"/>
              <a:t>Mobility</a:t>
            </a:r>
            <a:endParaRPr lang="en-US" b="1" dirty="0"/>
          </a:p>
        </p:txBody>
      </p:sp>
      <p:sp>
        <p:nvSpPr>
          <p:cNvPr id="3" name="Content Placeholder 2"/>
          <p:cNvSpPr>
            <a:spLocks noGrp="1"/>
          </p:cNvSpPr>
          <p:nvPr>
            <p:ph idx="1"/>
          </p:nvPr>
        </p:nvSpPr>
        <p:spPr>
          <a:xfrm>
            <a:off x="5410200" y="1380700"/>
            <a:ext cx="3733800" cy="4525963"/>
          </a:xfrm>
        </p:spPr>
        <p:txBody>
          <a:bodyPr>
            <a:normAutofit fontScale="92500" lnSpcReduction="10000"/>
          </a:bodyPr>
          <a:lstStyle/>
          <a:p>
            <a:r>
              <a:rPr lang="en-US" b="1" dirty="0" smtClean="0"/>
              <a:t>“The perpetual restlessness of the average American</a:t>
            </a:r>
            <a:r>
              <a:rPr lang="en-US" b="1" dirty="0" smtClean="0"/>
              <a:t>.”</a:t>
            </a:r>
          </a:p>
          <a:p>
            <a:pPr marL="0" indent="0">
              <a:buNone/>
            </a:pPr>
            <a:endParaRPr lang="en-US" b="1" dirty="0" smtClean="0"/>
          </a:p>
          <a:p>
            <a:r>
              <a:rPr lang="en-US" b="1" dirty="0" smtClean="0"/>
              <a:t>1840 – 1870 = 350,000 men, women, children journeyed across the Rocky Mountains</a:t>
            </a:r>
            <a:endParaRPr lang="en-US" b="1" dirty="0"/>
          </a:p>
        </p:txBody>
      </p:sp>
      <p:sp>
        <p:nvSpPr>
          <p:cNvPr id="22530" name="AutoShape 2" descr="data:image/jpeg;base64,/9j/4AAQSkZJRgABAQAAAQABAAD/2wCEAAkGBxQSEhUUEhQVFRQWGBcYFxcXFxoVFRcYFhQXHBcXGBUaHCggGBonHBgXITIhJSkrLi4uGCAzODMsNygtLisBCgoKBQUFDgUFDisZExkrKysrKysrKysrKysrKysrKysrKysrKysrKysrKysrKysrKysrKysrKysrKysrKysrK//AABEIAKMBNgMBIgACEQEDEQH/xAAcAAABBQEBAQAAAAAAAAAAAAACAAEDBAUGBwj/xAA/EAACAQMDAgUDAQUGBQQDAQABAhEAAyEEEjEFQQYTIlFhMnGBkRQjQqGxUnLB0eHwBxUWM2IkgpLxg7LCQ//EABQBAQAAAAAAAAAAAAAAAAAAAAD/xAAUEQEAAAAAAAAAAAAAAAAAAAAA/9oADAMBAAIRAxEAPwD265UJqW6agZqBE1Gxpy1Rs1AU081EDTmgkmlUc0i1ARNNQE0gaCZTg0INMrUhQFNMaalQODRg1GKcUBE0jQ0poEaZhTTQmgU000001A5NAWp6GgVM1KmNAJFMaKgJoFNCTSmhNA4NOTQinNAQNPuqMGmmgkU0+6gU0QoDWpbdQip1oLFqnpWzSoLNw1XLVLdaoCaBnNATSc0BagJaKaiU0U0DlqaaEtTg0D0hSpUBpTrTLTigelSpUCiiFIU9A1AaKmagGkaU0xNABFMaI0LUDU9DNPQIiozUtRmgAihNOTTTQDFOaVImgA0JpyaYtQNNEtBNGhoDUUYFADRK1BKoqVaiFSpQWLdKklKgkuVXY1NfNVyaCNmoS1CxoS1Ac0QNRCiBoHmjVqiJolNBMDSoVNFQODSBpUwoDBp5qOnmgMNRbqimioEWpi1I0NA5NMDSNCKByaBjTsc0xagGiBpgaRNAc1GaeaYmgE1GRUhoWFABNCTRxQtQAaY0ZpiaAIqS2KYVJb70AijUUAqQUEgqRDUQqZKCwlKhBpUC1BqqTU9+qrGgZjQE0mNATQSA0t1R7qQaglmiBqGacGgnRqMtUCmiBoJlNOKiDU4agmpqANTmgKlNRbqcGgkJppoAaZjQHNNQg0D3gIBIBPEmgl20xFVm6ggJUz9wJFSNfHvPt/vvQSimIqhqOohMkj2+5Pb4qO71pBAAJJzGMCJk+35oNKmrH/5k7Zkqv2BUj4P+NV7uuuPB9agEey/O4nuPjig6Cot4kiRI5HcfisTUaloJJ3LA9IyTEzP8sD9azle66zbWGzJcqSwjkBQTzIggEZoOju9QtqSC4kcgSSP0FVT1uzJG5pHYqQf0P5/SsZhsywgqPSoJZ5IzgCT+ZqG71LeJckGcKCEPaDkerntig3l6zbmDvBiYKxjtSHVROEuH/wBuOfcVzrWbg2ulwbG2hi3qgEyYMwT9pJJHEVJqYJ2ksO4fcFJjvAHH4NBvN1dFJDAiBM44j2mp06pbzmcTiP6msHUapFUy8+mTulx3nE/4U+juMF3uPK5HqhZHY7c9z8UG2/VkUZDTjEe/zxQP160v9s+8LMfeuX1msAJTcpuNIVBAdxmQgB9eQcQDj4pwHZl2oU2YuSpLCR9MbyQ2QdwB4zQdQerMSdiekCTuO1s5BC5xVm11q2eA3HxjOBzXN/swZCVVykgQDuZv/ISZxn5OKu6JZL+kjsQFxI4gkQY955mg3l6ukkEERHtGeKVZOkAUfvNueAWnAwIxgd4+TSoN3UXqpPqPmptSlULln5/3+aA21E96B7/zUZtd8R/j71VKyTBHeOe0fFBaN8+5pftB/tVmrYJk3CAQYG0kgj5BjND5MAQfjuO/zQaN3XBfqYD70v2wf2h/KsptPPpLcZjbJ+4Pb80w0azMkkT9uOZ/T2oNM9RAE7xBMDE5JjtRHqW0SXUD3PH9ayP2dZAJJLTMQASeYkz849qseSluWIgRBkkjIE9v6UF4dXWY3jifpMD81Y/bvkfpWCptMSFXJx9FwADseAOO4Iq3asz3EKIOBn5k5H5ntQaD9VgDGT2OD/vFCvWSF3MpUfPMe5GI9ooFtLA9KxgDAzA7e/8ApVXUi2yjeVKEwAYALbojdz8R8figvJ1ckjBg8EZB9s0N/rgQSc85En6eYHJjiqFwWrKEgBM5WygYySMQq/PxUz21cQyyOw74JyAKCY9ZuEEi3tWDBLAkwMGBNV06ve3czAMq1tlz2hwM5ntx70aHIBEEdj8jGff45qG5fUfxN74AII+SZgZ9hxQFfuXrgJZyuPoQzP3FSBIiVJjPaB99wJn7R2qDQ6sXF3bXRe25YZvlQMx/XtVhnPCduWKsRHaBIJx8UDugMAiVJ9Uhdv6GYqrr79wMrhUb+0S4GwRIyRjBmAParFslf4dxn6jCyOeBPH84o7RkcR+oz8AwTycxQVPLuhTB2zMKkQykYAZtrBj7jgn81LZ0VlTu2253FpO0sG+8yTJaST3NG6qDuO0QCSzYgAeokkCIA5+K5TR+OtALu3Zct2yQvn7VCDkBmtzuC/Jz7gUHWpqFkwwBEGTG7PA2qM/emb1MWFxioG0rC+8zuOJ/pWqvTlHDAnmYGfY47VDe0RyVKsRPpAE/YEzFBnB1WdqseJIAMzP8RGY5mnQhTG3iczk54/3nNYeu8W2EJVjtj6gw9Qj4kQcGp+l+IrF2AhUkzt2wZiNxHf8A094NBpXre9dxRGYElfSTtPuCwMfcLQPpEYpvX1AZY4k88cMQRPHORHFDqLXmgq/DDCsdrZOAQPpPzM1Nas27X8JEkknMSxydzHGT9vagH9nYH6UULEESSBwR+ROcc0aWmUekj2G8Tj2xwKe5cRYAO70kgLkESOY/xPvTFvhgBiJj29iYoItKIGFQEmGNsPyPcgD+femvaV2YT5ZC5G6G25BAVQgzjn4FWFtEgb2S2hMAu20kn+EEmWNaadPCiJ4+8/qTQYn7OQxJRFB5ZWy2OCoVR7c5p0S2o9MAgSFDAHJ9+08E84rVHT1OS0/jH9aF+nBVOwgfZQJ+aDOuXyAIVs/woNzkmZ9RMfP4qUaTcojchYgmCC0/Mkg5+4zTsMgKx9IzhjPvwQD+lZnijqZt6W61kt5oG1cxBYwWj3A3H7rQLqHVNLYBtnUw6sN5Be4wMGFZlUgYHHOKVcBqekXDpdJZRZLpc1NyDli1zajMTzCiB/eJ70qD27UMAMfy/wBKqeXE5574irt81Qdj8UEbn5B/pVZruTn/AA/+6kuLPIEHn5x7d8VTu3+VRQSvOYj2BxQMy7mVoBEfMj8R7e9G95ZgEz8CYxyY+1RxAzA7mM/zPNRafXKy7k3EfI2/7ignchgMsQfxP3iDFV3ucYzmBuwOckTBx8EimdeSFJzwZAn9P8KG0xkkrtIB94/EwKCf1d2gfbJ/X8dppC+JDBm25wFifvOY+w/WmLA4IgTyTCnHJwKWs6rb06NdYFlRS0LksRhV+JYgfmgkbRsxBBuqO6pgH7kD/P8AFWjpnMcx3lSxPEZMxWN4N8YtqnNq8mxyC1s7WVXA5XPcCczmK6+3cmgyTpGM/u//AHH7f2Y4+KNdC8Z3HjAOwH7kGtU3KHzhQUU6aSBKoIMxMgH3GM1FrdIyD/w/8cCfmMn/AO5rTN6qWu1MAiKChsjiM84An5Jgkmo7lst/Ft/uQJjiS0nvSuG2gBd44gsYEnABOBJptLeDztAK/wBpGDLPdZHBHfHcUA6e3cViIt+VJyzubh7kmREzOKmNoFt63HJHp2q42z/dIIn5+KO0o4A/mD3/ADFPcubZgMx4hcn/ADoImu3G3DbtUyFKtufjkqV2jvyTUtq3tULJP96JknvtwTPxT2nLcKR8EkmfmAacLn2YA8CDk5zzBx+nuKDm/wDiPfNvQXAJl2tpOZ2m4Cwn5CkfmvLtHZ/9Pfun3tWU9puF3c/fZZI//Ia9Y8U6A6rTNYDIG3K0glyu0zlTBYmYxxPeuHHh422Syxt3bTXBcPl3VS5Hl7QCrsFUjfMSe+aBN4p1dqxpTbv3FU2nTbMj91dZFO04BClPvFVF8ba3cWGouZ5+kgkCAYKmMADHtUfiPQGwunth1aFcwGDEeZcZlOP4SoUzWA80GzqfE2qZif2m9khsXCokewEbR3gYrX8N+LtU2qtJc1F10d4KsxZfUpA9JOYbP3FcS2DWh4f3ftNgqCT5tswASSFcFioH1QA3E8UHrug1GquXit20i2pO190Mf7JKAxkHvxn7VdF5CxQsFjLDzLciADDLjbiD2ql1LUtaS5f04uPe2MUS7c/dggjItOVjmR7gGOa8m1Wqu77l65unVKzMWVgrbnDDazfWoKrBBPEUHrB6yt6Ro7mna4rFSLh28dgI3NJGCMferrdQXelosouupIwxUlRLbSQBiQdpzBB4rw7SXFDoXPpVgSYmNpmIPPEfmvStF1Aavp7avyUuai0j2nBYrOwhnYBeHa3tMjMzHtQcV416s2o1Du/0oxRQYhUViAAOBPJjkmvTvAPW2v6fS7iWPl3LbGSSfKuMFYn+6FzXIeD9Oi9QuWNi3VA8xWI3utxba7lDiN4UsymcemYmrnWupahdW1u3f/ZUfaAyrbUrb8su5kjdyGgA+pjyIig7Tq/iBdPqbdtyAHKzmIBMGf61APEippbhY7vLY2jtydzXCqIPdv8AAV45qbZvNcZGuM6IHIf1EogO8vc7tO2JAktHMVC+qy6RvgwDB3bgTuuSOdxJwe232oPSdL/xDsOG8wGyyk/uyrXFbbx6lWZ+I7VU8Wdft6ixb2XJts4Fx1tOwtHaDlDEtDGB3gxxXmVtwCueSIz/AEq2msba6g4ubSw9ypJUk+4LH9TQeh29PogZvas3bgS2m1kKBFVYAVQ3p9yJOWPeaVcDbvT96ag+lbw+f0FULqRJnJ94JPt+KhTqiOGZUc7T6jPH5J/3isb/AKv05IU+YplRBWCN3BOeKDZvLPM/rFUbriYEtHY7SF9jHv2qBOp2GYFLqTc+lmZobachTxNWnTmYJzHALe1BVFws2EaJIksNuI4XPHHxFMysDyWPsXwPgDv/APdea+LuoXP2lrmnN1AmCybgoLH1QwwJhR8x3rT6jrLml0mkRb1w37iveL4ZAGVf3Ut39QE5g9gDQdVfe6SRs2KOGW5J++0g5nH4qPRaTEXAWZTIZ4IJGQdogAgxmJxXEaPxRe2qt1rnrO0MG8s8ggmbbQvq5XPFHrfDupCm/bYlEtm4zlyrAopLEMQpf6f6UHoyhY/hyPbPtM+/zWN1ayqi6qbnZlG8MzNbA5EjMuxECMjdPYVudA6ddWygvMhuwJdJ9XsxEKZjnIzNcz1zxALKm2iqbhuggureW3lXAZ9O5iIUCI/iJmg3rVtFHm6e21x1KHaly5aSC4khSwRgBJ2kZiK6JLgVmzOcD2Hz7f7+1ef9P8VPaVQ1liAuxmcG077f+35dkrBbjJOY+aS+NX1T+VYsOeN251t+mQrOWExlhxnIoO0v9QEx/v8ASns3GcwoP+Q+TwK8w1vX9VoWa1sXaHfy2ugu7JuYqcPx988TWV1LxZq9RCteZEjKW/3Skj325P5NB7ctxV+plBOOYH4J5rmOqeK9ErEDUKx913OvPG5VINeNhdxJJJjknJzwM+/+dHp7Zd1VQNzMqj7swUD4E0HsNjV7kDJYRldV9b+m2R7k+oR37zNWOm3NReJAOlCqIKoS20KMeobYG4McDiODXDdctJa06K7ZNizb9LzZZkclyyGCPRENxKmqHXQdFeFoXN1xFR2KiBbuuCSFaTJVdo3d92Iig9QKNwbw+kEi2Rt2mQGXnkzyTxVzWhLFhrrkk7d20FV3QOBuMdx3FcR0bxOkgXcXSFlgSFIFtNkndz6nHwR81B4f6mda96zrGa5pArtgspUqXuKdwyBttt+UTE0G71y+i6W4yb2JXeHZy43EgrEtAE47CMfFcfZ8U31sOVNtdtwAFUVtxaZ+uTOJLkkndAiBHSaXpNy5oglvyyblrFtzcBtpctxCggspG70yYJ7xxwydMIUWzbfzGuEcbQGtsbRt7sqTvcSxKgEAd6Dc1niwXNIVaxLHDOCPL8xgfUqsGadpbvjtiuX0motjylZCNtwG66sS9y3uHpgkBTt9Igj9ZNJrLsi2hbYuDcdtqzKBUhgR9QHrk55FQ/sd0XPL8tjc9PpAn/uIHTIx6lIIoO001iz1PXXBAS29q7bS4EX6rO1gwtnuLe0DggAdpFct1vp62bihCzWrltbtprgG/Y0iH243B1cGPatnwf0e/Y1mku37T27bm7t3ADft07ttK8wQe4EiY4ofFt9dVrRYREtsGSzbb6FAdyYYDEbrnYDk84oMpOlutnzzZUpi5LncNi7gJQZ2kgzPIWOJqDpGvbzg4I87LK7s0hlR4EAHcCWA2RBgDAr0boXQPK0rvfvKlxLF1Baum3ctoELKCYmRseYk5uDA4PnN3p9pdz2L4lXHlqxIYpkBhcIWWwhKwMP3g0HeXG/5hpri6u2LaBVuW7lsg/UOwaSrerbJ5kxxWF4q0Omu2bWosjaJvKzW18tWe3ZuPPkhYWbiDIyVOYqv4j6ynlImnu3WAlGnyxb27fpAt8mVWCZIC85M0bviHdYtKyAvbDqH4Gw2nQKqiAk78wJJWSTgALvirwyLW17RTZ5bMwGDvtqC0Qo+oTAOfSayHtFbbIrJt2m4/rgEEhbYCyNzcmIxJNb2t63qdXYaymmuMDuklQqibZUbTtAGWky2YA4rH/5LfaV2OWKJuUqoIdZVYYsZULncIJkxigHwzoUGpdNSzWlW2+d5sncCm1Q/bmfsODxU1rS27uuS2bhuW/MUDc7XJtg7yFuc4G72z96ZfDupdyOSceot6jtgxzPBE54rQ6P4ce0wv3biqENwRBkxut/UcgmceknjFBmPe0iPuNq75dy2r218w5/fOBvmQy/uwYPxVRerWrd1bi21EIoKsAwLgepyCYJ3Z4+IFdPoLGkRLf7XbgIBbTcr3GAh3YsoABGVExjPuTXRaTqehAZrVslVEsbdlFmAxO3fDGAG4oPNLesdkbZ5ga55rXSuUdcEYgwqDdOeGGaivWbwuFGVlclZUiGl4CyMRO4RxzXo+n6FcvW4fciXE1iErctPH7TeS4oC7jgIsGMz8Zq31bodm/fDC+lu4ECQhAPocOj4OWHH6e1BzV/ob9NuWzcNhzdtvIuWhfRCrW8AMBJyfUAPalWrd/4e3mJJ1Skfw7yzNHeTPPH3pUHfaLpEgIxVkRjuJEhmMnCz2kZ+a8z8adCfSN5hdSpcQRIKmNwxmR9X5FenC+LGwFgA7O7EnGRCCZxIE/g1x/iLU/tt27YssgM2yjODsDJcUEzBkesgGDmKDgfEepurcW1dXyzbtW02g7jlNxLkY3SxkfjMSQPiC/5afvXhZWNxIO0ggnPtiOCAPml1y0VdkuI63UEOWMl7paS5LGSjKCQRHIrF8l/7DGciFJmTAjGZ7fagu3epNvZhO18XEmVP2BmB/TtGKzbbQe3z3Bn3Hf3rpun+AdZdttcKeVAJVbkh3gEwqASCePVHNcvs9wREgzggjkff4oLNzVt+7MSEMrIwYfeZ984+0Cuq8M+KWDbCDsMvdKIGJhtxQAfTbbgiMCcZkZ3TtE17TJtww1du2rNLEeaEICr9KifUfcATMCLQ8NqdFq77n9/ZvXEOSASLiCAowSxbGP4vtQdP1Xxq91iNM6nDEKpJfAkkyBGJx8VxPT9W2ovIjsVV2fMSRvRhPzEj9K6novg/Ni6l8ixcs23YFnVtzqCy/uyDEwRnufasLxZ0UaTW21TayXAr7BcdivqhwWMOCYLDM5waDvU8XWLKAXrVy2UG0j0neyKs7TIBmV74mDXLeENEpveWGi662rrGf+3Z8+3dVAvdyqIxJ43oBGd1rR+F9Mpd7jlrZEh9oCIjvcC3YYtKjYp9RMLcknE1Y8I6JBcfVFm3Ob1tPUJuLahrai1tZ2JFhTgg7TEMJJDM8VeHD5zKjvccoNitt3yHXBaeSCxkgfmue0XRb90oBaP7xd6NypQcsDkRg47kECSIrr00Rvh/MS8HS4zXEYHe5JN5LdyASBtDicRIIPFZHhLqFmy29rrq1wFNm1mVF86w9sqeP4HHuOcUEXUfDF9bzaXT/wDqShZyyAICo2IWhm4DFl59/wAH4e0+zUBHVfMtt9DAXGBW2W8wuCF8sOihSCZN0fVw+iniGzb1N5r0XA3mAAKQFK+lbdxokqZaQsr77u1ceJ7K3WuKzFhMN5ZY3Dssxu3Ecsl0Ef2bmOBAbHijoSfuVtszsoUIhAKO+1SSxUTkLn71lp4aTUWdTqFvPcupYsXpOJuXbb3btsgySBb2gEHmfbaH6vqPXbFu+m0C2VLXBgvaByQYBwwOPb3qrpvEeoBNqzaNxdluyCm8q3kq6b1KASGBkD2A5zQRdE6Bf1Ac71tmyEEXNwkOhZFEKYG2DmMOK2/AfSLeosaq2wO50tbWPIdjqAEWQQx9DSe6kjFZPSdP1O1bby9O8OQWZ7U3CdoQAb+QAI4qPp/Suo3CUTehUhWHmLagw0AwQWwz5E/UaDtureNLdpIbTXHmQDcRVtkgYkFpCjGMHBrj9F4wuBre62txla6dqyCxvay3qXgbWI9Vvb3wR7Z0umf8PNSx3XHsyOVffe4z8D8hsV02g8GKu1bvllQS0Jp7aoG9PO8uxJAAmeB2mg5XTddbS7GC2rXltqLflMC6hb/kNG+2CEHoYyA3BEZrFu+IGF9ryEK7G05ZV3DdbFwSquRtAVgoHsi55J9L1XhPTsPRbto4bcCLcjtuUqrCVIAxIznuauP0LRKk3NPYC7YZtqqgCtuzkkEsTnJ7ExQecaLxFe1Gos777LatsrEwA67UuZS2rsTKkru7bh7QYNA679RcezeUHTNbsEo4PmMmxTCqYPqLCMKq8kgE+pdG02jdN+lVNuVLW8THYmJniqniLpkrua/ctWUVmbYT5jH5HccxHvQeaGwyaQWVUvuuNduHy7wDgIptfvHtAgLscGO9zvzU/TvDOia2Ln7XcD71XYyW1ck9/LDsQgEmT/ZPauw8N3bGom2dQNQ9sjJEelkgDIG5oBDQTmeK0Nfo0QtdBTeFYKCPQoYwxZSf3hxE4MAjANBw2h8M6ZdcbDs721sG76jtYuYAnZEAA7vxmtHwrqNNp9Fprl61aS7d3/vChLmLrgMSBIXbA59hWtprVzc1wpLXE2brBJ9A9ewWzwJUDEyW/NLpPmzs1JW4hDAAA+iGJ2EbowMTtnj2oNLT6/YZu3LFsZ5cK2eIJbAicVGdVpXIVLybjLfunBJ952TI/wAvxVLqV7T6dGazZsqwBbKACAMywE9qyreq1NxvXda2quARath7cbdwHmLGcjGftkUG7r+qpYIVS965GE9Ijv8AWQAuJOTmuUs9d6lc1Btqyrk8gC0ipMnzNpO2FiTP4mtjXauzb2lg1y4CoO1SxTf9O5RxOf5VW1/UGt3fL06h0eGZQrMyLu9TEKDAMyAMkzQc/wBW6GXvgHUrduvlpJJ7/QSPV7QOPbFWdB4aItuWUFiCFLDcxHIncQFUjbyJk5iK6FbGluXRc8j1rMOylWBwJKnntk/4Vp3tRaVGuNnbkAZ9Zkbc0HN9J8KNEMQqwCSU2xuUyVEwSAAJMjPar66jR6ZhbuepgAwbYpaTEkkYJ/yqcaqyTuKfSWhjhdzAKSJyDnv7is650i0Zvvdd1AUMYXIESvcRI7UHoHRr6lFbfv3KCCQsx+KVYWl6PZADhgFIgKD6QOcEf4/NKgk8R9OcW7txB6ldSo5GxU+mP7rtx7Vif8PdGLwuXCQpVuVAkFkcenGIJmCCMZBruepvtOQYfy8D+0HgfblP0rkPC6vbfVP6Qj3riqAY9Vu4w+nmMj9TQYf/ABV6WV8q76ixlHcmVaF3J3lT9eD+DitC11NbGh0ypfsKWt2ttx5d7asPWTb3AsAwIlcYgriaueKbFzUWzbVlcF0YBZDqF372kn1SCFCgd6zbHhK95aK2suoAiygDBUO0+kEkSBxzQag0t+4JbqauhEsLSWbYg8eo7zGDyRXn/i82LmvunfCXF3ErtaLvkHICEgguEnJ+pjXQf9B2ATuu3H7wDbWfyx571a0fgdRdZnto9rPloTcaFxBZwsNgEkAxNBzvhzUW7NzyvM81Bc090bVYsXVbk7UAJYCVEkDgGKuddvtct30sIYu6lLrencoiyhZHYjaG8xFYjiG+4rs9D0BQbbXbVpfKLG2ltRaUbhDboYlgYkjiQKHrPTmNzzFjaBtFtLaKAf7ReJkTzjAoOV6f1HWC2lqyul9FtVANze4CqoDOUf2+BzVLq3TtTqGBv6myNqsoCLugFlO1AwXJKg7t0jGc12moNuwm64CymS25jdByYwzEKPx8VzniLU2mRg222CCwYYII3ZVeGMCAMSRzigz7PhLX30GNSVKhYuXEsBlU4XYzFoHaVjP5qDR+G9aboZEIcOfW1+20srZ9atPYD8dq77pGuLWLdpbhvLGxpAt3ApHpmCIgYgZ+9Z4s6hQy27aquSDbx6sDJaCZzn7e2Qwv+jdc3qDkFxtM3XLBVJCAnJI29icce9SdP8AXEZTcG5YIKei2JMj61v7sc4Ht8iuut9bt27Y84i28iQGL5OBx3jt2qLW6Ww267eu+krj17QogEkAe4A/2TQYeq8Go1xy+wMWuGGvm0oBvHa3pQkjaQIxkc5qzf8P6OygHkWWYztULe1jGACZG5YPYT747it3piJG+16hxvDbv/buknuasyyN9ZaeVOfk9x/pQcxpej2Ln7y5pytuXkXbfl+kogQbWmCCpicDd81q6DrtvFux5Vu2mFDXHtqMDG1LO1RnuTmc1Z1eoV2guVmBgA5nvzniPzR2Ldi36UCckkwCZAn9ZJoLt2zcEmLRMf+Rz7yXz/wDEVRTqVyQGRuSJQDbieS9s4xHtPfvRWupW2lVuDcGiCcxnP2xVw3IzyBz798/bFBYDpcBtMjMpA3B7c23BMxO3a3HFDcvsFk2szAQOGMdm9lHPv2/GPr+vm0+0WrlzG70ROBOBktweB8VU1viqym0sTuYcRBwxUiR9RBH86BtT1HX22uMlo3BI2rtQKfWQYZTPEc9pxXQWLtx4chkBEG0+zAPcwCZ4xIrP0Ov8wDbuBMyrAAiScx7SP5irty0TEsZySBwBjgDk8UErM6ji2vvsEfftUeq06X/S6+YncYKx7x/lmmgiARLRK7pX57UFp7rN9JtqJhmgdhMAmY+rOO3M0FS1021pto0+jRZ9JdSpYKONxI3GfkmPmr7aRmXYq7d0+oAGM4aGBHzmpm1YtgBrgONwVfUWCxuVRHArCv8Aiu7uTbZNu15m0s5VGYBWMIGww9OSOMzBig2rvT3jJxEDOZ47Af7Nc11vpVgqxJYOAfolnyYhR9Rye1VLfiPUPcc3JtWxLQro7KikhnZVJgfSuAcme1Zmq8dKxKJp5EwD3KbjA2mZaDMH+In70FnUaPTwouX9qkwwuMT5m5QBb3zB7czifuNnQdMQHeijH0diJAnIJkmBJjMUtN0K1fti7d3C3h1Ujy9kHJxAwARMZBIqzd0x3Gb8KYAW3Aja3uRx9Ij4+aCl1C1dVC1myLlyBCsQuAeFUEFuTgx71kaPqGpY7b2mlHJ3FFa2ynHzO3IGPfk10jaNgCPPJaDkKFC44HztLc94Pan0nmxkq0cASCZAIG3Hv2oKa6AEkkE4g5yRmFknAE/zqyOmn+FRHHsQI9v0xUWp0uoRyyW1CwQBGZMlpPAX6jj596htau/lwVAIlECnAAiJAweZ/wBKCS54ctt6ANi9xJGATkweSW496vWfDlm2syDgk7hADA9viQMfFN09LrsdwKqVSSZBEZMfJnn4qbUM4CgJ5iAEepvVg4nHaKC/p+nW9oAIwBO1sT9hxSrOtakW1lrW1ic7TMgcSaVBynVPFl5BEepQCJOGmNp2yT7zVjpfVrWqHl3AbNwvvlWUICxkkAtMkmYI716DrOnWmMm0hM8lF9j3is3/AJLYBLGzZE8naJ54+Of50HIdb8Ja1gfKvhgxkhm2RGB6gM/5xWh0zoGpQDzrousYmTCgiPpjn5kZiupDAD0qOMDj7c9qztV1e3bwZMY9KzBoOZ1vg1vM8xLgUxtCksVzz6YkyPn2re0ti6La27myF7pKKFE7QFJ9QAAHzzU2l6pavAtbYNBgjiD8ijS6IMfaYgf0oIxAX0gtPBx39iO1QajStcVgZBPBOxtvpImDK9/btV0MWHb/AB+8EUzDtP8AOgpJ07avpMEcsAFZj87YGB8VSueFrN4hrwYwSVHpA74IUDufuYFdAQI+Peo9uff8e/NBV0PSLNkzbGYMnHvPHbJPtzUvU1UWn3vsgH1RxwYPwY+KmvbxGxAfeTt70VzRi5IuARjHbvz7/wClBxg6C1xwdqON1xmYOAxOyAgYD1LLSeO1Y/Urd4h2ZXgswhhuGxfrAHKhPYxMryIFel2NEimFCgDgBRj3MxMk95ptR01HEMDMzuBKn4gj5PHx3oPL+ndUXTIxb/uNcUQhYKtpecEj1ncR7YHBybd3xqW5XndiZwMiDA9U5mK7XqXg7T3zvubywAGHPEYJ9z/lVTTf8OdIOTcbJJls4GFxxkgn3gUHAs+pvOSkhzB2mFYmCGILGODnaAc8Ve0/Sr/mOLtrUXA2RsVpJCySCDEA7R3HFesaTpmnTC2kPPIDnJkwTUt/VKo2hcCBAgRO7gew2UHAdB8H3Wui/cm2SYa04bcAQR6XDRMATPcfauj0nQAhIW56QSVWCAk990+owZgiM1Q65124z2xZko5EmGyxP0+kREAcng0Vu9euFwquWW3u2hTG5kXG4HDfH2+aC9pfDdpGFw+pjnLSoOMANmMTWi9pI/haBH9v3JEkz81m6axdC7risu8rCzBUcnERPJIHsK1kaVx7CDgyeOO+f6GgyNPfsFSbNpd3JAVbRChofAGSFGB396mTVyYwFPsW3cwDMY4H860G0qjML9xEn88Vn6Po7LqBcbKL7sxI9LGNnAJME/JoLFkuE4LXCTG70hSAWAJAyIHOZmKwuprqriFEZW9JDK8AuHCmAIGFB7mSJyYrW6h17bv2mfSAoEqzO7LtUFhABUyT8g1R0/ilTrG07oQBO12lfUETcM/Uslu3t8mgzdH0rUsLjCzZ88youXh5sKMAI7AlUI7ZjPvW2+lZbaBmJcCCbTFbcyf/APMljGeJP9IpdX8V7WCEBNxKhWMEMByT2UHb/wDMe1Zek6jqW1W20r7ATLMpKFSxcnP8RLwB2CDvigsWulXxhmXUK9xt4uoIUKrkzI9R3RWn+zaXSW82bK3G3MYRZ4yzDkDitC9eZAXdyYBMbQT9h/LtNc7qevXm3umnVShMli7EyDDLgKR8gnmgr6jxD5SFr+oQXDbG1fVdIZwRuZMency+kdhzECsJ2ZYvPcLq2/cFIVfMJlVK+6nGFkRA3EyO50uo81fNRAruJJK5BIEAnkj4+KC50vefMeGZS21l7qxMbpwcH5oOL6d1d7auodmvXNxRXDMlss7Z+kODAbEQMcV23h9TotKDqmButLOYJ27iNo4kKqwCTHGeKuaLQWxcF0IgYTDAeqCMx8TBq9d0avu8wggg4IU4aMTGIxBH3oMK54rtBFdixVy4UC225yoJYoCZKKveMyKn0XV7N1VKMvq/hwGKyM7SZIk0X/Tdgu73G8ws0qHM7AHQ+WhnCegDb7E+9chrPA+ov65ijFbC+WVLCAIVfQqDgfV+e2ZoO4u6a3cC7m+kiAWIEzIGCJERzT6bSLuaXDA9hnaZJMkfJo+i9B8slnW2GIg7JVW+QhJ2mK2DpkAPCzicD+lBRsWEHf8AXn+tKoj0izO/zD6hzumeIg8djSoLOvsgsGzP94gcHsDFV30ytEiYII+/v96VKgN7Y9hxXK+NrIt29yDa3qyPkCaVKgxhZFtUdPS5AlpO4+ocnmus6Y5e1bLZJmfn9KVKguKs8/7zUFxYLR2H+ApqVBKmTn3P+NET/j/WlSoA0bliwJkBiB+DRq0xP+8ilSoI9ZdKg7TEL/8A1Q37rCyGBMkMSfsGI+3ApUqCXXnZpndcMBg8/wARHf4rntBrrhvAFzBiR2P3HfinpUGkurfyzn+K4uABgPAGPiuf69q3UEhmH/pbrc9zKk/faTSpUEnQdbcOo2ljtCooHYAX4AHtjFeiaG0NnAG71GMScZP6D9KVKgG7bDEz8DkjBieKy9L6ryk/2Cfblj7dvimpUE/XTtt+nHqUY4iRiParLWwLGJwCQZJMgCDJM0qVBx3i2BqrZAWVRCpKglS11EJBIxKwPwPYVxvg9d2sJaWIJIJJY+kGJJ5/PfNPSoPQ00qWgbiKodi8tEnBxz2+KlbUt5aNOWAJwIncRxx2pUqB7+ZmDLRkTjP+QqzdtDZMZwPxBxTUqAr6gWmYCGCmCMHj/Sl06yC7SO1v+Zef6ClSoNDT2hnHt/8AqKz/ADSdQ1sn0C0pj5LGTPPYUqVBzw1Ti6o3GCygg5B9dwcHH8C/pW0NU6KpUx+73doncuY4pUqDjfFPiHUrbthbrDeh3REmLoAzEjGMc1or1a8+msXGeXe07MdqiWVSQTAjmmpUBeEGN+yhveuAYn7ilSpU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2534" name="Picture 6" descr="http://www.irwinator.com/126/family.jpg"/>
          <p:cNvPicPr>
            <a:picLocks noChangeAspect="1" noChangeArrowheads="1"/>
          </p:cNvPicPr>
          <p:nvPr/>
        </p:nvPicPr>
        <p:blipFill>
          <a:blip r:embed="rId3" cstate="print"/>
          <a:srcRect/>
          <a:stretch>
            <a:fillRect/>
          </a:stretch>
        </p:blipFill>
        <p:spPr bwMode="auto">
          <a:xfrm>
            <a:off x="304800" y="1371601"/>
            <a:ext cx="4038600" cy="2438399"/>
          </a:xfrm>
          <a:prstGeom prst="rect">
            <a:avLst/>
          </a:prstGeom>
          <a:noFill/>
          <a:ln w="76200">
            <a:solidFill>
              <a:schemeClr val="tx1"/>
            </a:solidFill>
          </a:ln>
        </p:spPr>
      </p:pic>
      <p:pic>
        <p:nvPicPr>
          <p:cNvPr id="22532" name="Picture 4" descr="http://1.bp.blogspot.com/-t6EKtCFlwjw/TdbvBWkjVyI/AAAAAAAAoIE/sMTGz7SKTng/s400/Wagon%252520Train%252520in%252520Utah-500.jpg"/>
          <p:cNvPicPr>
            <a:picLocks noChangeAspect="1" noChangeArrowheads="1"/>
          </p:cNvPicPr>
          <p:nvPr/>
        </p:nvPicPr>
        <p:blipFill>
          <a:blip r:embed="rId4" cstate="print"/>
          <a:srcRect/>
          <a:stretch>
            <a:fillRect/>
          </a:stretch>
        </p:blipFill>
        <p:spPr bwMode="auto">
          <a:xfrm>
            <a:off x="1219200" y="3622072"/>
            <a:ext cx="3962400" cy="2733676"/>
          </a:xfrm>
          <a:prstGeom prst="rect">
            <a:avLst/>
          </a:prstGeom>
          <a:noFill/>
          <a:ln w="76200">
            <a:solidFill>
              <a:srgbClr val="F67D4C"/>
            </a:solid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7BDDF1"/>
          </a:solidFill>
        </p:spPr>
        <p:txBody>
          <a:bodyPr/>
          <a:lstStyle/>
          <a:p>
            <a:r>
              <a:rPr lang="en-US" b="1" dirty="0" smtClean="0"/>
              <a:t>Overland Trail</a:t>
            </a:r>
            <a:endParaRPr lang="en-US" b="1" dirty="0"/>
          </a:p>
        </p:txBody>
      </p:sp>
      <p:sp>
        <p:nvSpPr>
          <p:cNvPr id="3" name="Content Placeholder 2"/>
          <p:cNvSpPr>
            <a:spLocks noGrp="1"/>
          </p:cNvSpPr>
          <p:nvPr>
            <p:ph idx="1"/>
          </p:nvPr>
        </p:nvSpPr>
        <p:spPr>
          <a:xfrm>
            <a:off x="228600" y="1219200"/>
            <a:ext cx="3276600" cy="5181600"/>
          </a:xfrm>
        </p:spPr>
        <p:txBody>
          <a:bodyPr>
            <a:normAutofit lnSpcReduction="10000"/>
          </a:bodyPr>
          <a:lstStyle/>
          <a:p>
            <a:r>
              <a:rPr lang="en-US" b="1" dirty="0" smtClean="0"/>
              <a:t>2,4000 mile wagon </a:t>
            </a:r>
            <a:r>
              <a:rPr lang="en-US" b="1" dirty="0" smtClean="0"/>
              <a:t>trail</a:t>
            </a:r>
          </a:p>
          <a:p>
            <a:pPr marL="0" indent="0">
              <a:buNone/>
            </a:pPr>
            <a:endParaRPr lang="en-US" b="1" dirty="0" smtClean="0"/>
          </a:p>
          <a:p>
            <a:r>
              <a:rPr lang="en-US" b="1" dirty="0" smtClean="0"/>
              <a:t>6 – 8 </a:t>
            </a:r>
            <a:r>
              <a:rPr lang="en-US" b="1" dirty="0" smtClean="0"/>
              <a:t>months</a:t>
            </a:r>
          </a:p>
          <a:p>
            <a:pPr marL="0" indent="0">
              <a:buNone/>
            </a:pPr>
            <a:endParaRPr lang="en-US" b="1" dirty="0" smtClean="0"/>
          </a:p>
          <a:p>
            <a:r>
              <a:rPr lang="en-US" b="1" dirty="0" smtClean="0"/>
              <a:t>“Free land,” gold &amp; silver </a:t>
            </a:r>
            <a:r>
              <a:rPr lang="en-US" b="1" dirty="0" smtClean="0"/>
              <a:t>mining</a:t>
            </a:r>
          </a:p>
          <a:p>
            <a:pPr marL="0" indent="0">
              <a:buNone/>
            </a:pPr>
            <a:endParaRPr lang="en-US" b="1" dirty="0" smtClean="0"/>
          </a:p>
          <a:p>
            <a:r>
              <a:rPr lang="en-US" b="1" dirty="0" smtClean="0"/>
              <a:t>Panic of 1837</a:t>
            </a:r>
            <a:endParaRPr lang="en-US" b="1" dirty="0"/>
          </a:p>
        </p:txBody>
      </p:sp>
      <p:pic>
        <p:nvPicPr>
          <p:cNvPr id="20482" name="Picture 2" descr="http://overlandtrails.lib.byu.edu/images/trailmap.gif"/>
          <p:cNvPicPr>
            <a:picLocks noChangeAspect="1" noChangeArrowheads="1"/>
          </p:cNvPicPr>
          <p:nvPr/>
        </p:nvPicPr>
        <p:blipFill>
          <a:blip r:embed="rId3" cstate="print"/>
          <a:srcRect/>
          <a:stretch>
            <a:fillRect/>
          </a:stretch>
        </p:blipFill>
        <p:spPr bwMode="auto">
          <a:xfrm>
            <a:off x="3505200" y="1219200"/>
            <a:ext cx="5105400" cy="2438400"/>
          </a:xfrm>
          <a:prstGeom prst="rect">
            <a:avLst/>
          </a:prstGeom>
          <a:noFill/>
          <a:ln w="76200">
            <a:solidFill>
              <a:srgbClr val="7BDDF1"/>
            </a:solidFill>
          </a:ln>
        </p:spPr>
      </p:pic>
      <p:pic>
        <p:nvPicPr>
          <p:cNvPr id="20484" name="Picture 4" descr="http://ultimatewyoming.com/sectionpages/sec5/CarbonCounty/Overland_Trail_Marker_Baggs.jpg"/>
          <p:cNvPicPr>
            <a:picLocks noChangeAspect="1" noChangeArrowheads="1"/>
          </p:cNvPicPr>
          <p:nvPr/>
        </p:nvPicPr>
        <p:blipFill>
          <a:blip r:embed="rId4" cstate="print"/>
          <a:srcRect/>
          <a:stretch>
            <a:fillRect/>
          </a:stretch>
        </p:blipFill>
        <p:spPr bwMode="auto">
          <a:xfrm>
            <a:off x="6781800" y="3486150"/>
            <a:ext cx="2209800" cy="2476500"/>
          </a:xfrm>
          <a:prstGeom prst="rect">
            <a:avLst/>
          </a:prstGeom>
          <a:noFill/>
          <a:ln w="76200">
            <a:solidFill>
              <a:schemeClr val="tx1"/>
            </a:solidFill>
          </a:ln>
        </p:spPr>
      </p:pic>
      <p:pic>
        <p:nvPicPr>
          <p:cNvPr id="20486" name="Picture 6" descr="http://imgc.allpostersimages.com/images/P-473-488-90/30/3031/SRLBF00Z/posters/covered-wagons-crossing-the-rocky-mountains-of-colorado.jpg"/>
          <p:cNvPicPr>
            <a:picLocks noChangeAspect="1" noChangeArrowheads="1"/>
          </p:cNvPicPr>
          <p:nvPr/>
        </p:nvPicPr>
        <p:blipFill>
          <a:blip r:embed="rId5" cstate="print"/>
          <a:srcRect/>
          <a:stretch>
            <a:fillRect/>
          </a:stretch>
        </p:blipFill>
        <p:spPr bwMode="auto">
          <a:xfrm>
            <a:off x="3581400" y="4038600"/>
            <a:ext cx="3362325" cy="2590800"/>
          </a:xfrm>
          <a:prstGeom prst="rect">
            <a:avLst/>
          </a:prstGeom>
          <a:noFill/>
          <a:ln w="76200">
            <a:solidFill>
              <a:srgbClr val="7BDDF1"/>
            </a:solid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BDD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49" y="1"/>
            <a:ext cx="9144000" cy="1066800"/>
          </a:xfrm>
          <a:solidFill>
            <a:srgbClr val="F67D4C"/>
          </a:solidFill>
        </p:spPr>
        <p:txBody>
          <a:bodyPr/>
          <a:lstStyle/>
          <a:p>
            <a:r>
              <a:rPr lang="en-US" b="1" dirty="0" smtClean="0"/>
              <a:t>Homestead Act of 1862</a:t>
            </a:r>
            <a:endParaRPr lang="en-US" b="1" dirty="0"/>
          </a:p>
        </p:txBody>
      </p:sp>
      <p:sp>
        <p:nvSpPr>
          <p:cNvPr id="3" name="Content Placeholder 2"/>
          <p:cNvSpPr>
            <a:spLocks noGrp="1"/>
          </p:cNvSpPr>
          <p:nvPr>
            <p:ph idx="1"/>
          </p:nvPr>
        </p:nvSpPr>
        <p:spPr>
          <a:xfrm>
            <a:off x="342900" y="1168021"/>
            <a:ext cx="4724400" cy="4525963"/>
          </a:xfrm>
        </p:spPr>
        <p:txBody>
          <a:bodyPr/>
          <a:lstStyle/>
          <a:p>
            <a:r>
              <a:rPr lang="en-US" b="1" dirty="0" smtClean="0"/>
              <a:t>80 million acres available</a:t>
            </a:r>
          </a:p>
          <a:p>
            <a:r>
              <a:rPr lang="en-US" b="1" dirty="0" smtClean="0"/>
              <a:t>160 acres for 5 years of improvement</a:t>
            </a:r>
            <a:endParaRPr lang="en-US" b="1" dirty="0"/>
          </a:p>
        </p:txBody>
      </p:sp>
      <p:pic>
        <p:nvPicPr>
          <p:cNvPr id="18434" name="Picture 2" descr="https://encrypted-tbn2.gstatic.com/images?q=tbn:ANd9GcQchPMrnOb7buDpni2weH0AFjSYtr-F5z6szr1qugDXadgBCHV2"/>
          <p:cNvPicPr>
            <a:picLocks noChangeAspect="1" noChangeArrowheads="1"/>
          </p:cNvPicPr>
          <p:nvPr/>
        </p:nvPicPr>
        <p:blipFill>
          <a:blip r:embed="rId3" cstate="print"/>
          <a:srcRect/>
          <a:stretch>
            <a:fillRect/>
          </a:stretch>
        </p:blipFill>
        <p:spPr bwMode="auto">
          <a:xfrm>
            <a:off x="1143000" y="3581400"/>
            <a:ext cx="4343400" cy="2971800"/>
          </a:xfrm>
          <a:prstGeom prst="rect">
            <a:avLst/>
          </a:prstGeom>
          <a:noFill/>
          <a:ln w="76200">
            <a:solidFill>
              <a:srgbClr val="F67D4C"/>
            </a:solidFill>
          </a:ln>
        </p:spPr>
      </p:pic>
      <p:pic>
        <p:nvPicPr>
          <p:cNvPr id="18436" name="Picture 4" descr="http://erpenbeckknowyournation.weebly.com/uploads/5/2/4/2/5242172/2760593_orig.jpg"/>
          <p:cNvPicPr>
            <a:picLocks noChangeAspect="1" noChangeArrowheads="1"/>
          </p:cNvPicPr>
          <p:nvPr/>
        </p:nvPicPr>
        <p:blipFill>
          <a:blip r:embed="rId4" cstate="print"/>
          <a:srcRect/>
          <a:stretch>
            <a:fillRect/>
          </a:stretch>
        </p:blipFill>
        <p:spPr bwMode="auto">
          <a:xfrm>
            <a:off x="5257800" y="1371600"/>
            <a:ext cx="3657600" cy="4876800"/>
          </a:xfrm>
          <a:prstGeom prst="rect">
            <a:avLst/>
          </a:prstGeom>
          <a:noFill/>
          <a:ln w="76200">
            <a:solidFill>
              <a:schemeClr val="tx1"/>
            </a:solid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rgbClr val="7BDDF1"/>
          </a:solidFill>
        </p:spPr>
        <p:txBody>
          <a:bodyPr/>
          <a:lstStyle/>
          <a:p>
            <a:r>
              <a:rPr lang="en-US" b="1" dirty="0" smtClean="0"/>
              <a:t>Who Traveled?</a:t>
            </a:r>
            <a:endParaRPr lang="en-US" b="1" dirty="0"/>
          </a:p>
        </p:txBody>
      </p:sp>
      <p:sp>
        <p:nvSpPr>
          <p:cNvPr id="3" name="Content Placeholder 2"/>
          <p:cNvSpPr>
            <a:spLocks noGrp="1"/>
          </p:cNvSpPr>
          <p:nvPr>
            <p:ph idx="1"/>
          </p:nvPr>
        </p:nvSpPr>
        <p:spPr>
          <a:xfrm>
            <a:off x="304800" y="1066800"/>
            <a:ext cx="8229600" cy="4525963"/>
          </a:xfrm>
        </p:spPr>
        <p:txBody>
          <a:bodyPr/>
          <a:lstStyle/>
          <a:p>
            <a:r>
              <a:rPr lang="en-US" b="1" dirty="0" smtClean="0"/>
              <a:t>Wagon parties of 450 – 500 wagons</a:t>
            </a:r>
          </a:p>
          <a:p>
            <a:r>
              <a:rPr lang="en-US" b="1" dirty="0" smtClean="0"/>
              <a:t>Missouri, Illinois, Iowa, Indiana</a:t>
            </a:r>
          </a:p>
          <a:p>
            <a:r>
              <a:rPr lang="en-US" b="1" dirty="0" smtClean="0"/>
              <a:t>“Jumping Off Points”</a:t>
            </a:r>
          </a:p>
          <a:p>
            <a:r>
              <a:rPr lang="en-US" b="1" dirty="0" smtClean="0"/>
              <a:t>Experienced but afraid</a:t>
            </a:r>
            <a:endParaRPr lang="en-US" b="1" dirty="0"/>
          </a:p>
        </p:txBody>
      </p:sp>
      <p:pic>
        <p:nvPicPr>
          <p:cNvPr id="4098" name="Picture 2" descr="C:\Users\Sanchez Family\Desktop\antebellum america\ante america med pics00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8683" y="2362200"/>
            <a:ext cx="3829050" cy="4114800"/>
          </a:xfrm>
          <a:prstGeom prst="rect">
            <a:avLst/>
          </a:prstGeom>
          <a:noFill/>
          <a:ln w="76200">
            <a:solidFill>
              <a:srgbClr val="7BDDF1"/>
            </a:solidFill>
          </a:ln>
          <a:extLst>
            <a:ext uri="{909E8E84-426E-40DD-AFC4-6F175D3DCCD1}">
              <a14:hiddenFill xmlns:a14="http://schemas.microsoft.com/office/drawing/2010/main">
                <a:solidFill>
                  <a:srgbClr val="FFFFFF"/>
                </a:solidFill>
              </a14:hiddenFill>
            </a:ext>
          </a:extLst>
        </p:spPr>
      </p:pic>
      <p:pic>
        <p:nvPicPr>
          <p:cNvPr id="16386" name="Picture 2" descr="https://encrypted-tbn1.gstatic.com/images?q=tbn:ANd9GcRXLhDyJi21hg8_I4WODeHrgIRtqRrSUHFjniZ6DpGFm0iBTJ3N2Q"/>
          <p:cNvPicPr>
            <a:picLocks noChangeAspect="1" noChangeArrowheads="1"/>
          </p:cNvPicPr>
          <p:nvPr/>
        </p:nvPicPr>
        <p:blipFill>
          <a:blip r:embed="rId4" cstate="print"/>
          <a:srcRect/>
          <a:stretch>
            <a:fillRect/>
          </a:stretch>
        </p:blipFill>
        <p:spPr bwMode="auto">
          <a:xfrm>
            <a:off x="457200" y="3733800"/>
            <a:ext cx="4114800" cy="2743200"/>
          </a:xfrm>
          <a:prstGeom prst="rect">
            <a:avLst/>
          </a:prstGeom>
          <a:noFill/>
          <a:ln w="76200">
            <a:solidFill>
              <a:schemeClr val="tx1"/>
            </a:solid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BDD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F67D4C"/>
          </a:solidFill>
        </p:spPr>
        <p:txBody>
          <a:bodyPr/>
          <a:lstStyle/>
          <a:p>
            <a:r>
              <a:rPr lang="en-US" b="1" dirty="0" smtClean="0"/>
              <a:t>Preparations</a:t>
            </a:r>
            <a:endParaRPr lang="en-US" b="1" dirty="0"/>
          </a:p>
        </p:txBody>
      </p:sp>
      <p:sp>
        <p:nvSpPr>
          <p:cNvPr id="3" name="Content Placeholder 2"/>
          <p:cNvSpPr>
            <a:spLocks noGrp="1"/>
          </p:cNvSpPr>
          <p:nvPr>
            <p:ph idx="1"/>
          </p:nvPr>
        </p:nvSpPr>
        <p:spPr>
          <a:xfrm>
            <a:off x="5083791" y="1221048"/>
            <a:ext cx="4038600" cy="4525963"/>
          </a:xfrm>
        </p:spPr>
        <p:txBody>
          <a:bodyPr>
            <a:normAutofit lnSpcReduction="10000"/>
          </a:bodyPr>
          <a:lstStyle/>
          <a:p>
            <a:r>
              <a:rPr lang="en-US" b="1" dirty="0" smtClean="0"/>
              <a:t>Prairie wagons pulled by oxen</a:t>
            </a:r>
          </a:p>
          <a:p>
            <a:r>
              <a:rPr lang="en-US" b="1" dirty="0" smtClean="0"/>
              <a:t>Amphibious</a:t>
            </a:r>
          </a:p>
          <a:p>
            <a:r>
              <a:rPr lang="en-US" b="1" dirty="0" smtClean="0"/>
              <a:t>$500 – $1,000</a:t>
            </a:r>
          </a:p>
          <a:p>
            <a:r>
              <a:rPr lang="en-US" b="1" dirty="0" smtClean="0"/>
              <a:t>200 pounds flour, 150 pounds bacon, 10 pounds coffee, 20 pounds sugar, 10 pounds salt</a:t>
            </a:r>
          </a:p>
        </p:txBody>
      </p:sp>
      <p:pic>
        <p:nvPicPr>
          <p:cNvPr id="14338" name="Picture 2" descr="https://encrypted-tbn0.gstatic.com/images?q=tbn:ANd9GcQ-V8FXxSFkTMwERpODLHbFnK-xugSnLfVG70LBeKYW9V1ApVN3Zw"/>
          <p:cNvPicPr>
            <a:picLocks noChangeAspect="1" noChangeArrowheads="1"/>
          </p:cNvPicPr>
          <p:nvPr/>
        </p:nvPicPr>
        <p:blipFill>
          <a:blip r:embed="rId3" cstate="print"/>
          <a:srcRect/>
          <a:stretch>
            <a:fillRect/>
          </a:stretch>
        </p:blipFill>
        <p:spPr bwMode="auto">
          <a:xfrm>
            <a:off x="990600" y="3657600"/>
            <a:ext cx="3962400" cy="2590800"/>
          </a:xfrm>
          <a:prstGeom prst="rect">
            <a:avLst/>
          </a:prstGeom>
          <a:noFill/>
          <a:ln w="76200">
            <a:solidFill>
              <a:srgbClr val="F67D4C"/>
            </a:solidFill>
          </a:ln>
        </p:spPr>
      </p:pic>
      <p:pic>
        <p:nvPicPr>
          <p:cNvPr id="14340" name="Picture 4" descr="http://images.fineartamerica.com/images-medium-large-5/westward-family-in-covered-wagon-c-1886-daniel-hagerman.jpg"/>
          <p:cNvPicPr>
            <a:picLocks noChangeAspect="1" noChangeArrowheads="1"/>
          </p:cNvPicPr>
          <p:nvPr/>
        </p:nvPicPr>
        <p:blipFill>
          <a:blip r:embed="rId4" cstate="print"/>
          <a:srcRect/>
          <a:stretch>
            <a:fillRect/>
          </a:stretch>
        </p:blipFill>
        <p:spPr bwMode="auto">
          <a:xfrm>
            <a:off x="342900" y="1206263"/>
            <a:ext cx="3695700" cy="2603737"/>
          </a:xfrm>
          <a:prstGeom prst="rect">
            <a:avLst/>
          </a:prstGeom>
          <a:noFill/>
          <a:ln w="76200">
            <a:solidFill>
              <a:schemeClr val="tx1"/>
            </a:solid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rgbClr val="7BDDF1"/>
          </a:solidFill>
        </p:spPr>
        <p:txBody>
          <a:bodyPr/>
          <a:lstStyle/>
          <a:p>
            <a:r>
              <a:rPr lang="en-US" b="1" dirty="0" smtClean="0"/>
              <a:t>High Expectations</a:t>
            </a:r>
            <a:endParaRPr lang="en-US" b="1" dirty="0"/>
          </a:p>
        </p:txBody>
      </p:sp>
      <p:sp>
        <p:nvSpPr>
          <p:cNvPr id="3" name="Content Placeholder 2"/>
          <p:cNvSpPr>
            <a:spLocks noGrp="1"/>
          </p:cNvSpPr>
          <p:nvPr>
            <p:ph idx="1"/>
          </p:nvPr>
        </p:nvSpPr>
        <p:spPr>
          <a:xfrm>
            <a:off x="228600" y="1191237"/>
            <a:ext cx="3505200" cy="5105400"/>
          </a:xfrm>
        </p:spPr>
        <p:txBody>
          <a:bodyPr>
            <a:normAutofit/>
          </a:bodyPr>
          <a:lstStyle/>
          <a:p>
            <a:pPr>
              <a:buNone/>
            </a:pPr>
            <a:r>
              <a:rPr lang="en-US" b="1" dirty="0" smtClean="0"/>
              <a:t>    “</a:t>
            </a:r>
            <a:r>
              <a:rPr lang="en-US" b="1" dirty="0" smtClean="0"/>
              <a:t>The pigs are already cooked, with knives and forks sticking in so that you can cut off a slice whenever you are hungry.”</a:t>
            </a:r>
          </a:p>
          <a:p>
            <a:pPr>
              <a:buNone/>
            </a:pPr>
            <a:r>
              <a:rPr lang="en-US" b="1" dirty="0" smtClean="0"/>
              <a:t>	--Propaganda about Oregon</a:t>
            </a:r>
            <a:endParaRPr lang="en-US" b="1" dirty="0"/>
          </a:p>
        </p:txBody>
      </p:sp>
      <p:pic>
        <p:nvPicPr>
          <p:cNvPr id="4" name="Picture 2" descr="C:\Users\Sanchez Family\Desktop\antebellum america\ante america med pics001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6866" y="3429000"/>
            <a:ext cx="4343400" cy="2920172"/>
          </a:xfrm>
          <a:prstGeom prst="rect">
            <a:avLst/>
          </a:prstGeom>
          <a:noFill/>
          <a:ln w="76200">
            <a:solidFill>
              <a:srgbClr val="7BDDF1"/>
            </a:solidFill>
          </a:ln>
          <a:extLst>
            <a:ext uri="{909E8E84-426E-40DD-AFC4-6F175D3DCCD1}">
              <a14:hiddenFill xmlns:a14="http://schemas.microsoft.com/office/drawing/2010/main">
                <a:solidFill>
                  <a:srgbClr val="FFFFFF"/>
                </a:solidFill>
              </a14:hiddenFill>
            </a:ext>
          </a:extLst>
        </p:spPr>
      </p:pic>
      <p:pic>
        <p:nvPicPr>
          <p:cNvPr id="5" name="Content Placeholder 3" descr="Gallery2_Willamette_ValleyApril_Waters_855_677.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5257800" y="1191237"/>
            <a:ext cx="3654425" cy="2648607"/>
          </a:xfrm>
          <a:prstGeom prst="rect">
            <a:avLst/>
          </a:prstGeom>
          <a:ln w="76200">
            <a:solidFill>
              <a:schemeClr val="tx1"/>
            </a:solid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BDD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060" y="0"/>
            <a:ext cx="9161060" cy="1066800"/>
          </a:xfrm>
          <a:solidFill>
            <a:srgbClr val="F67D4C"/>
          </a:solidFill>
        </p:spPr>
        <p:txBody>
          <a:bodyPr/>
          <a:lstStyle/>
          <a:p>
            <a:r>
              <a:rPr lang="en-US" b="1" dirty="0" smtClean="0"/>
              <a:t>Gendered Expectations</a:t>
            </a:r>
            <a:endParaRPr lang="en-US" b="1" dirty="0"/>
          </a:p>
        </p:txBody>
      </p:sp>
      <p:sp>
        <p:nvSpPr>
          <p:cNvPr id="3" name="Content Placeholder 2"/>
          <p:cNvSpPr>
            <a:spLocks noGrp="1"/>
          </p:cNvSpPr>
          <p:nvPr>
            <p:ph idx="1"/>
          </p:nvPr>
        </p:nvSpPr>
        <p:spPr>
          <a:xfrm>
            <a:off x="220070" y="1356519"/>
            <a:ext cx="4343400" cy="5547519"/>
          </a:xfrm>
        </p:spPr>
        <p:txBody>
          <a:bodyPr/>
          <a:lstStyle/>
          <a:p>
            <a:r>
              <a:rPr lang="en-US" b="1" dirty="0" smtClean="0"/>
              <a:t>Varied perspectives on Indians</a:t>
            </a:r>
          </a:p>
          <a:p>
            <a:r>
              <a:rPr lang="en-US" b="1" dirty="0" smtClean="0"/>
              <a:t>Traditional &amp; non-traditional roles</a:t>
            </a:r>
          </a:p>
          <a:p>
            <a:r>
              <a:rPr lang="en-US" b="1" dirty="0" smtClean="0"/>
              <a:t>Style of dress</a:t>
            </a:r>
          </a:p>
          <a:p>
            <a:r>
              <a:rPr lang="en-US" b="1" dirty="0" smtClean="0"/>
              <a:t>Rite of passage </a:t>
            </a:r>
            <a:endParaRPr lang="en-US" b="1" dirty="0" smtClean="0"/>
          </a:p>
          <a:p>
            <a:pPr marL="0" indent="0">
              <a:buNone/>
            </a:pPr>
            <a:r>
              <a:rPr lang="en-US" b="1" dirty="0"/>
              <a:t> </a:t>
            </a:r>
            <a:r>
              <a:rPr lang="en-US" b="1" dirty="0" smtClean="0"/>
              <a:t>   </a:t>
            </a:r>
            <a:r>
              <a:rPr lang="en-US" b="1" dirty="0" smtClean="0"/>
              <a:t>for </a:t>
            </a:r>
            <a:r>
              <a:rPr lang="en-US" b="1" dirty="0" smtClean="0"/>
              <a:t>men</a:t>
            </a:r>
            <a:endParaRPr lang="en-US" b="1" dirty="0"/>
          </a:p>
        </p:txBody>
      </p:sp>
      <p:pic>
        <p:nvPicPr>
          <p:cNvPr id="2051" name="Picture 3" descr="C:\Users\Sanchez Family\Desktop\antebellum america\ante america med pics00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1356519"/>
            <a:ext cx="3886200" cy="4525963"/>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pic>
        <p:nvPicPr>
          <p:cNvPr id="2050" name="Picture 2" descr="C:\Users\Sanchez Family\Desktop\antebellum america\ante america med pics000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1261" y="4257334"/>
            <a:ext cx="2590800" cy="2280785"/>
          </a:xfrm>
          <a:prstGeom prst="rect">
            <a:avLst/>
          </a:prstGeom>
          <a:noFill/>
          <a:ln w="76200">
            <a:solidFill>
              <a:srgbClr val="F67D4C"/>
            </a:solid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4525963"/>
          </a:xfrm>
        </p:spPr>
        <p:txBody>
          <a:bodyPr>
            <a:noAutofit/>
          </a:bodyPr>
          <a:lstStyle/>
          <a:p>
            <a:pPr algn="just">
              <a:buNone/>
            </a:pPr>
            <a:r>
              <a:rPr lang="en-US" sz="2000" b="1" dirty="0" smtClean="0"/>
              <a:t>      “</a:t>
            </a:r>
            <a:r>
              <a:rPr lang="en-US" sz="2000" b="1" dirty="0" smtClean="0"/>
              <a:t>I’ve often been asked if we did not suffer with fear in those days but I’ve said no we did not have sense enough to realize our danger we just </a:t>
            </a:r>
            <a:r>
              <a:rPr lang="en-US" sz="2000" b="1" dirty="0" smtClean="0"/>
              <a:t>had </a:t>
            </a:r>
            <a:r>
              <a:rPr lang="en-US" sz="2000" b="1" dirty="0" smtClean="0"/>
              <a:t>the time of our lives but since I’ve grown older and could realize the danger and the feelings of the mothers, I often wonder how they really </a:t>
            </a:r>
            <a:r>
              <a:rPr lang="en-US" sz="2000" b="1" dirty="0" smtClean="0"/>
              <a:t>lived </a:t>
            </a:r>
            <a:r>
              <a:rPr lang="en-US" sz="2000" b="1" dirty="0" smtClean="0"/>
              <a:t>through it all and </a:t>
            </a:r>
            <a:r>
              <a:rPr lang="en-US" sz="2000" b="1" dirty="0" smtClean="0"/>
              <a:t>retained </a:t>
            </a:r>
            <a:r>
              <a:rPr lang="en-US" sz="2000" b="1" dirty="0" smtClean="0"/>
              <a:t>their </a:t>
            </a:r>
            <a:r>
              <a:rPr lang="en-US" sz="2000" b="1" dirty="0" smtClean="0"/>
              <a:t>sense</a:t>
            </a:r>
            <a:r>
              <a:rPr lang="en-US" sz="2000" b="1" dirty="0" smtClean="0"/>
              <a:t>. </a:t>
            </a:r>
            <a:r>
              <a:rPr lang="en-US" sz="2000" b="1" dirty="0" smtClean="0"/>
              <a:t>Crossing the Deschutes River, the women took their places in the boats, feeling they were facing </a:t>
            </a:r>
            <a:r>
              <a:rPr lang="en-US" sz="2000" b="1" dirty="0" smtClean="0"/>
              <a:t>death. The </a:t>
            </a:r>
            <a:r>
              <a:rPr lang="en-US" sz="2000" b="1" dirty="0" smtClean="0"/>
              <a:t>frail craft would get caught in a whirlpool in the water dashing over and drenching them through and through. The men would then plunge in the cold stream and draw the half drowned women and children ashore, build fires and partly dry </a:t>
            </a:r>
            <a:r>
              <a:rPr lang="en-US" sz="2000" b="1" dirty="0" smtClean="0"/>
              <a:t>them </a:t>
            </a:r>
            <a:r>
              <a:rPr lang="en-US" sz="2000" b="1" dirty="0" smtClean="0"/>
              <a:t>and the bedding, and start on again. The women preferring to try it afoot, but that was no pleasure trip, carrying a small child in arms whilst another one or two clung to their skirts whilst they climbed over fallen trees and rocks. There were both deaths and births on the way, the dead were laid away </a:t>
            </a:r>
            <a:r>
              <a:rPr lang="en-US" sz="2000" b="1" dirty="0" smtClean="0"/>
              <a:t>in</a:t>
            </a:r>
            <a:r>
              <a:rPr lang="en-US" sz="2000" b="1" dirty="0" smtClean="0"/>
              <a:t> </a:t>
            </a:r>
            <a:r>
              <a:rPr lang="en-US" sz="2000" b="1" dirty="0" smtClean="0"/>
              <a:t>packing boxes, but could not be covered so deep but the prowling Savage would exhume them to get the clothes they were buried in, then leave the body for the hungry Wolf, that left bones to be gathered up and reinterred by the next company that passed along. All those things sorely taxed their powers of endurance.”</a:t>
            </a:r>
          </a:p>
          <a:p>
            <a:pPr algn="just">
              <a:buNone/>
            </a:pPr>
            <a:r>
              <a:rPr lang="en-US" sz="2000" b="1" dirty="0" smtClean="0"/>
              <a:t>				--Nancy </a:t>
            </a:r>
            <a:r>
              <a:rPr lang="en-US" sz="2000" b="1" dirty="0" err="1" smtClean="0"/>
              <a:t>Hembree</a:t>
            </a:r>
            <a:r>
              <a:rPr lang="en-US" sz="2000" b="1" dirty="0" smtClean="0"/>
              <a:t> Snow Bogart</a:t>
            </a:r>
            <a:endParaRPr lang="en-US" sz="20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BDDF1"/>
        </a:solidFill>
        <a:effectLst/>
      </p:bgPr>
    </p:bg>
    <p:spTree>
      <p:nvGrpSpPr>
        <p:cNvPr id="1" name=""/>
        <p:cNvGrpSpPr/>
        <p:nvPr/>
      </p:nvGrpSpPr>
      <p:grpSpPr>
        <a:xfrm>
          <a:off x="0" y="0"/>
          <a:ext cx="0" cy="0"/>
          <a:chOff x="0" y="0"/>
          <a:chExt cx="0" cy="0"/>
        </a:xfrm>
      </p:grpSpPr>
      <p:pic>
        <p:nvPicPr>
          <p:cNvPr id="6148" name="Picture 4" descr="http://theblogofteresa.com/wp-content/uploads/2013/01/chuckwagon_detail_preview.jpg"/>
          <p:cNvPicPr>
            <a:picLocks noChangeAspect="1" noChangeArrowheads="1"/>
          </p:cNvPicPr>
          <p:nvPr/>
        </p:nvPicPr>
        <p:blipFill>
          <a:blip r:embed="rId3" cstate="print"/>
          <a:srcRect/>
          <a:stretch>
            <a:fillRect/>
          </a:stretch>
        </p:blipFill>
        <p:spPr bwMode="auto">
          <a:xfrm>
            <a:off x="506104" y="3545008"/>
            <a:ext cx="3810000" cy="2703392"/>
          </a:xfrm>
          <a:prstGeom prst="rect">
            <a:avLst/>
          </a:prstGeom>
          <a:noFill/>
          <a:ln w="76200">
            <a:solidFill>
              <a:schemeClr val="tx1"/>
            </a:solidFill>
          </a:ln>
        </p:spPr>
      </p:pic>
      <p:sp>
        <p:nvSpPr>
          <p:cNvPr id="2" name="Title 1"/>
          <p:cNvSpPr>
            <a:spLocks noGrp="1"/>
          </p:cNvSpPr>
          <p:nvPr>
            <p:ph type="title"/>
          </p:nvPr>
        </p:nvSpPr>
        <p:spPr>
          <a:xfrm>
            <a:off x="0" y="0"/>
            <a:ext cx="9144000" cy="914399"/>
          </a:xfrm>
          <a:solidFill>
            <a:srgbClr val="F67D4C"/>
          </a:solidFill>
        </p:spPr>
        <p:txBody>
          <a:bodyPr/>
          <a:lstStyle/>
          <a:p>
            <a:r>
              <a:rPr lang="en-US" b="1" dirty="0" smtClean="0"/>
              <a:t>Disease</a:t>
            </a:r>
            <a:endParaRPr lang="en-US" b="1" dirty="0"/>
          </a:p>
        </p:txBody>
      </p:sp>
      <p:sp>
        <p:nvSpPr>
          <p:cNvPr id="3" name="Content Placeholder 2"/>
          <p:cNvSpPr>
            <a:spLocks noGrp="1"/>
          </p:cNvSpPr>
          <p:nvPr>
            <p:ph idx="1"/>
          </p:nvPr>
        </p:nvSpPr>
        <p:spPr>
          <a:xfrm>
            <a:off x="4495800" y="990600"/>
            <a:ext cx="4648200" cy="4525963"/>
          </a:xfrm>
        </p:spPr>
        <p:txBody>
          <a:bodyPr/>
          <a:lstStyle/>
          <a:p>
            <a:r>
              <a:rPr lang="en-US" b="1" dirty="0" smtClean="0"/>
              <a:t>Cholera outbreaks = 1832 – 1834, 1848 – 1854 </a:t>
            </a:r>
          </a:p>
          <a:p>
            <a:r>
              <a:rPr lang="en-US" b="1" dirty="0" smtClean="0"/>
              <a:t>Dysentery, measles, typhoid, smallpox</a:t>
            </a:r>
          </a:p>
          <a:p>
            <a:r>
              <a:rPr lang="en-US" b="1" dirty="0" smtClean="0"/>
              <a:t>Families brought opium, quinine, citric acid</a:t>
            </a:r>
            <a:endParaRPr lang="en-US" b="1" dirty="0"/>
          </a:p>
        </p:txBody>
      </p:sp>
      <p:pic>
        <p:nvPicPr>
          <p:cNvPr id="1026" name="Picture 2" descr="C:\Users\Sanchez Family\Desktop\imagesJB1QS54U.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6104" y="4876801"/>
            <a:ext cx="4114800" cy="1752600"/>
          </a:xfrm>
          <a:prstGeom prst="rect">
            <a:avLst/>
          </a:prstGeom>
          <a:noFill/>
          <a:ln w="76200">
            <a:solidFill>
              <a:srgbClr val="F67D4C"/>
            </a:solidFill>
          </a:ln>
          <a:extLst>
            <a:ext uri="{909E8E84-426E-40DD-AFC4-6F175D3DCCD1}">
              <a14:hiddenFill xmlns:a14="http://schemas.microsoft.com/office/drawing/2010/main">
                <a:solidFill>
                  <a:srgbClr val="FFFFFF"/>
                </a:solidFill>
              </a14:hiddenFill>
            </a:ext>
          </a:extLst>
        </p:spPr>
      </p:pic>
      <p:pic>
        <p:nvPicPr>
          <p:cNvPr id="6146" name="Picture 2" descr="https://encrypted-tbn2.gstatic.com/images?q=tbn:ANd9GcSVIEETj0wStktg-V1rVyGA48Okj5Pd87nk8fIsfAfB4s2TxOlJ5A"/>
          <p:cNvPicPr>
            <a:picLocks noChangeAspect="1" noChangeArrowheads="1"/>
          </p:cNvPicPr>
          <p:nvPr/>
        </p:nvPicPr>
        <p:blipFill>
          <a:blip r:embed="rId5" cstate="print"/>
          <a:srcRect/>
          <a:stretch>
            <a:fillRect/>
          </a:stretch>
        </p:blipFill>
        <p:spPr bwMode="auto">
          <a:xfrm>
            <a:off x="304799" y="1295400"/>
            <a:ext cx="3729787" cy="2590800"/>
          </a:xfrm>
          <a:prstGeom prst="rect">
            <a:avLst/>
          </a:prstGeom>
          <a:noFill/>
          <a:ln w="76200">
            <a:solidFill>
              <a:srgbClr val="F67D4C"/>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NebraskaHomesteaders1886.jpg"/>
          <p:cNvPicPr>
            <a:picLocks noChangeAspect="1"/>
          </p:cNvPicPr>
          <p:nvPr/>
        </p:nvPicPr>
        <p:blipFill>
          <a:blip r:embed="rId3" cstate="print"/>
          <a:srcRect/>
          <a:stretch>
            <a:fillRect/>
          </a:stretch>
        </p:blipFill>
        <p:spPr bwMode="auto">
          <a:xfrm>
            <a:off x="457200" y="457200"/>
            <a:ext cx="8153400" cy="5867400"/>
          </a:xfrm>
          <a:prstGeom prst="rect">
            <a:avLst/>
          </a:prstGeom>
          <a:noFill/>
          <a:ln w="76200">
            <a:solidFill>
              <a:srgbClr val="7BDDF1"/>
            </a:solid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BDDF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533400"/>
            <a:ext cx="8229600" cy="4525963"/>
          </a:xfrm>
        </p:spPr>
        <p:txBody>
          <a:bodyPr/>
          <a:lstStyle/>
          <a:p>
            <a:r>
              <a:rPr lang="en-US" b="1" dirty="0" smtClean="0"/>
              <a:t>Morrill Land Act, 1862</a:t>
            </a:r>
          </a:p>
        </p:txBody>
      </p:sp>
      <p:sp>
        <p:nvSpPr>
          <p:cNvPr id="2050" name="AutoShape 2" descr="http://www.sjsapush.com/resources/Homestead%20Act%20of%201862.jpg"/>
          <p:cNvSpPr>
            <a:spLocks noChangeAspect="1" noChangeArrowheads="1"/>
          </p:cNvSpPr>
          <p:nvPr/>
        </p:nvSpPr>
        <p:spPr bwMode="auto">
          <a:xfrm>
            <a:off x="155575" y="-1790700"/>
            <a:ext cx="536257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2" name="AutoShape 4" descr="http://www.sjsapush.com/resources/Homestead%20Act%20of%201862.jpg"/>
          <p:cNvSpPr>
            <a:spLocks noChangeAspect="1" noChangeArrowheads="1"/>
          </p:cNvSpPr>
          <p:nvPr/>
        </p:nvSpPr>
        <p:spPr bwMode="auto">
          <a:xfrm>
            <a:off x="155575" y="-1790700"/>
            <a:ext cx="536257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2" descr="http://windrince.files.wordpress.com/2012/02/pioneer3.jpg"/>
          <p:cNvPicPr>
            <a:picLocks noChangeAspect="1" noChangeArrowheads="1"/>
          </p:cNvPicPr>
          <p:nvPr/>
        </p:nvPicPr>
        <p:blipFill>
          <a:blip r:embed="rId3" cstate="print"/>
          <a:srcRect/>
          <a:stretch>
            <a:fillRect/>
          </a:stretch>
        </p:blipFill>
        <p:spPr bwMode="auto">
          <a:xfrm>
            <a:off x="412750" y="1447800"/>
            <a:ext cx="4106317" cy="4648200"/>
          </a:xfrm>
          <a:prstGeom prst="rect">
            <a:avLst/>
          </a:prstGeom>
          <a:noFill/>
          <a:ln w="76200">
            <a:solidFill>
              <a:schemeClr val="tx1"/>
            </a:solidFill>
          </a:ln>
        </p:spPr>
      </p:pic>
      <p:pic>
        <p:nvPicPr>
          <p:cNvPr id="2054" name="Picture 6" descr="http://www.nebraskahistory.org/images/oversite/whatshot/40.jpg"/>
          <p:cNvPicPr>
            <a:picLocks noChangeAspect="1" noChangeArrowheads="1"/>
          </p:cNvPicPr>
          <p:nvPr/>
        </p:nvPicPr>
        <p:blipFill>
          <a:blip r:embed="rId4" cstate="print"/>
          <a:srcRect/>
          <a:stretch>
            <a:fillRect/>
          </a:stretch>
        </p:blipFill>
        <p:spPr bwMode="auto">
          <a:xfrm>
            <a:off x="4991100" y="1447800"/>
            <a:ext cx="3886200" cy="4648200"/>
          </a:xfrm>
          <a:prstGeom prst="rect">
            <a:avLst/>
          </a:prstGeom>
          <a:noFill/>
          <a:ln w="76200">
            <a:solidFill>
              <a:srgbClr val="F67D4C"/>
            </a:solid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473</Words>
  <Application>Microsoft Office PowerPoint</Application>
  <PresentationFormat>On-screen Show (4:3)</PresentationFormat>
  <Paragraphs>54</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The Overland Trail</vt:lpstr>
      <vt:lpstr>Mobility</vt:lpstr>
      <vt:lpstr>Overland Trail</vt:lpstr>
      <vt:lpstr>Homestead Act of 1862</vt:lpstr>
      <vt:lpstr>Who Traveled?</vt:lpstr>
      <vt:lpstr>Preparations</vt:lpstr>
      <vt:lpstr>High Expectations</vt:lpstr>
      <vt:lpstr>Gendered Expectations</vt:lpstr>
      <vt:lpstr>PowerPoint Presentation</vt:lpstr>
      <vt:lpstr>Disease</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Overland Trail</dc:title>
  <dc:creator>sabrina</dc:creator>
  <cp:lastModifiedBy>Sabrina Sanchez</cp:lastModifiedBy>
  <cp:revision>8</cp:revision>
  <dcterms:created xsi:type="dcterms:W3CDTF">2006-08-16T00:00:00Z</dcterms:created>
  <dcterms:modified xsi:type="dcterms:W3CDTF">2014-03-28T01:35:33Z</dcterms:modified>
</cp:coreProperties>
</file>