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1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66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E22BF5-5B44-4DDE-AD86-8DCA1C93A454}" type="datetimeFigureOut">
              <a:rPr lang="en-US" smtClean="0"/>
              <a:t>3/27/2014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06F14-D4AF-4B60-96AE-3CC0F7754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6636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406F14-D4AF-4B60-96AE-3CC0F77544A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1905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406F14-D4AF-4B60-96AE-3CC0F77544A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101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406F14-D4AF-4B60-96AE-3CC0F77544A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8290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406F14-D4AF-4B60-96AE-3CC0F77544A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5404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406F14-D4AF-4B60-96AE-3CC0F77544A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236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406F14-D4AF-4B60-96AE-3CC0F77544A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0644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406F14-D4AF-4B60-96AE-3CC0F77544A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768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406F14-D4AF-4B60-96AE-3CC0F77544A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8146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406F14-D4AF-4B60-96AE-3CC0F77544A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0508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406F14-D4AF-4B60-96AE-3CC0F77544A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4223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406F14-D4AF-4B60-96AE-3CC0F77544A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2514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406F14-D4AF-4B60-96AE-3CC0F77544A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1638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406F14-D4AF-4B60-96AE-3CC0F77544A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2345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406F14-D4AF-4B60-96AE-3CC0F77544A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183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docid=OzHPDt6xVQl-hM&amp;tbnid=NuBWUn7ig2ecNM:&amp;ved=0CAUQjRw&amp;url=http://www.shakerhistoricalsociety.org/learn/the-shakers/&amp;ei=cJXDUo3bB8q6oQT7x4CgDA&amp;psig=AFQjCNHjIt3hIPNiv8ZyYtmtHo8PXgD2jg&amp;ust=1388635880431625" TargetMode="External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hyperlink" Target="http://www.google.com/url?sa=i&amp;rct=j&amp;q=&amp;esrc=s&amp;source=images&amp;cd=&amp;cad=rja&amp;docid=OzHPDt6xVQl-hM&amp;tbnid=pNpOoigPUe6SmM:&amp;ved=0CAUQjRw&amp;url=http://www.shakerhistoricalsociety.org/learn/the-shakers/&amp;ei=lpXDUpm6Jcr5oASwkYLoDg&amp;psig=AFQjCNHjIt3hIPNiv8ZyYtmtHo8PXgD2jg&amp;ust=1388635880431625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docid=CzldlNYMpR0kvM&amp;tbnid=vkm0Drio_bNOXM:&amp;ved=0CAUQjRw&amp;url=http://www.uwec.edu/geography/ivogeler/w188/utopian/oneida.htm&amp;ei=QpTDUvXlIIvaoATS_YLIBg&amp;psig=AFQjCNHq8FZpaySW9fYPgP9-a1_ljQdFhA&amp;ust=1388635569082289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hyperlink" Target="http://www.google.com/url?sa=i&amp;rct=j&amp;q=&amp;esrc=s&amp;source=images&amp;cd=&amp;cad=rja&amp;docid=jgBPAakECyBiJM&amp;tbnid=1sybK6sPs2JUiM:&amp;ved=0CAUQjRw&amp;url=http://tontine255.wordpress.com/2011/02/21/the-children-of-john-humphrey-noyes/&amp;ei=npTDUsSDEdXhoAS994HYCg&amp;psig=AFQjCNGLmL5Efr4quXli0GVJDiMDZuIg7Q&amp;ust=1388635649981698" TargetMode="Externa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docid=Vs0h0nX5jeWOAM&amp;tbnid=B4IeFiI1Q4F5IM:&amp;ved=0CAUQjRw&amp;url=http://www.virginiamemory.com/online_classroom/shaping_the_constitution/doc/womans_holy_war&amp;ei=iI7DUr3oF43loASBNw&amp;bvm=bv.58187178,d.cGU&amp;psig=AFQjCNEoGVclLX3RmNeg5gPHAXXG26K72Q&amp;ust=1388634028761857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docid=_JVeMLMSiN-YaM&amp;tbnid=-u5V4CiqkssUbM:&amp;ved=0CAUQjRw&amp;url=http://fineartamerica.com/featured/1-temperance-movement-1874-granger.html&amp;ei=iZPDUsXQFc7boATFx4KgBg&amp;psig=AFQjCNHngoxjI9iA79bZhlln-jDLI61JpQ&amp;ust=1388635382604736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hyperlink" Target="http://www.google.com/url?sa=i&amp;rct=j&amp;q=&amp;esrc=s&amp;source=images&amp;cd=&amp;cad=rja&amp;docid=sEzEcTODWNUeaM&amp;tbnid=S_RnL1lpgbn1CM:&amp;ved=0CAUQjRw&amp;url=http://progressivesapush4.wikispaces.com/Temperance%2BMovement&amp;ei=zJPDUqKgF8P1oATfq4HwAg&amp;psig=AFQjCNHngoxjI9iA79bZhlln-jDLI61JpQ&amp;ust=1388635382604736" TargetMode="Externa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docid=bKvI0XwUU8eKqM&amp;tbnid=_zybq1SHC1c6RM:&amp;ved=0CAUQjRw&amp;url=http://www.dontbullymybreed.org/breedhistory.php&amp;ei=1JHDUuO0Is_1oASL0ICIBA&amp;bvm=bv.58187178,d.cGU&amp;psig=AFQjCNFg6R1g2KEBzXdrfGBVyjg3xXgD9A&amp;ust=1388634958251319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hyperlink" Target="http://www.google.com/url?sa=i&amp;rct=j&amp;q=&amp;esrc=s&amp;source=images&amp;cd=&amp;cad=rja&amp;docid=8zrvEQQHgtmb9M&amp;tbnid=fM8mzxAlmoXRoM:&amp;ved=0CAUQjRw&amp;url=http://martial.securesites.net/ezine/article.php?article%3D473&amp;ei=S5LDUtH-MoiCogTK34LgAg&amp;bvm=bv.58187178,d.cGU&amp;psig=AFQjCNHzj87R9HrjqilL8vwYa1xVuaPa7g&amp;ust=1388635070460883" TargetMode="Externa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gif"/><Relationship Id="rId4" Type="http://schemas.openxmlformats.org/officeDocument/2006/relationships/hyperlink" Target="http://www.google.com/url?sa=i&amp;rct=j&amp;q=&amp;esrc=s&amp;source=images&amp;cd=&amp;cad=rja&amp;docid=z2JBX3W2Aon4AM&amp;tbnid=tLDnkc15qd82hM:&amp;ved=0CAUQjRw&amp;url=http://dorotheadix2.weebly.com/before-1800s.html&amp;ei=KZDDUqrJIpL0oATnhIKYBA&amp;bvm=bv.58187178,d.cGU&amp;psig=AFQjCNFaMygjW3RLY4xX9LrQwhP4VgrdIA&amp;ust=1388634458226932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docid=9xQY-PoIH0gLrM&amp;tbnid=0_urU0gXx7X2CM:&amp;ved=0CAUQjRw&amp;url=http://www.soilandhealth.org/02/0201hyglibcat/020125shelton.pristine/020125ch2.htm&amp;ei=_43DUp_eHonzoAT3wYJI&amp;bvm=bv.58187178,d.cGU&amp;psig=AFQjCNEdtvl11QnttU0UZTHoF0MMUp7Ksw&amp;ust=1388633924414226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m/url?sa=i&amp;rct=j&amp;q=&amp;esrc=s&amp;source=images&amp;cd=&amp;cad=rja&amp;docid=Vs0h0nX5jeWOAM&amp;tbnid=-3tPldX__mCecM:&amp;ved=0CAUQjRw&amp;url=http://tdl.org/txlor-dspace/bitstream/handle/2249.3/631/04_moral_reform.htm?sequence%3D5&amp;ei=mJDDUvyOCoPsoASsrIKYBw&amp;bvm=bv.58187178,d.cGU&amp;psig=AFQjCNEvFCTBiBuIUSdVsLro2xbKmfEmdQ&amp;ust=1388634600147695" TargetMode="External"/><Relationship Id="rId5" Type="http://schemas.openxmlformats.org/officeDocument/2006/relationships/image" Target="../media/image27.jpeg"/><Relationship Id="rId4" Type="http://schemas.openxmlformats.org/officeDocument/2006/relationships/hyperlink" Target="http://www.google.com/url?sa=i&amp;rct=j&amp;q=&amp;esrc=s&amp;source=images&amp;cd=&amp;cad=rja&amp;docid=Vs0h0nX5jeWOAM&amp;tbnid=B4IeFiI1Q4F5IM:&amp;ved=0CAUQjRw&amp;url=http://tdl.org/txlor-dspace/bitstream/handle/2249.3/631/04_moral_reform.htm?sequence%3D5&amp;ei=g47DUsmPNIbuoATYiILoAQ&amp;bvm=bv.58187178,d.cGU&amp;psig=AFQjCNEoGVclLX3RmNeg5gPHAXXG26K72Q&amp;ust=138863402876185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solidFill>
            <a:schemeClr val="bg1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dirty="0" smtClean="0"/>
              <a:t>19</a:t>
            </a:r>
            <a:r>
              <a:rPr lang="en-US" b="1" baseline="30000" dirty="0" smtClean="0"/>
              <a:t>th</a:t>
            </a:r>
            <a:r>
              <a:rPr lang="en-US" b="1" dirty="0" smtClean="0"/>
              <a:t> Century Religious &amp; Reform Movements</a:t>
            </a:r>
            <a:endParaRPr lang="en-US" b="1" dirty="0"/>
          </a:p>
        </p:txBody>
      </p:sp>
      <p:pic>
        <p:nvPicPr>
          <p:cNvPr id="2050" name="Picture 2" descr="C:\Users\Sanchez Family\Desktop\antebellum america\antebellum america0001 (3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71600"/>
            <a:ext cx="8077200" cy="5105400"/>
          </a:xfrm>
          <a:prstGeom prst="rect">
            <a:avLst/>
          </a:prstGeom>
          <a:noFill/>
          <a:ln w="76200">
            <a:solidFill>
              <a:schemeClr val="bg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FFFF66"/>
          </a:solidFill>
        </p:spPr>
        <p:txBody>
          <a:bodyPr/>
          <a:lstStyle/>
          <a:p>
            <a:r>
              <a:rPr lang="en-US" b="1" dirty="0" smtClean="0"/>
              <a:t>“Burned Over District”</a:t>
            </a:r>
            <a:endParaRPr lang="en-US" b="1" dirty="0"/>
          </a:p>
        </p:txBody>
      </p:sp>
      <p:pic>
        <p:nvPicPr>
          <p:cNvPr id="3074" name="Picture 2" descr="C:\Users\Sanchez Family\Desktop\antebellum america\antebellum america00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371600"/>
            <a:ext cx="4800600" cy="3581400"/>
          </a:xfrm>
          <a:prstGeom prst="rect">
            <a:avLst/>
          </a:prstGeom>
          <a:noFill/>
          <a:ln w="76200">
            <a:solidFill>
              <a:srgbClr val="FFFF6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971800"/>
            <a:ext cx="3810000" cy="3289300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chemeClr val="bg1">
              <a:lumMod val="65000"/>
            </a:schemeClr>
          </a:solidFill>
        </p:spPr>
        <p:txBody>
          <a:bodyPr/>
          <a:lstStyle/>
          <a:p>
            <a:r>
              <a:rPr lang="en-US" b="1" dirty="0" err="1" smtClean="0"/>
              <a:t>Millerites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0653" y="1371600"/>
            <a:ext cx="2684947" cy="4525963"/>
          </a:xfrm>
        </p:spPr>
        <p:txBody>
          <a:bodyPr/>
          <a:lstStyle/>
          <a:p>
            <a:r>
              <a:rPr lang="en-US" b="1" dirty="0" smtClean="0"/>
              <a:t>William </a:t>
            </a:r>
            <a:r>
              <a:rPr lang="en-US" b="1" dirty="0" smtClean="0"/>
              <a:t>Miller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Millennium in March 1843, </a:t>
            </a:r>
            <a:r>
              <a:rPr lang="en-US" b="1" dirty="0" smtClean="0"/>
              <a:t>then </a:t>
            </a:r>
            <a:r>
              <a:rPr lang="en-US" b="1" dirty="0" smtClean="0"/>
              <a:t>Oct. 22, 1844</a:t>
            </a:r>
            <a:endParaRPr lang="en-US" b="1" dirty="0"/>
          </a:p>
        </p:txBody>
      </p:sp>
      <p:pic>
        <p:nvPicPr>
          <p:cNvPr id="1026" name="Picture 2" descr="C:\Users\Sanchez Family\Desktop\antebellum america\antebellum america0001 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295400"/>
            <a:ext cx="3454908" cy="4150467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2895600"/>
            <a:ext cx="2743200" cy="3294433"/>
          </a:xfrm>
          <a:prstGeom prst="rect">
            <a:avLst/>
          </a:prstGeom>
          <a:ln w="76200">
            <a:solidFill>
              <a:schemeClr val="bg1">
                <a:lumMod val="65000"/>
              </a:schemeClr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30707"/>
            <a:ext cx="9144000" cy="1143000"/>
          </a:xfrm>
          <a:solidFill>
            <a:srgbClr val="FFFF66"/>
          </a:solidFill>
        </p:spPr>
        <p:txBody>
          <a:bodyPr>
            <a:noAutofit/>
          </a:bodyPr>
          <a:lstStyle/>
          <a:p>
            <a:r>
              <a:rPr lang="en-US" sz="3600" b="1" dirty="0" smtClean="0"/>
              <a:t>United Society of Believers in Christ’s Second Appearing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91200" y="1573756"/>
            <a:ext cx="3124200" cy="4525963"/>
          </a:xfrm>
        </p:spPr>
        <p:txBody>
          <a:bodyPr/>
          <a:lstStyle/>
          <a:p>
            <a:r>
              <a:rPr lang="en-US" b="1" dirty="0" smtClean="0"/>
              <a:t>The Shakers</a:t>
            </a:r>
          </a:p>
          <a:p>
            <a:r>
              <a:rPr lang="en-US" b="1" dirty="0" smtClean="0"/>
              <a:t>Mother Ann Lee</a:t>
            </a:r>
          </a:p>
          <a:p>
            <a:r>
              <a:rPr lang="en-US" b="1" dirty="0" smtClean="0"/>
              <a:t>No private property, procreation, marriage, parenthood</a:t>
            </a:r>
            <a:endParaRPr lang="en-US" b="1" dirty="0"/>
          </a:p>
        </p:txBody>
      </p:sp>
      <p:sp>
        <p:nvSpPr>
          <p:cNvPr id="4" name="AutoShape 4" descr="data:image/jpeg;base64,/9j/4AAQSkZJRgABAQAAAQABAAD/2wCEAAkGBhMSERUUExQWFRUWGBoYFxgYGBoaGhkaGhwXGhweGBwcHCYfGhwjHBwXHy8gIycpLCwsFR4xNTAqNSYrLCkBCQoKDgwOGg8PGiokHCQsLCksLCwpLCwsLCwsLCwsLCwsLCwsLCwpLCwsLCwsLCwpLCwsLCwpKSwsLCwpLCwpLP/AABEIAL0BCwMBIgACEQEDEQH/xAAbAAADAQEBAQEAAAAAAAAAAAAEBQYDAgEHAP/EAD8QAAECBAQEAwYDBgYCAwAAAAECEQADBCEFEjFBBlFhcRMigTKRobHB0SNC4QcUUmJy8BUWM5Ky8SRzQ2OC/8QAGQEAAwEBAQAAAAAAAAAAAAAAAAECAwQF/8QAIhEAAgICAwEBAQEBAQAAAAAAAAECESExAxJBIlETYTJC/9oADAMBAAIRAxEAPwAVSiiSAF5k3sHvfbpGdFTI8Ja8uU5F7dDDClpUqloCyAq7Afw84Q4pVTKaapCvMhSS22YEEf32jRyin1/wxptD79mgIVNTr5Ul9rvF88QH7MFF5r8k298X0YT2FCbGF/iDt94j+MryPVPzitxv2/SJLiog06+4+YiovAvSKGsdzFeRXaM0m8fpx8pifTVIDlxskxhIVeN5aH0htiRohQ2g6Uu1oFo6VR0D9IYy6JTez+kKhn7M+kbJ0aODTqTciPyFQirCgLWjlR07ax4D6R6T6wrA2kkW+LRolJ1t0jKVLLPtvG80szRVio2SvoHa8eS1M3aOJd/r1giXKtcQyWdyRc/C8GrGlvV4FpC6iNAks53LD7xvMWQnNlc7B9TyEAhjTzgwf1jRJL7AbDnAqZrFiQCA5+g9bD1gukLk3Gz9IBUESicp5wZg162V3L+kv9YGVOCBtd+9g9oMwG9Wg/zK/wCEDeGFZKHGMFVNmZzNYaJSbAfcxOYTJlTJqZa5FxmzKcDNyPMsXi8n0yV+0kHvE3JweYJqZssJSEgpvqQ5+G3pGBrYu4g4bCFAy0E+U9gBz5n7RthfDU5BzOlKh7O4Y/LWKyqP4av6T8oScV4kuTTeR86mSltn3+cK8BFOUqQm4iw2XKMgJurMoqO58sSqZjEMfzzPmIna7xUzFLzrcHNdRJdXrDrA55VKExTfmJPcj7RvF4JnxuMqZrTLJqpfRQHxeNsfX/5Mzv8AQRxRy/x5b/mmAj4R+x4f+RM/q+0YyxI24RLR+KqcgnkGO2XSNOOJyAiWgh5juDukfrBia4y5aBlAIDl/pCvEMFXUKXOzNYqD6WGgjofG1KzFytDr9mw/1ObCLoGIP9m8203b2fdeLhSoiZCEuMn8UdvrEnxQGp1/1C/qIp8YfxR/T9Yl+Jx+Ar+ofMQLQ/SKj9P9kx+Eezh5TB6WA04hnSJDwqk2MM6NR6a84bEis4bpk5rtf6xWIwFJ/LEvw/UZVj2VWuHZi/Xf7xb0+JK/gF+SgzQ06G4ti+bgIZgB9vvCSpwJJLbjlzimRjqVgMkh9yw+cYzJ6dku5a3Y3PSCxdaI+dhbG396xiaVQ2ilqUh9PS0Czih1DLo19NQ9ucSy6EKQQ8dBDm+5jeaA/c+kcIrEtuznXX0iR0dS02ZtCRaDpI0dtbQAK5KQ9rkW3vv2EGf4olwze+0MloCViCkLms3takPsIHlYzNLi2XezW6dY/KxEiZNABIKncNyG8cf4jNYghwdfLsYVjoa0h8ZU5iwYEel2+kcJxsy8wlDVTlwSHjTBJhTLnqAdwr06QDJxMofw0PcvmS94uyEgyfj8yalKVIAYqObrlIbpFrgE1QnS1BJVdZYf0jnEGrGFzUhCkJSAVKcBn8pDdrxecMj8WWAf4v8AiIXgPZdIq1EP4aven7wPR1SvCSfDUXfQp5nrGwn84wpanyJGzRmI9rKtXhq/DULHdP0MKOKJSpki0pRUlsrNvbnDGvq/IvtGkyocPA0mhxk4ytHy1HC02YZmdASqzkmyBzJ3Lco8pJKP3YpSp0pKmcMW1FuUO8dxdExWSUo51FSFXYBKbm3U78gYkKmuCF+RRIFu/N+nSFHB1Sb5FbKvhSXLOZRIK7AAn2Q20UCpMsnzJS/X/uJWTgq0TpCgApCmJbZwSx6dYX4wlXjzGdsxaMZRUpbFxK1RjVUMxUpALrS23MwFLxuVLQqQfKQlQGurHV4MpMYCVIlggpAuf5vttCzjnDPZqE2JOVY5nYx6EuT6aOTo1FWMv2fTbzOyH9Hi5VMtEH+zv2Zp5lPyMWniRlLYxXip84/p+sTPEy/wT/UPnFDix847fUxM8TK/B9Ya0T6SYTaPZvsmOwmPKgeQwjQVy9YbUCIVyk3htSjR4bBF/wAKIG4f0i2ly0gaadNIjOE5b2i2SLFi/OBAzOcBuAX5xklDOMo1jZVwTZvjHoT7V/WEwQHNkPqA3TWMJ9IIOOtt4HmVAKm5v8NYTZQkn0YBgCdh+7DWKNYF+cYqA3HrENFpk5Low+g+Edz8PSL5Q3YQ7mU4ewHQRhUyixe3KGmwojqmdMRMWEnKFKUw5aCOE+IAXmAhrjn0gjHpYXMIJslSgO3l5esD1GGJQlRClnl5T84Q3gJpK0S5M2XqSkqt1Yj5xlKE4MlKvD333u+m7vANd+HMmJFgZbXubpTbvB+KUuadLDqGZEsWBNsiYozN0rmBkrmmY4UwCTqRz1MWnC88GfKbQpUR/tERIw0SJktTrJJIYoPLmYfcNYgJE1K1uQLMkOboDW9IAl+n0yqkkOXieqsdTJlhy6mcDR4IVxnJKS6ZlwdUt9YXzKyhUkZ5SyQAC7gP/uiXGX4EXG8m0vH0Tpag5BZ2PXlHeM1hlyVkbCJXG0SLGmzJ5uo6+8tCufj81SPDWozBr06OdVARGfTf+cZO46F6KoFc1YsxUnuTr7h84V1U++Ub6vsIIqKsklzmIGg2fpoA8KwCT11PeLRrpUfaMDX/AONIJv8Ahpf3QNU4jNlrKBKCgDYuzg3+sE8Mys1LIuw8MRrNSX1jhlvJnEhqXCkZhMAZJDsdj9oneKsRVOm+GhyhGgDlyNVH5Q6rmTKlsSbWSdffBFHSJ/d1TGyryK3FrdI9h8X02cTn8qzDgd0oX3EVaKiIfhPEZUrxErUzkM73h+nielzhHieY20O/pGUtlo3xVbqHb6mJ3iP/AEfUQ7xaZ5w3KEmOn8L1+kHhPpMZLR+qgcv9tBEiSVGwJPID3xnWSz4ZIuByIMSXQpSwN4PlTPMG0hWhRJhjhwJVfaBjSPo3By7gHcCLvwiBf0iN4UkOASzgbRWmYdDpaEnY2jlg9wza9eUdqmA3N4yCndjrrGZ5bwMKP1StgW1ZxC9FXmXmawS3q9/WNJ9Qz2vEdU1RXVIBJbMAA5swu3qDENlxjZZWO8Drm3yuHIsBqRHBsIWVFflKVENdSX3YsYcnQ4R7DuwTs4gczM326RmmaG+8fpU655xKkmDiTGKsmYSQfbXoOSkwxxSoSqUoBC/9pHRyYNnYdJUGUHLkuTe5zfOCEyyfKUuNG21eKtaEyJx6jeashyCQHa2whxOBNRKGQlsuhD+yi1zaHzIAQFJCsz22cuxfmIzmygHUCOpPLflFPGhRVswxGeVrlJVKUGJJcp2HTvBPCSXqUja3/CBVYsCCEKSoMxIL+kMcDqx+8pBHqP6YhS8HKH4NsRrlLV4BSyhNDkCxSC49/wBI/L4aXMUpRnnKVkhLWBHaB1rWurzoUFgLy5dD3J3a/uh/T1qcpDh3PziklLJLlKGidxDgjNLKUzGa/s2J6/GMKHguUhHiTHmKKXY2SPTf1ioqqwJQpSiAACS+gAEfNMZ4+mr8ssBCNATqqzdhzhuKSEpzl6TNQsfvc7KABoBtZo/S0XV6H3wHLnEzwTqSX6wWFModR8oqTXhvCz63wpMAppIIsJQ+LiPZoU5gLCVf+DKYXyj5n6w3UtBuSXYO3aOSSTyZp5PncsyZpEsH2Az8+bdIn8WrJtPMWgtkIIHUHeHeH4GUTQp3Tqkjd+cKuN65CimSm6kl1Hv+UR1uUu2SaikqAMN0PQP6kxtNw1UzwSG800tzI39wEZ0JZKUTF5XusjVhokHnFpR0CRkWQBlSyRskH5lvrCbyHh1M8MyzMmAskFmLWHzJhRMwlc5SQLJPmW49gNYPuYMl1PirUhCR4aWUSTZ9WA7wLieKmWpKwlRAVf4j3bxCtOmHVNWg2ooZciSUosCGUfzK7nl0ESc/CyDLypYLYMP5tLR1imOrnEJT+Y3/AEh1w/MM6oluMokspRJADDRwYmUmbQh1i2xXi+BSJKFFKCsJOUkzGObfygMA+0L8LlAAKbf4RUYzKTNdEu2aYTmbYnXtCldImXZ7gj3fKC2Qliy24bACQ3zh5Mnh2e523MTeCTWSH0a3OGs2aQpISkrL7bW+XWEnglrJjjGP/u68uQqyjzkWbT3wbTV4my0zEvlVeJXE5xqFLbKFTC2rjYW5izxT0FMJctKH9lIEQ5mvRE1xbMmJmSspUEkXIJAJN27gfOJ2VVvUys2ywH6X19bRWcXIRMlpaYAZZJDXBLbnpHzipq/DVa5s55qfUcv0hxTZa0fY14bMSjMQAOpuwDm3aJyXUfvCc6fLkJBQpN3IsddxDrFsdmZJaVy1PMT2FwBvqS9hC6koxKStR1XcgbNoPTnBbbISpWFUtBMmSwtLNqb78ubwsTiIVMUhKnKQSbEC1ixPIwdh2MmnSpKg6FKzJa7OzwPIwMpTMnTQEJIYXYsVW9XItEPA4/6JcZMxcpS0WSlsuyne5eKGhE4SETZiSQUg5up3icxGmWZgknPNSlXmSnRA2ciztdtorMQxpM2lXLQkoyADoGYJbo/yhGvI1hInxVsPOsHKvygbOd/UmGk+m8ZKkq9kDTmTb3RNmhVk8RR8rhIGh/q/vnDqiC5lIpblpYuAWJymz9Gi0zLCZEmmVTVKUJU6n84/Lf8ASLWXiyJE4LU9n0D/AJYQTqYKnJNsxdV7+UAMSRDeXReIokgFKSPKNX0J5naKUs2wkrwh5hFcUMs65Svd3a21rmApk0zEuq01XnK7ODsDbSO0cQyKW80kqXZgzJTyJLOrm2ke4eZSkZgtKwMyhLBJGUEliYmWFaNOJq32Ks0yl02WYLlDEEE3b+XUR87xyQsylpyJMtNkqSQwI2A1EWK+NwtpaJRCyLMXDfSJBdPOUoITlSlUxSVXKsoGpIAsHs5vE8jk6Y+HpG0yQE4CchIubOesHLDTAH5w7r+FJapkwyC+RgSbecXLck7QiqEKTM8wY/pGqtpMmLVtI+r8NlqeTmNjLA+JMeKSpzpqY94fXlp5B/8ArEdT1eY3aOWUnRklkh6zEVSgkewGDONzCvEsLTLl+IkZlrUkuexJ1hjOoFzAFhgSHCSeWkSWKcQLUky1AhSVOC+jAggx683Ftr05Ip0qCaio8RDEB9mteKfBcPqJtOM07KybJbbrHzJdcpJ6GKqRxLPUAiQjMUgAlXsi3Lf1jn5GbwTY3rVFACSpplwtrZhsQ0e1cuWlI8dRKinyyxZn3URCGurahK0KnJlkOCGSxUdSO0C1VdMJC1KKip1F+pNh2DRCdopxaYxOWWcyUJIOoP0OojTDETZkzNKSLXUHs27k/WBaetSoX0P93gnCsdSkrQk2LC1s3TtEWylnBRTsXSolmOXKxGhNwRfUQqrQ6s/5QwJ5HrCjG61IloSg+ZRzEjRID2HrD0UipchKVEsQFFR5qDn3Qlu2W2lGkM6bEClPlGm6t+wjvA64qmqlTFKWF6OWDatb1DQhk4knIM+sE4GTMqQU6JZztobPo9/nDf4Qh3ieDFPnlqIa4SPdaFWK8Urly5YIdRVvooDUqHwilxrFkSpZUdhtrpYeptHyjGKqbM/GUCXOV/yp6D0iY5NF+sZ49xQZxyiyelgOggLDQlc2WlVwVoftmDwpaxbQjWGGE5xNlGWnOoKBA7Xv00iyqs+ocVYtMmBZlBGWUoJGbzMWB8oGhZrm8J/8RE2UjxVhBUNNLDXu50EY4bUGVJnicQqamaZhsfNmA9n1tGOAYV4rz51ybITskDpt0iIW2y5qMIjGsyU8qUVTMypx8ktntoD0Y/OHnEWIupEkG0pAXMb+I2QP91/QRAy8Q8bEKRLWleU32SpSiYMk4tnRPnLLqnTS175U6NF9TDjyx7gqMkhZuSVqJLuSza+pMd1+PSfBTLQoP+cHUEbdvtAvD896cf1LF+oBhcoplVXmb2BbnGNfTNORfVfhvVEqlhWpZgOYOkPcNDYbOP5sk3MORaJnEcQGQkKDgW3JJiowdaUUATMOZU4KF98wc6dGimzOWcI+b0GMnxpeYgBKcj9C/wB4sJNQUzkKCijNZ+jEmFp4GQqWSF5Va9PvB9ApLpBAJlEPuCRuPSLtS0JXFm3E/DwqEGdJCQpGodhkHIbHeJ/g/FSioACkhKhkU+hF/wCxDjieVNClFAKZKsoJzXU7lkgXVeJkUQVOSlIUnMUg5iMz82AYdrxEISVp6OjknBpNF5w7JbzNcp31Z2H1PuiUVxYqTMq0oWQZhUEkc31B2YPFMis8MTXPspdI6DSPk82bmU/UmNYJSOaqPsPDaclMh9SHV1JuXO8D8VcPrnyc8pJOS+l+w5wTw7ieWnRkvYXIJu3MwYMbmKSR3HeMf6NMvqvRlgtGsUkkryo/DT7SgIWVWKMsjKo9QHHpEzwTXTJ1YpE11olhdi7JDsG9YLxfFVInzEgAAKtGU4y7GnHGDFFBiU0z2UCH/LskDRoTcd0stK0rFlq9pPyJir8SUFBSvaygE9PvEPj9PNnTJk0hkOBfYaCPQlBqbs477JUKqTA5tQpkAW1USyUjqfpFVw9LEtC0KAN7tzA+RjjD8QCUpQnypG1mJ3JI36mP1fSB3BIJ5HWMOSd4N+OFHUxInKKmAyWSXcBvpCCuWM3tdAAHcc3Ozw2M8hBSnkT6DnyETFVPU+ZT+b6Qcd6HNehBneXKLJfTmep3+UFykZUFVnF+3KMKDCjMDguWfoIMlUBU6FOEtqNztDcktgoN6FlNNzLG7sIp8RxpU1TLslLBOwDatz/qhBPw0081iXIYhhzgylnBSxm2f36wNraJ6v0PpUFYBJEtOos6ied4u+FcSk5FywAMqfKCQXJfMebk+sfNqyqueQ+cEYNXTJc1CkIdSlAa3uQNISjeRypYHeJ006pmgFwhOv8ALfVXXQAQ6q8El/u4kgWYsepFifWKmbRAU5SQylIKldwXhFIqAqdLQzsFFR5Omw+vuisUR2dnykJLKSdU/SH/AAPVFNQ4bzJKL7Zhr8Iw4ipPDq5vJXmHr+rwBgk/ItKhsQfcYW0bvw+oUVPKX4uYJKnGVw5IRYkdHhBxFUqkSlLQ7LcHoo2f1hth0wCrCQbCmUT1KjmhjPoUzUFChZaB72198PjwrMuX/o+QYTWFMyav8wQUp7q8r+54NM1koSCWSL9H1jbBcCKZsxS9JZKUuLKU9vQC5j3EF8y4GlgPU/rFSkVwvrkoOFKwKklLvlW/ooRjxXTDOhW5SRrygLA5uScpG2UfQwyxyehYS6srF3PI8gLmMtSsc7lJ0Y4ThCVyVFe+YA/b1iorB4UmRYAJRZROhOUN7ok5eNZJYQgAtZrgkH8wjniDidU4hAHlQGA6tuYqX0ZxuErZ+GILClZXVexDkC535wTg9QVqmE2u4+rwlp8TWg6t0hsMRC0u2VfMb9+cEYrwUptsTVXEs3xcwXZPlAN7C3p6Q5kOiWKhQZaz5Q2gPLqRvsIkqyTlUoEX1fbuIYTOK1KkplFLqQfKrSzNeKndUhprZZU8rxbgXWm76RN8V8K+ABNRo7KDaPoYM4cnrl0s6dNChk8yHcBW3ueABxgZzJnAMO7H0jOEZJ4Kckyv4frwqQh2HlAa79bQbT1BScrNcsTv9oUYfikvK0sKI0sGEYYzi83K0tIRbyqV9OsS0rJVsF4Oqpv79NlIUEZlqKyUuWQSco6GGk/GDmOaVLJe5YwF+zzD1JqVTZik2Qr3qtd9d4Y1nDs0rUUkEEuCOt4J5Zpx0ti3EiTMDMkOHdzGPFGQ0yQkgDOkWt74Np6yTNWUs4AYE78zEXxNRqkTChyUE5kudvuI7pcqdo448erOTLNyCze6GFNiOZAYuRq+0I5VQMv3MMuE6YElSvSOWaW2d7dJB0+iSqnUcyhMfMEMwUN+5iXqZZUCo/lHzLfeLuvSQAEh1KBboAHfpEbW6K5lQ06QcZlJ+FBw8p5CP/0mCqeWSpuX/cZcNoAkJ7mGNKi6lRyTf0zu418C7iWnzhK9L5X5aEQgleVRzH4dIp8VmNIJ5FJiYmF8xF7DSOiGUcs3UjCrJVdmGw5QTR1pDHRQuPvGC12h/hFVSrkGVNlKzvmzpIzP0fkI6HhHP6WlD+0CXMlgTCy8mVTjUgc9LwBQVKRMQXd3Ky+uf7CIyppUoUTLzqTtmYH1YtA0utylgVJLxDh+FJpDTimYtE8pXsGB5jYwlo12fkfgYcYnRTp5EwnMVABjZuQ6D7wglEpUpLF3ZuoiY0bytVZ9DwGYqdMM1X5EFIbfykB/iYqvFZEs8k/UxDYIibIUkLYBc3JlBdyEkn0DgRXrqR4ROgSP+Ln5xUV8sy5HckTfEdYE+UBrlSzzJ/KO1vWF1Fh+aUtawMy026D7xjWjP5lWS+Y9ido8ncSIcpSCzMNG+8JKwfyqDKYJVUOkWVYf7YVz8SZSkTAdW1t5bAfODMCUEFCjZy5J5QbxLUIMpK0jRYLtY67xKWcg5eCBWcsCWAL+nJP1japlrRYpKLOMw17c4a4cZRKVlHskKKrbchFCriClmEpnJORTMFhw4BvraLlgzVHzWmmKfMS5fSK4UdPMSkhXhqIu2nuhZxHiEibMT4MsS0pDFmAJe2kKRMIGukRJN5WDSMksNWHcRYaUpBcKytccoU4XWmUvMkAqexO3zgxc4lJBdiIVUo8wi7bjkjF4KnHeIJsyiPiKdS1hI/pTf5xHy1F3hzVgEISdkqV6k/pC5ZY97CCDpFNFtwenNIcn+K3aDOL0AUyVpsXHPeAODV/hrB2f4tBvEqnouxA9xjL/ANALuCMOFTUFKyQlKc7BRu2nzjatk5JikufKSNYx/Z/iSJM1aylS1FDDKLAal9+UN6mdImLUvzDMXb+zCezSFoww7CMkwq6+UdDEtxxigmzAhPsy7PzO5iorcQWFG+Wzf9RPYxgiUSFzCHUcuW7s5vHY+NptnKp2k2TdGjNY+kO8L8iibMgP6QkpVHOG1i0o6hCZORnJ95J/WMJ4OpP5OMNXOVLmKCQSoXUS3l3CfSJaepwmzOVH6RZV06YiX4aQwCPNlDnTfkIjJ/5RyT84EQyswH/RHrB0hTOO8L8AX+E3WClq9rt844p/9M7Yv5Rzi6PwF30CfpEvM0uEp1037xTV8x5U1P8AKIk1z3ItHRx6Ofk2eSXPXkNPjG6Jl+R6/eMhOybMeu/aC5QCrmOrZyt0ayV9vSNfLuxjCaw0Aj1CtCGY7QUKzITDLU6SQkliBp8d4azciZqhKAZSQoP1H3hXUF3LWtGGfIc2oBa3LaIlE2455yP52IBKqUAgKQFLU5HtKO/pBK+KyqSpJyjO4F9XNyOVn98dYEqgmU4M8ErBIcEg+v8Ae0I8QqqfxcslDIcC91H36CEnihydhc2pSJS0gg5gANz6evyhDIoFZrkDrH1CTIwlKbgbWc7hzvGKv8LK7JcNzOsCdYJbsl5aMwABANh2Agiqyql+G3lSbOb92gQYgkTZglgMSfLoGF2HpHtQqwKCNQYTwTs1llhqDltcadoWVSioMTp/bx4vGAHQoOobg6xykKOibbOoOPjeHoQGtJ0JtHqSoWMaZn07HmI9Pa0AHqVOGhfSh5gHeDFTCFWDnb9YEp6daVhSgw7wVSBbCJ7qmEaBLA+kCTz5k++DMtir+I/CFy1uomCJcngueFB+FN7QxxlA/clDq/xhVw0oiRMPQQ9rEBdKoaWMZegKv2eoaptpkV9I8rf9Rd/zH5mN/wBno/HVb/4z8xGFaR4i/wCo/OJ9NY7CsRo1zFORnAuH5Qhx3H0LkGXcKBGUMzsdOjRSYVXrnFSmZLsnoBEdxJLlTKk+EcwfzECz7tzjufK5Nrw5Fx6T2C4VQFRCjYE+/rF3MpgzADQXa4aJyil6DRoo8OmMhjqNT8Y5ptm7VExiomyhMAWfM5PV4TTB5gOg+UUXFE7yONVMDE5MXd4EBR4Otkgcx8jBZVY9xC/C7CU+hzCGCVgJJ6/WOWSydcXg9nyy0x9CkCCOMKekMpBlBImApDpI0a7wJiK3EwBvZB7wqqCAgeVGo8ydd9Y6OOkjm5Msa1mFUX7rn8VRm5HylQZ+zWiSpDf00hzKrJeQDwSpTM7BoSBPwtHRE5nsOYxmJjXj9LqCbfmjhMkm6jpoIYhiUAoV2jiVKSpgr2Szt0N/hHBm+RXaMJlVZKUm+/QHnANH0uRwnQCS4SQ4d8xeEg4OkCdcEDvpzjThusKpQSSSlG535fH5Q5Cri8Yu/DaNAcvg6lC1OVlma+to4m8PUyRoQ381zB5Xc30aBZ2J5UqLZixIES1IpUADhSSZqrKCSLF/0hFOOR5eoBI9xaN/85rIsEpPYn9IVKxUGYVTCLuXA3PSGk/SZNeBGD4Amoq7kJSkBZtq2w21jrGaKX+8TQZYDEWFthf1jjCsZTLnBSS4UClg9ha590dYnUhU+Ydi3XYQSbCKQumygkjLv842lUa3BKVDqUn4WguimIVNQ17iLET+Sle+J7YG4/h89moBXce+PxQkPYQXiawahZd73gSosO9oYeHCZZKOUCpwxZDm28HzLID6kWg1CWQO0NuhVewmhxOXJpMpPmWHAGvry9YKPEyVyMqQXKW0s+hidmAeG49oln5MHjymDJhSVZBZZacAIAmr/wDWfmIW1K3WrufnDD9n5/GX/wCs/MRyugQSSZoSXNm0uesTBNs0TSZ1KpyujUiWQFKS33ibn8PTZGVS2IJaxdu8PsLlKl0/i5gRunl2POEXE/EpmJEtKSkO5JOvu0jZW8IydrITh0zze+HVHUeYjmCYh8Lnk5gVHS14Y1U6ahIUo7ADmYHEe8m/EM32U8y/uET807czBNVWKmFydAwgNQdSYlIbeBlTYqBlSdEPpuesFpx9HhkGxfls8I29oxgT5Fd4X84sru0O5+LIWohJPmATy3j2sW6GGzad4W4DVoTMAUkHqecVyyltAH5NGi46wYynexDTzCBu3Yv6QHMlqzEBKmOljFXLnp5jTmIxmYkkfmT73+UWo0R2smUYdNJcJVbdjeCly1IAzAjvDn/HpY1UPj9oyqMfkFJSS/oYdBYhqJxykAEA6k79oIo8LUpN2SksSdzAFZUhZJBtttHEmoWBZRHrCdgi5opgSli0F/vA6RMyazygmCkV14yeDUeicHIBYW7R+8VN4Smvv7o4XiMDYC/EZPheZO5bsOkfvE8UXUEht2eO65QWLxjMysA0CZTR2EJQoETAWtp6QwRRoQtSlZVpswUSAe8JBMQFeaw5xZYMmlssrSpVmzF27A6QMSwNKdFOuUCJQT2BF/dHE9Ur+IgcilY/7jSt4jkSgb5lchp6nSJqs4hnT3SDkSfT9TCasFZpiM6kSXKCpZ1L5X76n4QhmTRMWcqcqe7+6PZ8oAEKyk3uXf3QKZhYAWMNIl4C1SypSRp9hBlWWSrs0D4dJcZn8xj9Xy2SXOsQ1bKTwCYioZEgHR3EF0qRlAPKFdKgZr3hlIWHu/vEOf4EXiyv4ClETpn/AK+XURlPrmUoGWg3N2ffnH7g6slypi1LJYpYOTzvpGFWUFaikliSR/ZvEK7wXGnsYHBAmQUk+fV3sDyESS8Cm1EzIhNw7k2A7w2lVCv3ch/zj5RxSVy0TAoG5Z42cqJ67TGFBwfTSyEKUrxMozXYF9WtBFbw7SF861nIz30ew0Eaz5Slzx5gHb8r6X5wXKwrKJhC2Mwg+yLXf1jFyf6NRSQr/wAnUZcusNr5m2flAP8AgVAL+JM/v0itGHOJjqPmU9mGzQi/y8WKfFLEuRl/WBSvYUjJPBdKUBeeZlWCRcOebBnjKTwfRqypC5jLBUlyAGFjcjnFLJpmRLluGCCknLe76H8sATsCCkyk5/YBDtrd+cHcOqF83gSkQsJK15iCQARoLk2EDK4XoQgLMyYUqJCbk3Gu0UaMJapM3Nq4ytszavGqsJQDLCQyZWZQSbuonUnodoOzsXWJO1XClHKIC1TAVAEDv6RnO4eoEKKSpeYFiOvuijq8MM1IC1BwoEEJbXXfeP2J8OS5is4JSslydRpyg7v1jUYiCk4Uopq8iSt2e9rDuI8r+EKKWQlSpgKhZi4O1iBeH+G4BlmKUqYV5klJs2vWChhCElOXSWDkcP5lH2jzbYQd2nsKiSc7gymlqRKUqZmV7Ltd/SPP8o0oBdUzyqCSGvmOgZorP8OzCWVKBKF5gQkC24135xoqhKkjMpyFhT5b2dgb9YTnIFGJNSuDqZynxFuA58ybDS9rRlNwOjQogzpjjXKxHvCWiqosElyllSAzhiObl3vAlXwwlalKC1JC9QADApP0fWIpm8HUwR4hXNytm1DtsWZ2jyfwZSoSFqmTAGB9oPfSwDxRzcECkkZvOpAQpbXyhtA7DQRzW4GZmX8QgJAYBI1AZ3hdpelKMRDRcGUs0eWYshyLqA06ER+n8E0oBJmLASoJOhubgWTDqj4aCFqUZhUVJUC6QPaGsEYXgxlSylMw3UFPlG1m1iXJ+FVEm1fs+plBR8VYynKXKbEXIuIGHCVCSGnLcsBbU+6LhWGJKZiSSy1FVraj4ws/yzo8wkJLgZR94FOXoKMBPN4DpgtLzVgvlAcG/LS0dzOFaYJUTNWAlWVRYWPuilmYQCpBCj5V57urowc2EaLw1wpK1lYKwtjsxJbtC7sKRIVPA1KhKVLmzBm0Ja/e1o0PANNlczJjZQvNayTpt8IqKnDjNQpK1ghVwyQMpsxHO1o5VSky/DUp0CWEsRv/ABd4f9JWHWNE/wD5PpUSwrxVBLAi4cjszmPK7gmmCSVzF5bEixIfSwEUasNCpSJZUbABx0vpHc/DzMCkqWSlQCcrWGUWI62+MClIhxiSVTwRRSw5VMswLEEh9HDWgTEf2dMnPTKKk5XIUfNztZtIsp2GZ0hIWoXBc+ZmGgfSO8XlZKVYBIZIDix2ilJ/pDS0QfD9MAg50hkgk5tdWsOfeNKmlTmOQjLs5vHhlddY58ARsp0V/LJ//9k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0" y="-1295400"/>
            <a:ext cx="3810000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318" name="Picture 6" descr="http://www.shakerhistoricalsociety.org/wp-content/uploads/2011/08/shakers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74" y="1573756"/>
            <a:ext cx="4686300" cy="3219451"/>
          </a:xfrm>
          <a:prstGeom prst="rect">
            <a:avLst/>
          </a:prstGeom>
          <a:noFill/>
          <a:ln w="76200">
            <a:solidFill>
              <a:srgbClr val="FFFF6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0" name="Picture 8" descr="https://encrypted-tbn0.gstatic.com/images?q=tbn:ANd9GcRLBH2i2rA6vM9cKnyXUIXK_j-yaV4I5CtPa0brB75DJ2SrNsa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" y="4461408"/>
            <a:ext cx="1838325" cy="1962151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2" name="Picture 10" descr="https://encrypted-tbn1.gstatic.com/images?q=tbn:ANd9GcRECa5Fsawb6tvDq9rvr0NPjlm9jbPZhD3UH_hk9lnt3jUZRw_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4495800"/>
            <a:ext cx="1981200" cy="1927759"/>
          </a:xfrm>
          <a:prstGeom prst="rect">
            <a:avLst/>
          </a:prstGeom>
          <a:noFill/>
          <a:ln w="76200">
            <a:solidFill>
              <a:srgbClr val="FFFF6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2337"/>
          </a:xfrm>
          <a:solidFill>
            <a:schemeClr val="bg1">
              <a:lumMod val="65000"/>
            </a:schemeClr>
          </a:solidFill>
        </p:spPr>
        <p:txBody>
          <a:bodyPr/>
          <a:lstStyle/>
          <a:p>
            <a:r>
              <a:rPr lang="en-US" b="1" dirty="0" smtClean="0"/>
              <a:t>Oneida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2971800" cy="5257800"/>
          </a:xfrm>
        </p:spPr>
        <p:txBody>
          <a:bodyPr/>
          <a:lstStyle/>
          <a:p>
            <a:r>
              <a:rPr lang="en-US" b="1" dirty="0" smtClean="0"/>
              <a:t>John Humphrey Noyes</a:t>
            </a:r>
          </a:p>
          <a:p>
            <a:r>
              <a:rPr lang="en-US" b="1" dirty="0" smtClean="0"/>
              <a:t>Methodist Perfectionism</a:t>
            </a:r>
          </a:p>
          <a:p>
            <a:r>
              <a:rPr lang="en-US" b="1" dirty="0" smtClean="0"/>
              <a:t>“Complex Marriage”</a:t>
            </a:r>
          </a:p>
        </p:txBody>
      </p:sp>
      <p:pic>
        <p:nvPicPr>
          <p:cNvPr id="12290" name="Picture 2" descr="http://www.uwec.edu/geography/ivogeler/w188/utopian/OneidaDinner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971800"/>
            <a:ext cx="5029200" cy="3640742"/>
          </a:xfrm>
          <a:prstGeom prst="rect">
            <a:avLst/>
          </a:prstGeom>
          <a:noFill/>
          <a:ln w="76200"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data:image/jpeg;base64,/9j/4AAQSkZJRgABAQAAAQABAAD/2wCEAAkGBxQTEhUUExQWFhQXGBcXFxgXGBgYGhccGBcXFxgYGBcYHCggGBolHBgcITEhJSkrLi4uHB8zODMsNygtLiwBCgoKDg0OFBAPFCwcFBwsLCwsLCwsLCwsLCwsLCwsLCwsLCwsLCwsLCwsLDcsLDcsLDcsLCwrLDc3Kzc3LCsrLP/AABEIARUAtgMBIgACEQEDEQH/xAAcAAABBAMBAAAAAAAAAAAAAAACAAEDBAUGBwj/xABGEAABAwIDBgMEBgcGBQUAAAABAAIRAyEEEjEFBkFRYXEigZEHEzKxFEKhwdHwFiNUcpLh8TNDUmKCoiRTY3OyFTREg8L/xAAYAQEBAQEBAAAAAAAAAAAAAAAAAQIDBP/EAB4RAQEAAwEBAQEBAQAAAAAAAAABAhESMUETIVED/9oADAMBAAIRAxEAPwDanDQ3QRH5lM83KUBed3A88PNRuv5qTU8dEm01URZe6TWfnkp8pCQ/MoGDPPslkUjWH+iLIioadPzRilCixeNp0gDUeGj7fQXWt4rel9RwZQbF4zvknvlGgTSbbPkP9EOX7FzrbNZ73Q/E5yZgScovHw5oae6wQpvYcweR1AcB/F/NXlNuxZOqBzPNc92Vvw+j4Kv6xvA3n1Mz5yt52XtaliWZqTp5tNnN7j70sWVPUZblCje3VWAxCR+YUFU0+KhqCVZqs6Ks9tkEVRnbmoy1TkSo2stbgqIajVA5vVXHNQFkX5oivk5plOWJIrYCeaXBPlTluqgH7lIwfimaD6ovzzRRk90LACowpabY1UB5VjNrbRyWb8XM6D8SrOOxgaIB8RBPYASSeQWs4sh0kmx+GddJJ/nwlWJWE23VlxDsz6joBubSLaH/AGgj0uo6OwKj2wHZKYBL6jjDWjXQfE6DECyu7MwArVg6PBN7mHQLx52/qVvNPAzEgQNBwHGY5rW9J60vAbuMyQym9jeDz/aPGl/8APKOKwe3NhVg79XTJb1LnHzLguutwyerhAeCnS8uCjY1aQPcu5WWb2FsPFMqB1Oabvqk6c4NtCutOoDoonUYV6TljNlbQ96C2o3JWpwKjO+jhzaeBWQyrG7UwjpFRo8bL/vN+sw9/msiHAwWmQRI9FlQVR8lUqNVwtUdVligqFv2KJpU5F9eCFg6QghKFzVNkUdRiAACEk5fa40SQZ/3Uow2COyc87pw7yUUKEeSd5SY26B2sRhiNvD7kLhayDUNubVDfeF0XysbfW4gdNZWDZX99VFNpJaB4j3JntMWHQLBbw48+DNq2HSTPF097wth2BRbRogu+J+ao48gzQTxkMnzW9aY22TYNIZiBZrbDy6dytrpt5XWn7o4oPz3gCAJ49fWfVbdTd3PZZrcWGBNXNuKH3gH5uoqlXlm8rfMrKhAEdvzomJF7pUxJ4+doUb2Q6bCyqKmOgjieygwOhbplP2G/wA59EdcZjaSeZJj0VfZLMtR7bfCD6E/j9iovuCjfRE6K0RfVA5migoVGdUAarlRvKFEbqop1GcFGevVTPbx+aic7igiLEkLyAU6o2Jp72RAIoB/kijT71lUWVPSZ+CkCdo/JQIBA7spgNdEOXzQcl3r3crGs4sbmYxwnT4CQ6RPKfsUu+dQ0CBTeDSLfAbGZGgHG834Arc95K1ZlbDMw4Yx9cuY6q9mfI1gzBoGkmT6LTt9KlVzGfSaDc7ajmNqthoe0CZABlpk6ea3KzQ7nYl/6tkm5Dj1NonsIXUs0DVc/wByWMYaYd/alz/Da0Gw7aroRGuimS4qWKxuWQCBFy4mYjURzWn7Z2jUeHHDuxL4JzPptinxsHaHyWw7Z2G2u0t0LtSLH+awe2d1iXUcj3+6ZAdTJc/iSS0mAJBiNLBSaKw+yt7q9I+IktOvvPFEWseS3GntGq5od7s/4p4QRaOklVtl7s0Rme4F9zlDgRkGY+HW44X5cVtOHwjfdmmBDcpaL6A2tyVthJXMNsb11SclMkxdxY2com5MfJZvciv7x7n+8NQFhF4sQ4aLWtk7rubVe10mC9ocC5pDrgGR6+QW4br7O90aluIvESSXFx+St1pI2OE6YFEsNIntVeo7qrRHRViEFOoFCW/Kys1xqq47Kogc26ZWnNngmQbABomjp6omp8qjQUTG9/NE1qIN7qAQ1MQpoScO6Cu6jMRqCCJ01/CVof6KxX9/iC59T3pDKTcxBBeDJgfDlvGll0PKsPtHadKhLTlpuPiAOjybeHmZ1AutSpY0V+N93tEZQA0EzOpza/Mn+i6JSqaG1/vXIcdWL65qMdmMy90ZRmtmyj/CCQF1TYlYPotI4AD0srkziyeQHmmfR6BGxNmWW1aq4ZgzUuvbgOfyVvC04AlY/EYOo8PdTeGPNgSJgcLc+K0raex8Zh3tDcY8ufMkzHodBJCutp43GrhslR0aE5vXW6o0sUPpBp/4mSPIlQ7Bzsoy97nu+sXa+UcFrdPa8bRkyQCGcLWvJHASU0m3QmNRwnydE5Cy0gc1RvbqrDmzzUT2qopuZdVns+ayDmKJ1O/FBHQpdinU7aYhJBkQOpRtZ09U480TWqKED8hHl1sihOdUA+gSTgJ/P0QM1nRaH7T3w1hyjwPa4GTaHA2i9zC36Oi0zf3BEgVC45IOYcBA5ceyuPqXxpG8tICpaILS8eG/iIIEcDwi+oW1bH20KdINmbwCRlkCxgcIIK1B+Mc/3bi4GnTIHMwZgWGvOLaJ24sNYLy/xAnhfxHvA4cJC6aY26jsTanvZkQRw7hZKBckeq5lsLaRYBlfBcBrqbG4nm4Ed1ncXtxxw8W+Eibk3BH5KxY1tn6O1nvc73dCq9gs0tygE3n4iLaKvivfveHHAkwCGl1WnPmAYCsbv7Rs1hIuBlkiXDK3WOPijyVPefaFSm9rSXBoIuHQJdI8drC/rCL8BiatWm0F9AMbcOIe1waIsVyUj/iHmoHMc95cxx8MAuN+o6rb9p7ZqGjVpmLQInMXt0Ba7jMepWlkZmlpkumWkyCBrA72styMWu67LripSY4SfCAe4F1bI8lq/s6xWagaZF2XiZ1/pPmtsy2XOtxWKAjorBGqHL0UVVcOajI7lWns7IMqoZrOiSkY3okoLuXuiYBayPIll7IGASyqQBItQRAdk6fL2Sa1Ag1Y3b2zhXpOpk5eo+/osoB0WB332l9HwdaoDDsuRn7zzlHpM+SsHLq2zi5lWpSYX0WugO0E5dfDAsfmFgSfBniXZy3KYgeCSY4GIj71mtwd4m4V5o1oOGrWqA3DTEB/bn07LaN6vZ5laa2F8bQBFIXcRF3NdxJXTevXPW/GjYWn+rGuZrnamR9Uw2OI1WcZj2BoGYNzh0ybMD2y0C06zft3WLbh3CABle0vEHw5IEOkHlDvUc1j8Xhy20gjKIjqZ18iqjbNl13NaxwqGGND2mwIuA1h5CR9qkx23TWpuc54a55ggu4tDTYEWOYWHILS8O5zQTBiIPY3HHRPSxjmCBETMG8a2g24qaNrVXFvcA0ukMDshBggRN+Mfiqrm5gQAZ1M6Tz/AKc1DVrFxJJuSft5LL7B2DiK7v1VNzgDJOgHDU2m+nVaRt3syxpzimIMh2YfaPOQulOC1fcvdL6KTUf8ZaW5QZAuCL9ltq5ZeuuPiAhDCkI/MIXBZVCWqMqZ7eyiIQIJImM5JIMo1qHKpAExHZFCAmKMhCW9EQACKO6INQV6zWtLnuDWgSSSAABxJOiBz2XI/a3tr3lZmGYfDS8T44vcLD/S0/7uiz+3PaZQpnLQYazr+KcrPU3d6ea5PWrue9z3kuc4lzieJJklbxxYyoAxdP8AZZveGD6LiHw3+6e4gAf9Mk6Dl5jkuaD8wiaI5rdm2ZdPQ22t2cPiR+sbc6ObY36jVcu3w3Ho4TxNxjL/AA06nxkcgWz6kAdVgcBiMQ4e7pV6rRplFV7R6TAWQwm5lZxL3OaYImDmc6XNGvFY1Z9at38a1UaRa5HIz2GqgLVu3tEw0Y6paAcpBAsfCJnqtarYcgTb1K3KzYs7oYfCuxDfpjy2mNBBhzpsHEaN5ruuEpMa0CmGhhuMkQZAgiLRC865ZOq6X7M95DP0SobXNFx9TT+8eY5LOUaxrooTOCeOqTlzbQvQlG7v6KJAJKElG5sIS3qgZJEGpIrIhNKRCaEBEpyEgFjNu7co4SnnquixytF3O7D70RdxFdrGlznBrWglzjYADiSdFxXfjfB+MqGnTMYdpgD/AJhH13dOQ4d1V3s3orY0kO8FEHw02m3QuP1z9g5LW2COi6Y46YyyHT11RPpxoLIWG8q/7oEfOVthWoNRuCmZSjkPzKMsnqghwzywggaLf939tNFO5DGjxPI+J5F202yPDfUrRhR6KzgMR7smfhOo+0FSzay6ZDatWpUe+q8klxnpcWHYCyw2KeLWta3WACulbI3C+kUfe1nlmcBzG0yCQDBBcTrbgPVV9vey6GN+jOJqTf3jhB8wPCfmszKLquaUjdSNeWFrmkhzSHAjUEXB9Vb2tsathKmSu3KSJB1BFrgqkaoPVaZdS2P7SKL4biGupOgS6MzCeJtdvp5rbsJjKdRodSc17ebSCPsXnsqxgsfUouz0qjmO/wAp17jQjoVm4f43MnfnO6oQVom7e/7akMxMMdwqCzSf8w+r8lu4qAwRoRqFizTUuxvKjlOkQsqNnFJNT7pIq/CcFR+XqsFvTvCMMwNbBqvnKOQGrj9yqB3q3oGGAZTGeqbf5W9+Z6eq5djcS+s4vqEvcbmTcC8ADh2Sx+Pc92d5Jd1PHzUAqZjmJg8I4arrJpzt2pYnDgwRMxb1WOfRI1Ct4mqSZvIuOoTvxIgSNdfxWmVKlqsnQdpAlU8VTg2NirGDEjigslnhzWtA8uH4IQmw7/FB0NvVPlIJHVQSUr80b6duCNkRKFlKo8HI0kTdxs0f6jZGnQ/ZVvLLfolQ3EmiSdRqWX5ajpPJdHK82Ydz6dRviyPa6QRwINiD9q7tuht9uLoB1hVbDajesfEB/hOo8xwXPKfW8b8Ut/t3RjMPDf7Vl6Z8xmaehA+wLheNw5pVHU3asc5pjmCQfkvTFQLgvtEw2XF1v+4T/E1rvvKuF+JnGvZkJTcJhRwV0cxzx4rcNyt7TQIpVSTQJ8JNzTn/APPTgtOCdvmpZsleg6bwdL8fwhHC0r2c7UL6RpOMmn8N/qnQeRt6LcQVxv8AHaf1Mw9UkDD1SUXQsfjm0qbnu0aCT5CVxHaO234io+q+ZcdOAF4aOUD71vPtM2pkpCiCc9XX90Hxeth5lcw4eq64T655VYdVJ7pxXI1gfyVUIX1CtsHqPkjWVG7moX1FGXckGVDszQJuAgwlWDBVKnWKJtS4KC+XwQYgrZ9jljjLg2TpPyHVapiLiYU9PEeCLd/vUWN4bVotJyUQ95m7gHAcbN04SsXtF9SqJcSWjQcBPAN0VLB7YDqUEn3oIGnxA2BB4lS4lz2NAcHAwZkRyU0qptVn1x2PcRBWS3U2w/D1RVZcizmj+8bxbHA8jzWLp3Y7PxMAcPLlCgwr8hBJM9ArpHobB4xlam2pTdLHgEHvz5HouYe07ADNWfbSm/vbJ9ysez7b3unii8xRrO8BOjKnEdA7rx7rL7/YTPmA1dRcAOZaSfkVzk1k6W7jiwd4PP8AmghTYRnxA8B96Cq3ourkElKUoTAINk3KxRp4qkRbM7I7qH2+cH0XX1wjB1C1wLZBBkHqF3HZmLFakyoPrtBjkTqPVcs46YLbUkmhJYbcb3/xfvMbV1hgawDsJPa5K18DkP6q/vNXnGYgz/evHocv3LG55/PyXeeONPJUVSomc5ROVRG4pISE4PFAdMo5QtRlvFBdpOlqbD6FpIUGHCmHG4BQHhapDgWmHNMg9Qbd1slLGuxWZ5kObHvI05B0awfsWr0nX1UgeWuzNmfu5KLKy2JpFwhrZIMfj5dVA+i6JNxzHG8SsthaXv2MDMopMnNMB7jYw4jhKhqVGmQNOgn86lNqpUcTDcpkzA5dvPqt5w+8H0llBriffMFSm6dXDK3K+dJMX6yufVBBMX7Kxg8Yab2vGoMkT8vIqWJKo1CW13giCS4Ed/5whrAE2srO8QaK5cwyDDp73UdUSe8FVFRzE7aamqUkdFhgkRYSqI+PmuoezzagfRNInxU7j90/gVy1plZndPaJw+JY4nwk5Xdjb+fks5TcXG6rs7UkmlJcnZwbe1uXGYgf9WofVxKxYd3Wc38bGOr3+t9wWAA0XaeOFE89kJKeUKoEhAjchbCAmFScFECp2GyAqRUgdKrsaVIx0IJQOvFTVtY81Dm6yjrnRAqVYsMjQ6idRyKzmz3+DPYk2teOQCwLhZT7Nxxpu5t4j7x1UGVq4YuEwbam91jmugx5XWxHGBzJc4kOFiAOHDotexrAHGPxRar41kOWRwwzUwYnhbpZY6o7M3qFktgeJrmzoZ6wRFvREhxSvH57p8XSy4dzrTIAjqVd9zDwNZAn5Rbmg3rp5aLI0c4cNIB9VNtNfpFSOKCgLIiVpl2fdPH+/wALTfq4DI7u23yg+adaT7PNtsouqU6pAYQHg9RAPqCPRJcrP66ytf3/AKZ+nVu4/wDELXg1bP7RWxjqn+k/7Qtba2y6TxzvoUBUztEBCqInNQqU6IS1AwCkaEmhSAIBcEDSpnNUPzQGx1kbnWUYSegnpPCTxBUTNVK+95QT4PFlpjgfs6hZCuwFoyjTjz7LClZDZePyeEkX4m8dEELArOxa2Stl4ER94KkNGSTLZPLh6qm4Fr2u5GFBtmOZJblF+ImNFid7KvhpM4jOTbnELIirViYaeXCY7zJ4rB70Vy6q3NMhjdfNSNVRopORUxZA4LTIg/qkhlOoM97SR/x7/wB1n/itaHktl9p3/v3f9tnyK1dpSeLfUpQZE7Xd06qByplI7uglAxCcISng8kBFV3SrLQoqgQMAhcFIxiY00ETQVNmsgIRoFCaYTtCKEF/Z9cfC6B14norO0qQcJE21lYlrVkaOJlhB1/P2oMzgsXLGmLceHCOCwO1n5qzjwsPsEqTD4jK2Leap1akuJUXY89kEoHlCqiSUkIKSDZPaiYx//wBTPm5aoDZencburhKrs1Wgx7oiXjMYHCTwuoP0JwB/+LS/hC5T/pG7jt5slJpXpL9B8B+y0v4UhuRgP2Wn6K/pE5ecSglekxuTgf2Wl/CEz9zcABJw1EDmWgJ+kOXmwpBekTuhs7jh6GsaN1PDv0TN3R2cdMPQgxoG3nTvN1ezl5zCEtXo525+zgYNCiDItYG9xZCNzdmmAKFEzppe028rp3Dl50aOqYr0W3dDZvChQ0n6unPsi/Q/Z0x7ihPKGySOin6Q5eb4upA3svRY3S2b/wAjD+jOAn5D7ET90dnDWhQAgm4aLDU9hOqdnLzjCMDovRP6G7O/Z6M2GjdTp5lCNz9m8KFHn9XTX0Ts5eegUUr0RT3J2eRLcNSIPEAGU7tyMD+zU/4QnZy87lQr0YdyMD+zU/4Qm/QbAfs1P+EJ3Dh5xehC9HHcXAfs1P0TfoJgP2an6J3F4edQEl6MG4uA/Zqfokn6ROGzJkSZcWzBOknQMocXQL2hv+ZpPZrg77oVhMERjf8A0keHxHwxGoJAfn8RBuZ49+aKhssNNMh12Na3T4mibOvzIPSDzKyKULYpVNnzU95mvLDF48IeOcfXN44KN2y/Axhd8GWDF4aC0cbEgkE8idFkVjMTsxznOdnAzZeBtkeHUyIMiBIPOeGiARsZsGTJ922m0x8OVjmZgJiYcU9bZQLg7NoXOgiZl1N8GTcfq/t6JquzapEe/Nw4HUatgHwuEXvbyhTbQwBqOBDgIa5ul/E+k6x4f2fXXpeAG7NGXLmmHNcDeQQbjWwLZbAtBPNTY3B+8i+XLMEC4Ji4PaQRxBKqYbY5Y9r84s6SAInwlvO02nsIhZZQY6pssEOGYiRUDTxaajw/NPEtcAQeCkqbPkuM/E0NiDEARoHfbr1V1JXYiw1HI0NkmOJJJ1nU3PcknupCnSKAEkSSKFKESZShkk4SWQSSSSqEmCSSB0kkkDhOkkthkkklAkkklKEUySSgZJJJWKSZySSoRThMkgeEwSSWaHTJJIj/2Q=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294" name="Picture 6" descr="http://tontine255.files.wordpress.com/2011/02/dr-noyes-2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236396"/>
            <a:ext cx="2743200" cy="2611704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1066800"/>
          </a:xfrm>
          <a:solidFill>
            <a:srgbClr val="FFFF66"/>
          </a:solidFill>
        </p:spPr>
        <p:txBody>
          <a:bodyPr/>
          <a:lstStyle/>
          <a:p>
            <a:r>
              <a:rPr lang="en-US" b="1" dirty="0" smtClean="0"/>
              <a:t>Major Reform Campaigns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61364"/>
            <a:ext cx="3733800" cy="4525963"/>
          </a:xfrm>
        </p:spPr>
        <p:txBody>
          <a:bodyPr/>
          <a:lstStyle/>
          <a:p>
            <a:r>
              <a:rPr lang="en-US" b="1" dirty="0" smtClean="0"/>
              <a:t>Self-improvement</a:t>
            </a:r>
          </a:p>
          <a:p>
            <a:r>
              <a:rPr lang="en-US" b="1" dirty="0" smtClean="0"/>
              <a:t>Free education</a:t>
            </a:r>
          </a:p>
          <a:p>
            <a:r>
              <a:rPr lang="en-US" b="1" dirty="0" err="1" smtClean="0"/>
              <a:t>Sabbatarianism</a:t>
            </a:r>
            <a:endParaRPr lang="en-US" b="1" dirty="0" smtClean="0"/>
          </a:p>
          <a:p>
            <a:r>
              <a:rPr lang="en-US" b="1" dirty="0" smtClean="0"/>
              <a:t>Temperance</a:t>
            </a:r>
          </a:p>
          <a:p>
            <a:r>
              <a:rPr lang="en-US" b="1" dirty="0" smtClean="0"/>
              <a:t>Penitentiaries &amp; Asylums</a:t>
            </a:r>
            <a:endParaRPr lang="en-US" b="1" dirty="0" smtClean="0"/>
          </a:p>
          <a:p>
            <a:r>
              <a:rPr lang="en-US" b="1" dirty="0" smtClean="0"/>
              <a:t>Moral Reform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9220" name="Picture 4" descr="http://www.virginiamemory.com/docs/WomensHolyWar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0433" y="1354540"/>
            <a:ext cx="4000500" cy="5200650"/>
          </a:xfrm>
          <a:prstGeom prst="rect">
            <a:avLst/>
          </a:prstGeom>
          <a:noFill/>
          <a:ln w="76200">
            <a:solidFill>
              <a:srgbClr val="FFFF6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chemeClr val="bg1">
              <a:lumMod val="65000"/>
            </a:schemeClr>
          </a:solidFill>
        </p:spPr>
        <p:txBody>
          <a:bodyPr/>
          <a:lstStyle/>
          <a:p>
            <a:r>
              <a:rPr lang="en-US" b="1" dirty="0" smtClean="0"/>
              <a:t>Key Characteristics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271" y="1143000"/>
            <a:ext cx="4114800" cy="5257800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Women conformed to expected behavior</a:t>
            </a:r>
          </a:p>
          <a:p>
            <a:r>
              <a:rPr lang="en-US" b="1" dirty="0" smtClean="0"/>
              <a:t>Voluntary Associations</a:t>
            </a:r>
          </a:p>
          <a:p>
            <a:r>
              <a:rPr lang="en-US" b="1" dirty="0" smtClean="0"/>
              <a:t>Northern</a:t>
            </a:r>
          </a:p>
          <a:p>
            <a:r>
              <a:rPr lang="en-US" b="1" dirty="0" smtClean="0"/>
              <a:t>Bodily &amp; impulse control</a:t>
            </a:r>
          </a:p>
          <a:p>
            <a:r>
              <a:rPr lang="en-US" b="1" dirty="0" smtClean="0"/>
              <a:t>Disciplinary Intimacy</a:t>
            </a:r>
          </a:p>
          <a:p>
            <a:r>
              <a:rPr lang="en-US" b="1" dirty="0" smtClean="0"/>
              <a:t>Volunteers were morally implicated</a:t>
            </a:r>
            <a:endParaRPr lang="en-US" b="1" dirty="0"/>
          </a:p>
        </p:txBody>
      </p:sp>
      <p:pic>
        <p:nvPicPr>
          <p:cNvPr id="8198" name="Picture 6" descr="http://images.fineartamerica.com/images-medium-large-5/1-temperance-movement-1874-granger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61114"/>
            <a:ext cx="4343400" cy="3015887"/>
          </a:xfrm>
          <a:prstGeom prst="rect">
            <a:avLst/>
          </a:prstGeom>
          <a:noFill/>
          <a:ln w="76200"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://progressivesapush4.wikispaces.com/file/view/temperance.jpg/406619518/temperance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3021" y="1295400"/>
            <a:ext cx="3538495" cy="1937114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4549"/>
            <a:ext cx="9144000" cy="1143000"/>
          </a:xfrm>
          <a:solidFill>
            <a:srgbClr val="FFFF66"/>
          </a:solidFill>
        </p:spPr>
        <p:txBody>
          <a:bodyPr/>
          <a:lstStyle/>
          <a:p>
            <a:r>
              <a:rPr lang="en-US" b="1" dirty="0" smtClean="0"/>
              <a:t>Anti-Gambling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r>
              <a:rPr lang="en-US" b="1" dirty="0" smtClean="0"/>
              <a:t>Judgment towards nature of earned wealth</a:t>
            </a:r>
            <a:endParaRPr lang="en-US" b="1" dirty="0"/>
          </a:p>
        </p:txBody>
      </p:sp>
      <p:pic>
        <p:nvPicPr>
          <p:cNvPr id="11266" name="Picture 2" descr="http://www.dontbullymybreed.org/images/dogfight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380990"/>
            <a:ext cx="4123566" cy="3733800"/>
          </a:xfrm>
          <a:prstGeom prst="rect">
            <a:avLst/>
          </a:prstGeom>
          <a:noFill/>
          <a:ln w="76200">
            <a:solidFill>
              <a:srgbClr val="FFFF6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://ezine.kungfumagazine.com/images/ezine/boxing1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743200"/>
            <a:ext cx="3810000" cy="3124200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bg1">
              <a:lumMod val="65000"/>
            </a:schemeClr>
          </a:solidFill>
        </p:spPr>
        <p:txBody>
          <a:bodyPr/>
          <a:lstStyle/>
          <a:p>
            <a:r>
              <a:rPr lang="en-US" b="1" dirty="0" smtClean="0"/>
              <a:t>Promoting Education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r>
              <a:rPr lang="en-US" b="1" dirty="0" smtClean="0"/>
              <a:t>1815 = 33 colleges</a:t>
            </a:r>
          </a:p>
          <a:p>
            <a:r>
              <a:rPr lang="en-US" b="1" dirty="0" smtClean="0"/>
              <a:t>1835 = 68</a:t>
            </a:r>
          </a:p>
          <a:p>
            <a:r>
              <a:rPr lang="en-US" b="1" dirty="0" smtClean="0"/>
              <a:t>1848 = 113</a:t>
            </a:r>
          </a:p>
          <a:p>
            <a:r>
              <a:rPr lang="en-US" b="1" dirty="0" smtClean="0"/>
              <a:t>Great Awakening Colleges = Amherst, Wesleyan, Emory, Duke, Mount Holyoke, Oberlin, Notre Dame</a:t>
            </a:r>
            <a:endParaRPr lang="en-US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88"/>
            <a:ext cx="9144000" cy="912812"/>
          </a:xfrm>
          <a:solidFill>
            <a:srgbClr val="FFFF66"/>
          </a:solidFill>
        </p:spPr>
        <p:txBody>
          <a:bodyPr>
            <a:normAutofit/>
          </a:bodyPr>
          <a:lstStyle/>
          <a:p>
            <a:r>
              <a:rPr lang="en-US" b="1" dirty="0" smtClean="0"/>
              <a:t>Criminal Justice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606" y="943824"/>
            <a:ext cx="8229600" cy="4678363"/>
          </a:xfrm>
        </p:spPr>
        <p:txBody>
          <a:bodyPr/>
          <a:lstStyle/>
          <a:p>
            <a:r>
              <a:rPr lang="en-US" b="1" dirty="0" smtClean="0"/>
              <a:t>Ossining Prison, Hudson River Valley</a:t>
            </a:r>
          </a:p>
          <a:p>
            <a:r>
              <a:rPr lang="en-US" b="1" dirty="0" smtClean="0"/>
              <a:t>Eastern State Penitentiary, Philadelphia</a:t>
            </a:r>
          </a:p>
          <a:p>
            <a:r>
              <a:rPr lang="en-US" b="1" dirty="0" err="1" smtClean="0"/>
              <a:t>Panopticon</a:t>
            </a:r>
            <a:endParaRPr lang="en-US" b="1" dirty="0"/>
          </a:p>
        </p:txBody>
      </p:sp>
      <p:pic>
        <p:nvPicPr>
          <p:cNvPr id="4098" name="Picture 2" descr="C:\Users\Sanchez Family\Desktop\antebellum america\antebellum america00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971800"/>
            <a:ext cx="4572000" cy="2971800"/>
          </a:xfrm>
          <a:prstGeom prst="rect">
            <a:avLst/>
          </a:prstGeom>
          <a:noFill/>
          <a:ln w="76200">
            <a:solidFill>
              <a:srgbClr val="FFFF6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s://encrypted-tbn2.gstatic.com/images?q=tbn:ANd9GcSEk0l5DngJQarLp27mTEU_f9RCe3Og1peHZ2gyouUVBztQTPVvj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362200"/>
            <a:ext cx="3200400" cy="2209800"/>
          </a:xfrm>
          <a:prstGeom prst="rect">
            <a:avLst/>
          </a:prstGeom>
          <a:noFill/>
          <a:ln w="76200">
            <a:solidFill>
              <a:srgbClr val="FFFF6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encrypted-tbn3.gstatic.com/images?q=tbn:ANd9GcQmo2R06sEjRbx-RF5U5HzAgr3zcEick54FY0y4YSTCkhygiPE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343400"/>
            <a:ext cx="3267075" cy="2162175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1373"/>
            <a:ext cx="9144000" cy="1001973"/>
          </a:xfrm>
          <a:solidFill>
            <a:schemeClr val="bg1">
              <a:lumMod val="65000"/>
            </a:schemeClr>
          </a:solidFill>
        </p:spPr>
        <p:txBody>
          <a:bodyPr/>
          <a:lstStyle/>
          <a:p>
            <a:r>
              <a:rPr lang="en-US" b="1" dirty="0" smtClean="0"/>
              <a:t>Asylums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57792"/>
            <a:ext cx="3429000" cy="4868371"/>
          </a:xfrm>
        </p:spPr>
        <p:txBody>
          <a:bodyPr/>
          <a:lstStyle/>
          <a:p>
            <a:r>
              <a:rPr lang="en-US" b="1" dirty="0" smtClean="0"/>
              <a:t>Dorothea Dix</a:t>
            </a:r>
          </a:p>
          <a:p>
            <a:r>
              <a:rPr lang="en-US" b="1" dirty="0" smtClean="0"/>
              <a:t>Massachusetts House of Corrections, 1841</a:t>
            </a:r>
          </a:p>
          <a:p>
            <a:r>
              <a:rPr lang="en-US" b="1" dirty="0" smtClean="0"/>
              <a:t>1860 = 28 out of 33 states had public asylums</a:t>
            </a:r>
            <a:endParaRPr lang="en-US" b="1" dirty="0"/>
          </a:p>
        </p:txBody>
      </p:sp>
      <p:pic>
        <p:nvPicPr>
          <p:cNvPr id="10242" name="Picture 2" descr="https://encrypted-tbn3.gstatic.com/images?q=tbn:ANd9GcQ1NmeGbIWLIQU3ntTCAgzsXRXSjrWZYZxWcOdOGY9uxNgqWDU3J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386774"/>
            <a:ext cx="2819400" cy="3581400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://dorotheadix2.weebly.com/uploads/3/2/7/1/3271143/23773.gif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461184"/>
            <a:ext cx="2438400" cy="3077671"/>
          </a:xfrm>
          <a:prstGeom prst="rect">
            <a:avLst/>
          </a:prstGeom>
          <a:noFill/>
          <a:ln w="76200"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58922"/>
          </a:xfrm>
          <a:solidFill>
            <a:srgbClr val="FFFF66"/>
          </a:solidFill>
        </p:spPr>
        <p:txBody>
          <a:bodyPr/>
          <a:lstStyle/>
          <a:p>
            <a:r>
              <a:rPr lang="en-US" b="1" dirty="0" smtClean="0"/>
              <a:t>Sylvester Graham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3962400" cy="4525963"/>
          </a:xfrm>
        </p:spPr>
        <p:txBody>
          <a:bodyPr/>
          <a:lstStyle/>
          <a:p>
            <a:r>
              <a:rPr lang="en-US" b="1" dirty="0" smtClean="0"/>
              <a:t>No stimulants, bland diet</a:t>
            </a:r>
          </a:p>
          <a:p>
            <a:r>
              <a:rPr lang="en-US" b="1" dirty="0" smtClean="0"/>
              <a:t>Overtaxed bodily system, sensual life as causes of all disease</a:t>
            </a:r>
            <a:endParaRPr lang="en-US" b="1" dirty="0"/>
          </a:p>
        </p:txBody>
      </p:sp>
      <p:pic>
        <p:nvPicPr>
          <p:cNvPr id="7170" name="Picture 2" descr="http://www.soilandhealth.org/02/0201hyglibcat/020125shelton.pristine/graham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4507" y="1524000"/>
            <a:ext cx="2838450" cy="4095750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3786981"/>
            <a:ext cx="2181438" cy="2809875"/>
          </a:xfrm>
          <a:prstGeom prst="rect">
            <a:avLst/>
          </a:prstGeom>
          <a:ln w="76200">
            <a:solidFill>
              <a:srgbClr val="FFFF66"/>
            </a:solidFill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bg1">
              <a:lumMod val="65000"/>
            </a:schemeClr>
          </a:solidFill>
        </p:spPr>
        <p:txBody>
          <a:bodyPr/>
          <a:lstStyle/>
          <a:p>
            <a:r>
              <a:rPr lang="en-US" b="1" dirty="0" smtClean="0"/>
              <a:t>Anti-Masturbation Campaign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94618"/>
            <a:ext cx="5334000" cy="4525963"/>
          </a:xfrm>
        </p:spPr>
        <p:txBody>
          <a:bodyPr/>
          <a:lstStyle/>
          <a:p>
            <a:r>
              <a:rPr lang="en-US" b="1" dirty="0" smtClean="0"/>
              <a:t>Parental involvement &amp; middle-class respectability</a:t>
            </a:r>
          </a:p>
          <a:p>
            <a:r>
              <a:rPr lang="en-US" b="1" dirty="0" smtClean="0"/>
              <a:t>New concept of childhood innocence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886200"/>
            <a:ext cx="2197005" cy="2581275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1394618"/>
            <a:ext cx="2898913" cy="4724401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pic>
        <p:nvPicPr>
          <p:cNvPr id="5122" name="Picture 2" descr="C:\Users\Sanchez Family\Desktop\antebellum america\ante america med pics000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032534"/>
            <a:ext cx="4009644" cy="2596865"/>
          </a:xfrm>
          <a:prstGeom prst="rect">
            <a:avLst/>
          </a:prstGeom>
          <a:noFill/>
          <a:ln w="76200"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30345"/>
            <a:ext cx="9144000" cy="1020945"/>
          </a:xfrm>
          <a:solidFill>
            <a:srgbClr val="FFFF66"/>
          </a:solidFill>
        </p:spPr>
        <p:txBody>
          <a:bodyPr/>
          <a:lstStyle/>
          <a:p>
            <a:r>
              <a:rPr lang="en-US" b="1" dirty="0" smtClean="0"/>
              <a:t>Women’s Involvement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4953000" cy="4525963"/>
          </a:xfrm>
        </p:spPr>
        <p:txBody>
          <a:bodyPr/>
          <a:lstStyle/>
          <a:p>
            <a:r>
              <a:rPr lang="en-US" b="1" dirty="0" smtClean="0"/>
              <a:t>Movement outside the home</a:t>
            </a:r>
          </a:p>
          <a:p>
            <a:r>
              <a:rPr lang="en-US" b="1" dirty="0" smtClean="0"/>
              <a:t>Socialization</a:t>
            </a:r>
          </a:p>
          <a:p>
            <a:r>
              <a:rPr lang="en-US" b="1" dirty="0" smtClean="0"/>
              <a:t>No official political authority</a:t>
            </a:r>
            <a:endParaRPr lang="en-US" b="1" dirty="0"/>
          </a:p>
        </p:txBody>
      </p:sp>
      <p:pic>
        <p:nvPicPr>
          <p:cNvPr id="6146" name="Picture 2" descr="https://encrypted-tbn3.gstatic.com/images?q=tbn:ANd9GcTn9la9qzKvLHId_ksr74qA6wSHcToymWYKX4S0qPwFNhYfUI0a6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243341"/>
            <a:ext cx="3475529" cy="2083281"/>
          </a:xfrm>
          <a:prstGeom prst="rect">
            <a:avLst/>
          </a:prstGeom>
          <a:noFill/>
          <a:ln w="76200">
            <a:solidFill>
              <a:srgbClr val="FFFF6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tdl.org/txlor-dspace/bitstream/handle/2249.3/631/images/image06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375037"/>
            <a:ext cx="3886200" cy="2895600"/>
          </a:xfrm>
          <a:prstGeom prst="rect">
            <a:avLst/>
          </a:prstGeom>
          <a:noFill/>
          <a:ln w="76200">
            <a:solidFill>
              <a:srgbClr val="FFFF6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tdl.org/txlor-dspace/bitstream/handle/2249.3/631/images/image05.jpg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529" y="4038600"/>
            <a:ext cx="3839671" cy="2288022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216</Words>
  <Application>Microsoft Office PowerPoint</Application>
  <PresentationFormat>On-screen Show (4:3)</PresentationFormat>
  <Paragraphs>67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19th Century Religious &amp; Reform Movements</vt:lpstr>
      <vt:lpstr>“Burned Over District”</vt:lpstr>
      <vt:lpstr>Millerites</vt:lpstr>
      <vt:lpstr>United Society of Believers in Christ’s Second Appearing</vt:lpstr>
      <vt:lpstr>Oneida</vt:lpstr>
      <vt:lpstr>Major Reform Campaigns</vt:lpstr>
      <vt:lpstr>Key Characteristics</vt:lpstr>
      <vt:lpstr>Anti-Gambling</vt:lpstr>
      <vt:lpstr>Promoting Education</vt:lpstr>
      <vt:lpstr>Criminal Justice</vt:lpstr>
      <vt:lpstr>Asylums</vt:lpstr>
      <vt:lpstr>Sylvester Graham</vt:lpstr>
      <vt:lpstr>Anti-Masturbation Campaign</vt:lpstr>
      <vt:lpstr>Women’s Involvement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19th Century Religious &amp; Reform Movements</dc:title>
  <dc:creator>sabrina</dc:creator>
  <cp:lastModifiedBy>Sabrina Sanchez</cp:lastModifiedBy>
  <cp:revision>11</cp:revision>
  <dcterms:created xsi:type="dcterms:W3CDTF">2006-08-16T00:00:00Z</dcterms:created>
  <dcterms:modified xsi:type="dcterms:W3CDTF">2014-03-28T00:38:12Z</dcterms:modified>
</cp:coreProperties>
</file>