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FF33CC"/>
    <a:srgbClr val="6D0707"/>
    <a:srgbClr val="CC66FF"/>
    <a:srgbClr val="FF00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C03F1-4D5D-47F0-BBAF-A5B1992831E5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C1E7D-532E-42E6-A530-C4EB48967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83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46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7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55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50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16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99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37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27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64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C1E7D-532E-42E6-A530-C4EB489679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97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QZ5hiFuKBzt9pM&amp;tbnid=dFbsKuVfYgAeIM:&amp;ved=0CAUQjRw&amp;url=http://en.wikipedia.org/wiki/Separate_Spheres&amp;ei=9nLDUr-zD4L7oATnx4HQBQ&amp;psig=AFQjCNHN2tvMNNWIsk8xwzxHf6Xyp43EbQ&amp;ust=138862705975321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gif"/><Relationship Id="rId5" Type="http://schemas.openxmlformats.org/officeDocument/2006/relationships/hyperlink" Target="http://www.google.com/url?sa=i&amp;rct=j&amp;q=&amp;esrc=s&amp;source=images&amp;cd=&amp;cad=rja&amp;docid=e9q2DIWmqmrjGM&amp;tbnid=1JYwia1WMDJ4eM:&amp;ved=0CAUQjRw&amp;url=http://www3.nd.edu/~cvandenb/sepspheres.html&amp;ei=MHPDUpvHDtfdoATWi4HwBg&amp;psig=AFQjCNHN2tvMNNWIsk8xwzxHf6Xyp43EbQ&amp;ust=1388627059753214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sc7c6U-8oZKCCM&amp;tbnid=l0qPzKfbp_EZrM:&amp;ved=0CAUQjRw&amp;url=http://arcweb.sos.state.or.us/pages/exhibits/1857/after/life4.htm&amp;ei=VXTDUqmTLtTBoATPw4GoCw&amp;psig=AFQjCNHFVycHiVkXxPBpbSzB9cv_Dnq1Iw&amp;ust=138862733351418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xqyItxPrHi5C3M&amp;tbnid=E1Tszd7moPOAjM:&amp;ved=0CAUQjRw&amp;url=http://www.ushistory.org/us/39d.asp&amp;ei=CHPDUomgD4LnoATfoYKICA&amp;psig=AFQjCNHN2tvMNNWIsk8xwzxHf6Xyp43EbQ&amp;ust=138862705975321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www.google.com/url?sa=i&amp;rct=j&amp;q=&amp;esrc=s&amp;source=images&amp;cd=&amp;cad=rja&amp;docid=m3uI0CcNaRxcuM&amp;tbnid=M07BeYBzVQ0mSM:&amp;ved=0CAUQjRw&amp;url=http://www.jacobsandhunt.com/february%202010.html&amp;ei=xnPDUovqMNTCoATJ8oDADQ&amp;psig=AFQjCNHN2tvMNNWIsk8xwzxHf6Xyp43EbQ&amp;ust=1388627059753214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OR52DjlHFa5i-M&amp;tbnid=F4t8kC0dgYjGjM:&amp;ved=0CAUQjRw&amp;url=http://2longinthewasteland.blogspot.com/2013_02_01_archive.html&amp;ei=oXPDUsLoLNbioAS8l4DQBw&amp;psig=AFQjCNHN2tvMNNWIsk8xwzxHf6Xyp43EbQ&amp;ust=138862705975321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s://www.google.com/url?sa=i&amp;rct=j&amp;q=&amp;esrc=s&amp;source=images&amp;cd=&amp;cad=rja&amp;docid=m3uI0CcNaRxcuM&amp;tbnid=M07BeYBzVQ0mSM:&amp;ved=0CAUQjRw&amp;url=https://chnm.gmu.edu/cyh/primary-sources/346&amp;ei=tnPDUomIN8TsoATKnoDgCA&amp;psig=AFQjCNHN2tvMNNWIsk8xwzxHf6Xyp43EbQ&amp;ust=1388627059753214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www.google.com/url?sa=i&amp;rct=j&amp;q=&amp;esrc=s&amp;source=images&amp;cd=&amp;cad=rja&amp;docid=GqRgyu37FLmCLM&amp;tbnid=9wEamiqovYJ7sM:&amp;ved=0CAUQjRw&amp;url=http://www.visionforum.com/browse/product/outlawed-anthony-comstock-purity-nation-book/default.aspx&amp;ei=AHfDUs-WIdLFoASCn4HwCg&amp;psig=AFQjCNFHehi4D_ZCJS2v32KFFhT2zpZr1Q&amp;ust=1388628073395913" TargetMode="External"/><Relationship Id="rId7" Type="http://schemas.openxmlformats.org/officeDocument/2006/relationships/hyperlink" Target="http://www.google.com/url?sa=i&amp;rct=j&amp;q=&amp;esrc=s&amp;source=images&amp;cd=&amp;cad=rja&amp;docid=8IhKyKpNAwgSBM&amp;tbnid=AxeLyUD7a7KilM:&amp;ved=0CAUQjRw&amp;url=http://homedecorationadvice.blogspot.com/2013/06/table-linens-etiquette.html&amp;ei=qnbDUv7SFMz7oATAy4KACQ&amp;psig=AFQjCNGDgMEPtffyC9G6DaV8E_J6CQDNTQ&amp;ust=138862792429365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://www.google.com/url?sa=i&amp;rct=j&amp;q=&amp;esrc=s&amp;source=images&amp;cd=&amp;cad=rja&amp;docid=CBsxm1NDveTWJM&amp;tbnid=jxR9XLAwCsRJvM:&amp;ved=0CAUQjRw&amp;url=http://en.wikipedia.org/wiki/Birth_control_movement_in_the_United_States&amp;ei=MnfDUpKNCtL3oASnmoG4Dg&amp;psig=AFQjCNFHehi4D_ZCJS2v32KFFhT2zpZr1Q&amp;ust=1388628073395913" TargetMode="External"/><Relationship Id="rId4" Type="http://schemas.openxmlformats.org/officeDocument/2006/relationships/image" Target="../media/image8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uPid1cpB-RYXeM&amp;tbnid=_H8FH5LjWb4zPM:&amp;ved=0CAUQjRw&amp;url=http://www.lib.cam.ac.uk/exhibitions/Babies/Aristotle.html&amp;ei=iHfDUr-LNIvpoATw2YKoDg&amp;psig=AFQjCNEfLtRm1JMg9g1zXbNsFOTp0iSAHA&amp;ust=138862822698552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hyperlink" Target="http://www.google.com/url?sa=i&amp;rct=j&amp;q=&amp;esrc=s&amp;source=images&amp;cd=&amp;cad=rja&amp;docid=1AbP9Bwnmgac0M&amp;tbnid=XCpLNb0t5YZOtM:&amp;ved=0CAUQjRw&amp;url=http://www.telegraph.co.uk/health/healthnews/9779586/Aristotle-sex-manual-banned-for-200-years-to-be-auctioned.html&amp;ei=GHrDUvfdGsbroATEuoGYDg&amp;bvm=bv.58187178,d.cGU&amp;psig=AFQjCNF5yETbh10ysOm5bASc7N3kNzgRWQ&amp;ust=1388628755032742" TargetMode="Externa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JEGzs7aSsoiS6M&amp;tbnid=pqL7kLMUgWBuRM:&amp;ved=0CAUQjRw&amp;url=http://theebonswan.blogspot.com/2011/05/quickie-godeys-ladies-book-fashion.html&amp;ei=GXXDUrzhJYH6oASix4CABw&amp;psig=AFQjCNGT_lWd4QsdSkrL8cdXUVzhEqSFyg&amp;ust=138862756856583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://www.google.com/url?sa=i&amp;rct=j&amp;q=&amp;esrc=s&amp;source=images&amp;cd=&amp;cad=rja&amp;docid=JEGzs7aSsoiS6M&amp;tbnid=pqL7kLMUgWBuRM:&amp;ved=0CAUQjRw&amp;url=http://gildedage.saintssistersandsluts.com/&amp;ei=MnXDUq_4KI_qoAStrYKIDQ&amp;psig=AFQjCNGT_lWd4QsdSkrL8cdXUVzhEqSFyg&amp;ust=1388627568565836" TargetMode="Externa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Pkv1Ts4udCZwDM&amp;tbnid=7OZKEFZwSLO5NM:&amp;ved=0CAUQjRw&amp;url=http://taapworld.wikispaces.com/Cult%2Bof%2BDomesticity%2BKBurke&amp;ei=mHTDUtTLBtDboATsrYGgCA&amp;psig=AFQjCNHFVycHiVkXxPBpbSzB9cv_Dnq1Iw&amp;ust=138862733351418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http://www.google.com/url?sa=i&amp;rct=j&amp;q=&amp;esrc=s&amp;source=images&amp;cd=&amp;cad=rja&amp;docid=tnb8p92E3xJJRM&amp;tbnid=g9x33nHHiJgMXM:&amp;ved=0CAUQjRw&amp;url=http://dj008.k12.sd.us/Old%20Website%20Materials/reading/Elizabeth%20Blackwell/elizabeth_blackwell.htm&amp;ei=7HjDUuP4BoLqoATsqIG4Bg&amp;psig=AFQjCNGHS6UrSMtXhvkaTvLUbePuNxQgwQ&amp;ust=138862850166509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www.google.com/url?sa=i&amp;rct=j&amp;q=&amp;esrc=s&amp;source=images&amp;cd=&amp;cad=rja&amp;docid=uETbqkjQJU8PcM&amp;tbnid=-28Zne31rS2jKM:&amp;ved=0CAUQjRw&amp;url=http://www.realmagick.com/american-female-moral-reform-society/&amp;ei=7HrDUuzjOs3eoAS8l4LYBw&amp;psig=AFQjCNGSPmqrSfpSNgZH3iUoi0pJTQuvvQ&amp;ust=138862895566324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74706" cy="9144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Sex &amp; Gender in Antebellum America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http://upload.wikimedia.org/wikipedia/commons/c/c0/Sinews_of_old_englan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399"/>
            <a:ext cx="3807303" cy="5266757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3.nd.edu/~cvandenb/AC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775" y="1295399"/>
            <a:ext cx="4038600" cy="5266757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A50021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Rise of Non-Traditional Gender Roles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4343400" cy="4800600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New goal = Nuclear family as a property-owning unit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Expansion of the market economy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Growth of wage labor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Class divisions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Mobility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100" name="Picture 4" descr="http://arcweb.sos.state.or.us/pages/exhibits/1857/images/after/homeloc3b53018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19200"/>
            <a:ext cx="3962400" cy="5334001"/>
          </a:xfrm>
          <a:prstGeom prst="rect">
            <a:avLst/>
          </a:prstGeom>
          <a:noFill/>
          <a:ln w="76200">
            <a:solidFill>
              <a:srgbClr val="A5002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456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Cult of Domesticity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3657600" cy="4906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 counterpoint to the Market Revolution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Class-specific cultural ideal rooted in biological difference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“Separate </a:t>
            </a:r>
            <a:r>
              <a:rPr lang="en-US" b="1" dirty="0" smtClean="0">
                <a:solidFill>
                  <a:schemeClr val="bg1"/>
                </a:solidFill>
              </a:rPr>
              <a:t>spheres”</a:t>
            </a:r>
          </a:p>
        </p:txBody>
      </p:sp>
      <p:pic>
        <p:nvPicPr>
          <p:cNvPr id="1028" name="Picture 4" descr="http://www.ushistory.org/us/images/0000172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20337"/>
            <a:ext cx="4038600" cy="28194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jacobsandhunt.com/picture%20feb.133(1).JPG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86200"/>
            <a:ext cx="4307997" cy="2514601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A5002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Women’s Sphere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8862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Enclosed, limited, private space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Elevation in status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Decline in birth rate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 of the physical space of the home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http://1.bp.blogspot.com/-ltpXPS8Qh8k/US11szFpXRI/AAAAAAAABGs/7Q6IIhT313s/s320/baby+cradl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106" y="1219200"/>
            <a:ext cx="2686050" cy="3048001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chnm.gmu.edu/cyh/files/display/288/fullsiz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657600"/>
            <a:ext cx="3752850" cy="2743199"/>
          </a:xfrm>
          <a:prstGeom prst="rect">
            <a:avLst/>
          </a:prstGeom>
          <a:noFill/>
          <a:ln w="76200">
            <a:solidFill>
              <a:srgbClr val="A5002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Sex in Antebellum America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116614"/>
            <a:ext cx="4114799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“Victorian” behavior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1873 Comstock Law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jpeg;base64,/9j/4AAQSkZJRgABAQAAAQABAAD/2wBDAAkGBwgHBgkIBwgKCgkLDRYPDQwMDRsUFRAWIB0iIiAdHx8kKDQsJCYxJx8fLT0tMTU3Ojo6Iys/RD84QzQ5Ojf/2wBDAQoKCg0MDRoPDxo3JR8lNzc3Nzc3Nzc3Nzc3Nzc3Nzc3Nzc3Nzc3Nzc3Nzc3Nzc3Nzc3Nzc3Nzc3Nzc3Nzc3Nzf/wAARCAELAL0DASIAAhEBAxEB/8QAHAAAAQUBAQEAAAAAAAAAAAAAAwIEBQYHAQAI/8QAOhAAAgEDAwIFAQUHBQACAwAAAQIRAAMhBBIxBUEGEyJRYXEHMoGR8CNCUqGxwdEUFTNi4SQ2grLx/8QAFAEBAAAAAAAAAAAAAAAAAAAAAP/EABQRAQAAAAAAAAAAAAAAAAAAAAD/2gAMAwEAAhEDEQA/AGK32KSQCcYo/nhU5MHtHNRi3WViHgjs0fND1N9lUKo9QMH8qBxqLwdzsc5IihXLrFckqZgH3zTIXwvqKgQCMUN7m4qriJ9u1A5a4EBBX1tkkHn/ABTW5ccgEE+xgjP6ih3QwULuPOce9AuErIccEQOaBTajczEkgRAWBTS5cBAkkx2FCuO3mE4HYyKSGuXmHLHgDmgOpOduYE4o+nS5qWKWwxJGABNTvh3wbrupbL1wNprH8TjLZ7CtJ6T4e6f0pANNZG/+Nsk0GW2PDHWNWyvb0rgbcF8D6U+XwP1o2sWUjnZuBitZKQO1dGABQZLc8LdXt7d2maYzAmmN/Q39Put3rLIT8QK2eI96a6zR2dTb23rauPY0GJPZZSSVIA9/3q9ZG1i0EsOavXiTwmbtvztAMpnyzVT1PTrunQOyFkaRgRB9qDibjBb7xBIUe36ml2gwAHcnBimVy7ctxatghgCYP4R/eiWr7sTMEHGO1A8umHSTjmlB2kQfqKFO+T94nAzJ94ryCG9ceo9+1A6txjaDI7xk0S20OQVxGT80FvSBkEBoiYo1hw8GAREEzzQPLZkAgwJ5qTsGEx6qY6cgCNoJP5indo4MGgrJZ19Iac8HgUgPsW6LiSAe/b2NDBYW9wLHb94A81xS7WnciCWgA5P0oEC5vdR5kKWAOOR/egatx34BBke/NLtvDOMejjac80p1Lg5AU447/FA03xCkhhGM0F33tMfSfaacOqqob7zE8EiaA6Ncfy7VtvXiKBvY0mp1mrWzpkL3GPHtWmeEfBi2Vt6jqSBmAkJ2n5p14N8NroLIu3wGvuJY+1XFVCiAKDiqFAVQABwAOKXXqVigQeK8K6wBODXINApcikOtEEVxsZoGjLkzVd8SdLXZ59hZMSwH71We570JlFxGQ/vCgxjqV6zb1THO+YIHYTSFg2xwUZfvCp/xz0M2QNRY2bg25ScH5HzVT6XrVubtOwjuAP7UDstca4NhChe3vT7TftYZmEgdzTa3ZZLgnin+ktwVKsJmaBTWyciJAyZpxYTKhhAAwB3o22VgLJ78UW0GBHp+6cYoPKSWC8D3mnlq4VXaBMd6bhTGVgkx9KMoMQPSRzigqu/axO7cCMggV3ay2trlQhmCBMfh3xR2QkRwwJABM4ocDeqTbKkGST/Wga2xb0907X3Lg5EGZPvXL11VsFSTJEo1Jv3F2so7RtnAj6UzvXw7zt2gQT7H2igVcuBWZNo3ESc81Z/AWhGs6idTdQutkYBH7x4qoBw7AqSIMAg5rU/s4sEaG7cIALOBzzAoLhYWEEiD3otJiK9QdLCK5PxXDXsUHZr00ma4aBW4jNcuP7GvFSRzQ3ngUCTcnBrgaHHtQr0ge3vSEugJntQRHi9B/obtzyxcAXhhMfIrDtxsa4lG2gOdg9vat76qyXtCy7h6gfwNY/4t6dYsahXtCGM7l3SAfigk7Id7dt4bjIp/prZCglSPim/h1lfpdkM33RBxmpNgf4ST9Yig9YYtjAIzHNPbFuQSIye1NdOjFjiT271J6a0TmI9qBJthpVo4oi2iF9JFOEsnduPaii37CKCqXNN6CWnd7+3eovUObRFsOFJyWA/lVgvsjop3BSq8zE1A6wK8hPLUSYnMfM0EVqt9yPS2TwR70yKEsMkvwAf18051f7JtvPYn3+lAcEXALkq2BnJA7UB+mrOqS3eUZMcHmto8M6C1oOnotvdDHd6hByKyPoztZ1lphAaQobbJE1s2hc+TbBmdo570D2ZM12aQTFc3YmgJXqD5g7sBXVvW5C7hnigLE0pRND8wbZXikNqkRd7uAsTQGZttAZ/zqC6j4v6TpXNptZaF0GCu6mml8WdO1b7bWoDk8BVJoLHfkgD3FNboKKYj8TUVrfENi0dq3M8RnmmtjxFY1Z8reBcDQQfigPrbxso7tm2fvCeKzLqpGs1dy3bub5JjEk57fNaYyrfsEMQQQayzr+nfpfWfMQkI53LB54mgmvCw3LqbYZvQwIDHtFWHY0A7YDCKjPCdsai1e1bEG5cPx7YqwJaPmd49v8UAdLZbeCe/apSzYMSO9KsafcRiPwp2qQIiKBCW80XZH7s0u1bbdkYonlmgzrfN1bZxAJfnn4ppqSLm+V3FxCjP5111AAFx4IgZYxP6zSNQUUXAjBxb5YH7o+IoIu9/xMQNpBieJzTJkZy0EmD2n1GnurZ2CtiOMDM88UDy2KEgTwQFOYjFAfp91Lbr5hMhgQRzite8L37eo6RpLlt9x2EEnkmaxotEkpJ7H4rW/AYtr0DTjcDc3NuX2zQWNu5NR959RdbZYjbH3jUld9SFVHNVXrPWdXo7h0fS9K92/sln2yEHt9frgUEV4n0nW9FYfUWNagQE5c7aolrxV1ixqluPqDczBHaP7VYeueF/EOq1ttruqF628b2cyVBGcn+0Co3QfZ9rtRrrQZlWxP7Q7s/MRQa34eR7nStPevNuuXEDH4kCqv8AaIupTQi5pdQbRU+oAxINXXpulXSaK1p1JK2lCgk5gCq74p0p1WqCE+nhh2IoMNvuqvtkvEnJ5qc6P1zV9GFu0ugsm5dK7DctH1An3mr7ofAvSGdbl60HaZAJwPwqd1/h/TajT202WgLYhC9uSoBBABBFBnet8WWNRutdR0Asl5Au2zIMGPymudAcajVOUYFGbG4zHef8VarvgzRXHV9ZD7VCrtG0Ae0CnHTvDfT9LeJsaYKJGZM0DuyUFlYByPaqb400iXEVjbzv9LduDj+lXfXoLQUcqDyTVZ8Run+3nzp2bwTmQCOKCm3NbqOkdOuaTTEq1x5ZyBgfFaf0YnVaLTXroy1tWOO8Cs68QaG5c0ti4oJBZbe4Zwa0vosWdHp1YcWVEexigfKAGgfd+KWYBJaujma9dG7FAu2cUSDQ7ZjtNOUiOKDHv9Q7ICVM7oiQPcGc/Suld/pQQq8mBB+aRblrhG4hjnJA2mleaq2y+596jIInJxQR9z9kSzbSFMjb+vrQP9Q9sRGwtJn4+Kd6lra2RtT1H8MCMAe9RF0GWlCASds5oH9u7KyygjG2Gnb/AO1oH2bXze0dxQw/Y3PV9GH+RWaacbGO+C2NscVc/s51Bsdbayjyl1DuUnmMg/1oNTUSIryWVWcDPOKJbTcs0Xy6BlqNJbuD/jXPvmlafTrZHz2xTvZjio99Wh140qtG1d7fTiKB/bNRXWrYKF2Aj5qTtuvlyGEDvVZ8Z9VsaLQtvcR9aAHTepqt8WrkoWnZuwDHarFacNb9QFY63iZtX5diwIIuApmSDNaP4f6v/q9OBeAV1EEGgnbiIRDAUFnt2x6QKWzAqIMzUZrLhthmP3FEkCgj+q6wC4RIg4BPvVf6ra8/pl9vMVbaAvtPb/8As1LqVvNd81fSP5/jUbrbkaPVG2qliACp9u5/Cghek6W8NDoU1Uuz3iVBMwADH8zWhWE2ggQdgA/lVO8P6J73ULeo1Dgug9AnCr2xPOauSHbiMfPegMpPFL3AYoS5IpTkY2HmgLbMmAKLn5pGnEiAKcCFwWH50GQWLYAAuZI+8eJHH9KNtAgg7ow0DmiG3KBgf1xTe8212N1ihAD4jtj2oGWsRWcOFLMSFAgjBwPio/V2/LaFXYo4HMDmpNyWulnQEMIaD/mgXre95G5rZiCFPaKCOAby/OjBMx2+pq3+BfI/3azcAVSuAoaS0iqleTe+1NwWYBGJ+aungm0LTtfBti9wkmNo7ke5oNWs+kAUYEUzs3gwBmjNc7AiaDmt1IsWWcmIqtaDQN1HVajUXHuIrAoGUwY+KkOuOW07QSAMn6VDW+vNp4tWAPKtoC5Y8Z/wKBlqNHrugeZb0/V21Fgmbdm+pJn23VmHiHqHUdZqXXVFtqnaV5E/NXfxN1xB5p8yHUAgH+LOB+Yqs+HNdpdTqddc17rtIRvV3giaBv4R0Sf7lZ1N+QitIHua03UCytk6nRlNwJ3Qeaqb9OsaILcuuoF5g1sExCgs5P5GnnhQ3L+mUW73mW7qnf8AXaeD9aCy6LqRuAg3ACIgT270jVa03QFtDJ+9GSc0wbpo1Vlr66o2rqwPScY/pQWXTaXYz39jou5ZbJ+DQO9Q9u0sAyHMMvH0qmdcvaiwouWWDB5HOQOCD80+654jTzvLR1A++CR94yIBj8agtZfXWakXrrIvmZLmQQw7Gf8AFBN+C7TDU2runu77Y/5EGCJ7kfhWiKO5OPmqX4K0aLcuXS3rED0mFYRP51elSVAmgblgKJa9SgD+dJa16pxRbSSRQOkUhIn8BSwqNkgT3xXF9KV6RODQZTaueb9xsfhzOK5ctFpO4sWOV7fnTQ3zpiWCblGSSc8iKJZ16YZmkHgkSeKBo7uu1XRVZpME+wiuAhlt7mUSCCAeP0acat/Mur5UKScEET7/AI00RWNy4lsq/qn5GTQItKrgBysiDG6MfNaH4UspasBxZCh1wRwKz2xbm4zAbhvAII7VoHR715enu9sbwolePy+tBZV1KWVIZoC5hRJNEt6wPBkKTnPYVVtZrm1GmH7PYWIb1EAkZxAp9obzXFW67D/qgECaCR61fC6K5nJQx+UzWYabWajqGvvaXT+hbgBvxmQBgVYPGfWvK0rWd5826hSEHCnn+Qpp9mWhF7WanUmAPuheaCX6f4S0Oq06tq1e6Z3SxOakD4Y8Pae1H+122MQTkk1arenUIAIwOaQdIGPNBl/iDpFxtYr6OyVgFRMmBEYn4ovh7pbdDW7cvP64lFOAWgitJfRWyoUqGj4plqtJZLp5lsGTBPGKDLdZ1i9odUZJLq3733XWZiPxioTrnV7mo1Di3eulBJtluwPIg1ZPHvTLvTOrWr1tVbSug/wcflUHouk6TqFgtd1KaWzMoWUHHtz/AGoItJ1HlvchVYlZHcjt8c0fU6f/AE7opg232tAaZmDnHaak7ej0ultm2L632tg3FOzaG2mZqMua23eAD2g15bk+mI44AHAkUGg+DbFs6S1esuQCcjdNXNFAHODWa9J8V6XoeoSzqNAyC4gZ2tGYke1aNpr9rV6W1qdM4uWrqhlcHBoDFJOKWoAGOfiupxXcTEUCZYd5rvaa7tk1yPmgxm5v3wQJIgsAJz2zxUcvnLDAFYBjcO3+amNWoIIUBbgHYTQm063V3bQLzMYHIz3+tAw0+obzmKq3PMZWnFpmRncgHHJGTPzQ7mnCISAymSSDNdaWACFbYHMmMfFAJ720bEYbpBiDg+1XXomrbU6BVBKokFiJGeQKoh3tcUAAtPcf1qa6HeuWrktehSwIAmDEzIoLjpwnmBg9uMEs0krR+o9T02ntKumZbuojkcCouxpb2q3JaKWd0HzIkAGpbRdJsE+ZcZdQi/dIWBHzQUtdFev6TUavWkG5eJuDeuQg5gfOanvspZLui1N4rB809ojimHiq5qGt3blslADEoM7eIH4D+dNPDHVW6JqjbKDyLgXdGYoNiS4AK5/qLY71ADqlu9aHk3FPbmKQmruskhlUe5M0E3qeo2LOWYce9VnxB4jTSWRdUC5tkhQYph1SHl3vkgiQqzOKqvXL1u8q+YjbCcz7jiR3oLf4hv6fxB0gpuCajYHXcIkHMT2II5FZRq9FrNDqFtahWtgwVL8EE8jsaf2OqXrFy4HvG7addrLlRHcfUCpSzpND1F1On1F26UCqFuenbg8H6/hQQvUHS5as3Evbru2WxGfj45pPS+m3tReVisKSIlTBqT/2jV3Lqed90TAYT6dxn61pfSeg6DSWDeuWVSwqkqLgHB5yf6UGbeOdKbKdO8wkvsKbiI3AcVNfZn4nXTEdF1zgWnJOnuHG1j+6fg9qrHjDq3+7dZuvbP7C0fLtCcQO9QZaMrz70H0otuAAK7t9UxWb/Z/42F0W+l9ZvftAIsX3xP8A1b/NaMLkrI/lQeYwo/i9qQZ7fzpWDmkFwCRQZKqiWwcnBB9zQLl0BHIyojg/ezRbuXJuMRmSvIBNNLtgqrXLfpG6Nu7igLbcNNuMNMHdmmlyydlwKAWyCY7U7yVATYy5gk8ChXby+UArLuJjB5MUEaSLd47iYDTIFTGivBHYWiS8Atj61Gs7OFUKJ7yuT9ac2mFpQUubYB3ErNBY9B1C21ttO15VJAO7cRBAwDUyuue/1TRdN6XcVQGC3GEGVIzFZ4uqtPdCW1ItwC/fdHar79k+jOqfXdTvrMFbVueBiTH4QKCf6/0ezq7lrT3CqW7koonDd/zqr63wy2ibLM6fxMcwK0DxB09tf01lsbhqLZF2yVMHcuRmoTpfULPXtE6Osam2xW5bJEg8ZoKmuoTSbbXJVT9Kcf7nbchZhonaKB4h6Tes3N9tWhTjA571WHS6LolyGXJG7HtQWPXdVti2ZZQfzx+hVc1PUV8r0R6mnafb9f0prqrd+848u0dxiAATn2q7eFfs6uX3TW9dHpMFbA5/H/FBWPDfhzX+I9RutDyNMplrp4/D3Nah0/wd0zSacWfK3kj1MTlqsWk0FvSWFs2LaW7a8KogCjOu35oIzR9F0OmZHS0NycFs1SftN8ULp7bdJ0LftXEXWGNq+31qT8feLbfRtL/pdK+7W3B6VH7o9zWManU3dRca9edrlxiSzEzJoAkSc8TXWELMcDMVyQRMTS4JUCYoB+20c1afC3jTXdEupa1LPqdEcNbLSU+VP9qq5y21cyaRu3YIgzQb10zxX0XqaA2NbbV4+5c9J/nUqHFwBl2sp4IOK+dZBAII9hIp9pOsdQ0aG3ptbqbSfwrdMCgsdi4WBaNxB7jE/FEtoVtl4AdsnE01SLBUERBgweIPNPfPRbKhyIjn3oI+8nr3wCDMRiMe5pkzfs9yN9098kU46jrdO6hbYLNHAwBj/wAqGv3C4ZQxUGSVAxmgM+pHqBY84xmhveuOhCys8kjOKEqkgc4J/Giv+4CBkkA0CxcC6bb++SIjtzWzfZbbW34R05X9+7cYmIn1R/asTvMfKJPAwDFbT9mVyfB+iP8A2f8A/Y0F0QwapXinoeo0fUx17oqnzAP/AJNhJHmD3A71cVcRg0J2JNBU9Nr9L1rTAMu25GUIgg1EdQ8KXNWfL0Vk7nIwePxrQbWm07XA5s293vtE/nT9EVcqAJ5igrfhvwno+jKLtxRd1fBciQvwJqxAjAivNzXh2oCwDUN4o6tZ6L0m/rLoDMFi2nd27CpZ7i21LOYVck+1Y59oPX26prhYQxYRtoAP86ChdQv3dbq7uq1dzdduNuOfemZH+Kd6sAuSY3DGOwFNzbJGfwoEoAIkDvzSwwiCJriqMGDFL2qRgz7/ABQCb0QRIaZxQu+7saXdJJKj35rgtlRtI45oOHBGDRFUHMxXlXcY7UtFhZADAn3igsGt1gtPG4lp9QnHM1HXNVdvb/USqmYBxz/5SbiruG4QOcZNCVtl47cQIIIoFlIbcCAPhpmuCx5gYj270uzbNwEYkkfh9KeWbcbiFkLn+dAzSwQpJUFwowCfrQWYoxZcDgA1IXPTC5aeY4P4UC/aUYIzzjigZXG32ZOfp2rY/stcnwnZVjlbtwAf/kax512qVAkjtWs/ZR/9aMnIvvj2zQXhWzmlzxQqUlA5TEU4QwDTLe/a2f6U7sksMiKDz0kE4ojIOar3izrA6dpDasMP9TcEDOVHvQQ3jrxGEVtBpnBMftCD/Ksq194XLwMQJGf12qX1t1Wvu90nzC0n2yKjb+md0tu+EnhRHsKCKu/8sbQJnHzQnncFyVOYinmqR0f1HM+mcUC2pJ3beOIoPeUNiyBxihXoRSZ+maduxChP5xTG5+2uhQ1BzT2lbczzniDRTYIEYk/PNObViLSn+URREhCNwntn86BtZsQR8cx7DNHiBAOBgU5ZTtJnnAjHai2rQVAHYLHEjmgjLtwFyWGPjE0u2gILDIOINNL0qQCO1OdEDtG5ZJIwDFA+t29lq47INsQJNet3FClfNE8DIpa2jcQOwDQeD7Vw6GyXNy9YAnJieKBPLBfukZYD370hrAVyCxJUTjOKXds29NJtbgWwY4ilqmWaZX95cRQN7untmVR5wTxmtF+yQuem63T42peDD4kf+VQkZHsuAqxkqT2/H61ffsjjd1K3EEMjR+dBoHlwIpapAorJNJKkUCYo1p6CTSTcVFLM0ACSfYUBOqa+30/Rvfudhge5rH+tdXuazV3HkuxJGBxNO/G/ioazUmxp3Jto0Jt7nuarmjVBuu6kruOTOSMiKAxsLAYlmYAMSRika6/aCJvM7WBiMAd/6UHX622qi3aPpC8REfSovU6m5c05LOSDjnmgW7WdRqCVUtbB4TMe1edFV/8AicA8SYp9p2QW12KIgY70LUPu3LuUbSfpQRmoLlmC22CmQCRFD0dhluHzBB7d4p0xftJg+/el2lYEs2WHx3oCFWcqBu2qcH3p1b05cyVXJBCmOB9fxpGl9Qh9u1j6QOBT17UkEqNu3AiePegAqKX2gDaeBtGPijJpldQcJAj1KDPzxTR2Vt2xQNxOQMfX+dGsFhaEuFMnOcighGIe+FnAOTTjTrmQSADII70JLW4mY/OnNgbBk0D6xfSVIB2gZJ4o959y3LinhIImPxpiHZWi2xVeTiaUysl0+o+WcZ+aBvvFwEqwIBAk/nXDcedzn3krwTXr9oI5SG2z94Um8CqAiMekx7+9AveAoRQYOYBzH6NXn7I74TqWssiPVZB/I/8AtURBvggjfHIjPerZ9mV5bfisWyTF206j6iD/AGoNiVprz8V4LHFJunahNAJjBOapPj/xEuk07aDTEtdcesqeB7VOeI+vWOj6F7jsDdK+hBzPvWK9W6td1WquXrhMu057mgdaK0+qvrZ09s3rrdh8z3p31Hw51DpuiN66ytaDevyzwKjfCvV7fTOqG5d/47qlZPbNWPrfiXT3unX7Fq4l25dQ212ZAE8mgqZDX7xUtKg8jtmmmquKJRGld3736+tHOr2WzbsgO7YJAOKaCzcuuHv4yBFBN7mFi2yzAXJ+cU2MrclsgjuOZ7Gj6QBrKtccKghZ7j8KXf8AIuONrMGX92OTNAzMHsoiRXXmIAhhzGJpbwz7VHqX5mc0ne167LSJiIHvQO7ZVBbXaZHImi3bybiFYhgNpEnFNWYwIMgiTQrjNcaVgDGff3oDXLrXGJVgE9uAKUzRbt7TbBj1biOaaJe8sZIHYGl7tyqUIAjg0HiAgIESeDRbVvcqyCcEk0pGD3SIbaQZMz+WadldqQA0lpJB4oG6oEQdg33gWjNGFlbkqTuIPHxQrhCmSzbozJmf1NL0ty5cYoxPAgTPegHcwrliC0YjkfoUPalq0JXkTz2/vRHc23LGWUiCJ5aMUy1YuNC5G3gduaBYAVSQZEidoj9Yqe8CXvI8X6EjAdisDtM1X7jbIEhh7xyac9A1Rs+JenXVBAGpWRxiaD6DLEmonxD1ux0fRtdusDcI9Kii9Z6tpuk6NtRqGEx6Vn7x9qx7rvWLvV3vX7+6GJgTwKCP631i/wBV1F29fYyTmTj8KhriuSRPByaXf1CZBOY7GmD3WYkZjtmgI7BHCqeP505sWnv2wbp2oTz70DQ6cOS5zHAOJqRjKhiYBgCMCgWtyzZt7URVaYwJmKG13ewLhYxkCAB7wKE3AcgGcUrYA2QFB9zQFDnyws5B47TXZubzGTEn6+1dRWNtQMjvFJKsPUJjIE96Dm5ix83uc4miaRGkkZH1pq2XgMS08e1OA58kiMjGKAjOXYwMdwB/OuGFB4ZdsmfrQlgOrNntFFvKzIAXWMY+KBmd1y5MwRjPH4Ut23tugHEdqVtwxGTIII/pQG+8S0kznNBK21EXCYmYiIp7u22l2vgcgrE0x3bQSfVmQDSLtz0oeWHBPYfo0B7zjdKqCSYP6HHaiWCQpOQ24Yphbcq2QQT88Ue28kFf4gI9hQPLqKfvkSP3SIk0BrLugtEHzFGIPI/Qol51DbyCSTESQBmcV5X3Wy05UgKPk0EbfBR8yB7HtTW2bo1ibJ3owbI4yKe9TAC7xFt5hlIgH5mmD61bVsraLM7GCxwGFBYvEXiG/wBQub9U89hbXhR7VWdTrmuAonpHxTa673WkmSTSFUtgDPFB4ksZmnei0ZukMYA75rul08MMHMQRUvaZVQKrCCJPpyBQCuKlqwPLIBAz2mgW8kb2JmDE04vKNpKzzFJt2yFJYbWnBiZoEbQYYDERjvRBb9ALGDMZBH0ogVrYG2DmRikq7Mw5XaODz70BrMW0RSwkjH1/QpOrZBO8kkiCP4fpSHdjncskzkcRQLhZ7fMTx/egR5Z+96/bmvTjd+8BnNcRig2zz+VDdwxEgZHFA49BgucxIrpY7SgKkR2PFMfMZZgHHFLW8xgFhI5FAUv5Qyc+3vTcOsfdH4mvORETgmAaQqjaJ4zGaCwau15ZgRPGKbRCgwdxOaleoqu9BAiablFKklRMigiNSSZCSD39zSrR2LbAXa0yf8Ue4AJAA4FKsqougxzQdtlxlg0+xFFs3D5ilWMFwIBzTvUIvkM0ZiorSsRdtkHm4P60BeuvZvKqAFb1u6yFBwFhYP1mfyqFOnPmOsSVEnPb/NPOqADXXQBHqPH1oGn9WsAPAFAJLQkHdn4o9rTkN6kPxUhftWwFhAPSOB8VyyJs3jmVIIzxxQNxNsLDFeRxmj2dzCTkDueTNCJJBJJJOTPejWSTskn948/NA7NpTattA3HmDJrzae4iyqsZ/wCvBij2FD3QWEyf7U9sknYCTBInNBEhWW161ldxAkZWhuvAByR35qR1vosPsxUZcYi2pBzH96BtfMYBmMcUAsSHnE8fFOLrNuncZInmml0ksCTmaDqsASDJmh3Wk/HJivHlqGefxoOhyCwgHECaSIVvf5rlzHFIoCFsYNebKrtViYyRxSRwPrXRxQf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6" name="Picture 8" descr="http://media.visionforum.com/products/images/27853_m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713923"/>
            <a:ext cx="2594172" cy="3351484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upload.wikimedia.org/wikipedia/commons/thumb/d/d4/1926BirthControl.jpg/170px-1926BirthControl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120" y="1166812"/>
            <a:ext cx="1619250" cy="4981575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3.bp.blogspot.com/-_gPDg0yUYHw/UBucXaMqwHI/AAAAAAAAB2U/sl4COgVGgWg/s1600/people-eating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535" y="3657600"/>
            <a:ext cx="3962400" cy="2979262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Sanchez Family\Desktop\antebellum america\ante america med pics000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1601"/>
            <a:ext cx="2505328" cy="2743200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A50021"/>
          </a:solidFill>
        </p:spPr>
        <p:txBody>
          <a:bodyPr/>
          <a:lstStyle/>
          <a:p>
            <a:r>
              <a:rPr lang="en-US" b="1" i="1" dirty="0" smtClean="0">
                <a:solidFill>
                  <a:schemeClr val="bg1"/>
                </a:solidFill>
              </a:rPr>
              <a:t>Aristotle’s Masterpiece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1384"/>
            <a:ext cx="2971800" cy="5334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1684, England, anonymous authors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Galen’s One-Sex Model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4</a:t>
            </a:r>
            <a:r>
              <a:rPr lang="en-US" b="1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century – 18</a:t>
            </a:r>
            <a:r>
              <a:rPr lang="en-US" b="1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century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en-US" b="1" baseline="30000" dirty="0" smtClean="0">
                <a:solidFill>
                  <a:schemeClr val="accent6">
                    <a:lumMod val="50000"/>
                  </a:schemeClr>
                </a:solidFill>
              </a:rPr>
              <a:t>st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female skeleton illustration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made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in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1733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194" name="Picture 2" descr="http://www.lib.cam.ac.uk/exhibitions/Babies/pictures/big/Keynes.A.17_frontis.titl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141384"/>
            <a:ext cx="5026025" cy="2516216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i.telegraph.co.uk/multimedia/archive/02442/Aristotle-1_2442600b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038600"/>
            <a:ext cx="5026025" cy="2543176"/>
          </a:xfrm>
          <a:prstGeom prst="rect">
            <a:avLst/>
          </a:prstGeom>
          <a:noFill/>
          <a:ln w="76200">
            <a:solidFill>
              <a:srgbClr val="A5002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687"/>
            <a:ext cx="9144000" cy="92008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</a:rPr>
              <a:t>Godey’s Lady Book</a:t>
            </a:r>
            <a:endParaRPr lang="en-US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1860 = 160,000 subscribers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1.bp.blogspot.com/-yMTiZQzoU88/TclYvcFY6GI/AAAAAAAAB0I/brsZ09XCa64/s1600/Godey%2527s+Dec.+186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57401"/>
            <a:ext cx="3933000" cy="4530024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gildedage.saintssistersandsluts.com/wp-content/uploads/2013/05/Godeys-Cover-plate-Jan-1859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2057400"/>
            <a:ext cx="4114799" cy="4556997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A50021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Passionlessness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432718"/>
            <a:ext cx="4038600" cy="4968082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Middle-class manliness emphasized self-control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White, middle-class femininity emphasized lack of sexual desire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Rise of female illnesses</a:t>
            </a:r>
          </a:p>
          <a:p>
            <a:endParaRPr lang="en-US" dirty="0"/>
          </a:p>
        </p:txBody>
      </p:sp>
      <p:pic>
        <p:nvPicPr>
          <p:cNvPr id="5122" name="Picture 2" descr="http://taapworld.wikispaces.com/file/view/TwoSpheresOfLife.JPG/301808266/800x1065/TwoSpheresOfLif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32718"/>
            <a:ext cx="4010025" cy="4815683"/>
          </a:xfrm>
          <a:prstGeom prst="rect">
            <a:avLst/>
          </a:prstGeom>
          <a:noFill/>
          <a:ln w="76200">
            <a:solidFill>
              <a:srgbClr val="A5002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3663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Limitations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50292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Medical community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Banned from political activity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Elizabeth Blackwell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https://encrypted-tbn1.gstatic.com/images?q=tbn:ANd9GcQq56p3v5A2JQeA-YeKYmLvWjr96zDaK9owhjER07509_p4VuN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3838575" cy="42672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encrypted-tbn3.gstatic.com/images?q=tbn:ANd9GcRkKrrCO-9MZcywPYrDU6wP_KG0qslSzmDQKntnvFPUMpXPb4Tm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14800"/>
            <a:ext cx="3810000" cy="2362200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A5002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Moral Reform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1830s &amp; 1840s = “A Woman’s Crusade”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1837 = New York Female Moral Reform Society had 15,000 members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Why such appeal?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44" name="Picture 4" descr="Women in the temperance movement. Illustration from Frank Leslie’s Illustrated News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81400"/>
            <a:ext cx="4572000" cy="2895600"/>
          </a:xfrm>
          <a:prstGeom prst="rect">
            <a:avLst/>
          </a:prstGeom>
          <a:noFill/>
          <a:ln w="76200">
            <a:solidFill>
              <a:srgbClr val="A5002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americanantiquarian.org/Exhibitions/Beauty/nemoralX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267" y="2838449"/>
            <a:ext cx="3143250" cy="3638551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179</Words>
  <Application>Microsoft Office PowerPoint</Application>
  <PresentationFormat>On-screen Show (4:3)</PresentationFormat>
  <Paragraphs>48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Sex &amp; Gender in Antebellum America</vt:lpstr>
      <vt:lpstr>Rise of Non-Traditional Gender Roles</vt:lpstr>
      <vt:lpstr>Cult of Domesticity</vt:lpstr>
      <vt:lpstr>Women’s Sphere</vt:lpstr>
      <vt:lpstr>Sex in Antebellum America</vt:lpstr>
      <vt:lpstr>Aristotle’s Masterpiece</vt:lpstr>
      <vt:lpstr>Godey’s Lady Book</vt:lpstr>
      <vt:lpstr>Passionlessness</vt:lpstr>
      <vt:lpstr>Limitations</vt:lpstr>
      <vt:lpstr>Moral Reform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 &amp; Gender in Antebellum America</dc:title>
  <dc:creator>sabrina</dc:creator>
  <cp:lastModifiedBy>Sabrina Sanchez</cp:lastModifiedBy>
  <cp:revision>10</cp:revision>
  <dcterms:created xsi:type="dcterms:W3CDTF">2006-08-16T00:00:00Z</dcterms:created>
  <dcterms:modified xsi:type="dcterms:W3CDTF">2014-03-27T22:53:29Z</dcterms:modified>
</cp:coreProperties>
</file>