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FF"/>
    <a:srgbClr val="66FF33"/>
    <a:srgbClr val="00FF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8DAFA-E1A7-4BAD-8F82-3A0F717F0A90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D3F33-E90A-4276-A9AA-E904EAC757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7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95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64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25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63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5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26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44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3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47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07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42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45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15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9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05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3F33-E90A-4276-A9AA-E904EAC7574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4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Southern Society &amp; Slavery</a:t>
            </a:r>
            <a:endParaRPr lang="en-US" b="1" dirty="0"/>
          </a:p>
        </p:txBody>
      </p:sp>
      <p:pic>
        <p:nvPicPr>
          <p:cNvPr id="34818" name="Picture 2" descr="http://www.westga.edu/%7Edmaccomb/images/Portrait%20of%20Planter%20Family%20and%20Sla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8458200" cy="5105400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Slave Labor in the South</a:t>
            </a:r>
            <a:endParaRPr lang="en-US" b="1" dirty="0"/>
          </a:p>
        </p:txBody>
      </p:sp>
      <p:pic>
        <p:nvPicPr>
          <p:cNvPr id="1026" name="Picture 2" descr="C:\Users\sabrina\Desktop\scans 147\Buildup to CWar\buildup to cw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8229600" cy="5257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Statistics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/>
          <a:lstStyle/>
          <a:p>
            <a:r>
              <a:rPr lang="en-US" b="1" dirty="0" smtClean="0"/>
              <a:t>1860 = 4 million slaves in the South, ¼ of white families owned slaves</a:t>
            </a:r>
          </a:p>
          <a:p>
            <a:r>
              <a:rPr lang="en-US" b="1" dirty="0" smtClean="0"/>
              <a:t>3,000 families owned 100 slaves or more (less than 1% of the Southern population)</a:t>
            </a:r>
          </a:p>
          <a:p>
            <a:r>
              <a:rPr lang="en-US" b="1" dirty="0" smtClean="0"/>
              <a:t>Typical slaveholder = 100 acre farm, less than 10 slaves</a:t>
            </a:r>
          </a:p>
          <a:p>
            <a:r>
              <a:rPr lang="en-US" b="1" dirty="0" smtClean="0"/>
              <a:t>Sugar-Louisiana, Rice-South Carolina, Virginia-Tobacco, Cotton-Black Belt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Cotton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307" y="1143000"/>
            <a:ext cx="4953000" cy="4525963"/>
          </a:xfrm>
        </p:spPr>
        <p:txBody>
          <a:bodyPr/>
          <a:lstStyle/>
          <a:p>
            <a:r>
              <a:rPr lang="en-US" b="1" dirty="0" smtClean="0"/>
              <a:t>Most headed to Britain’s textile mills or Northern U.S. mills</a:t>
            </a:r>
            <a:endParaRPr lang="en-US" b="1" dirty="0"/>
          </a:p>
        </p:txBody>
      </p:sp>
      <p:pic>
        <p:nvPicPr>
          <p:cNvPr id="4100" name="Picture 4" descr="http://www.worldinfo.org/wp-content/uploads/library/ee/2006-08/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916" y="2971800"/>
            <a:ext cx="4114800" cy="3381375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4102" name="Picture 6" descr="http://americanhistoryrules.com/divisionandreunion/wp-content/uploads/2012/11/Cotton-Production-1820-18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295400"/>
            <a:ext cx="3505200" cy="5257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The Planter Class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886200" cy="4525963"/>
          </a:xfrm>
        </p:spPr>
        <p:txBody>
          <a:bodyPr/>
          <a:lstStyle/>
          <a:p>
            <a:r>
              <a:rPr lang="en-US" b="1" dirty="0" smtClean="0"/>
              <a:t>Cavalier vs. Yankee</a:t>
            </a:r>
          </a:p>
          <a:p>
            <a:r>
              <a:rPr lang="en-US" b="1" dirty="0" smtClean="0"/>
              <a:t>Culture of honor vs. culture of thrift</a:t>
            </a:r>
            <a:endParaRPr lang="en-US" b="1" dirty="0"/>
          </a:p>
        </p:txBody>
      </p:sp>
      <p:pic>
        <p:nvPicPr>
          <p:cNvPr id="2050" name="Picture 2" descr="C:\Users\sabrina\Desktop\scans 147\Buildup to CWar\buildup to cw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19200"/>
            <a:ext cx="3532632" cy="520662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2052" name="Picture 4" descr="http://www.askart.com/AskART/photos/HER20070205_4053/28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" y="3200399"/>
            <a:ext cx="4267200" cy="3200401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“Affair of Honor”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51" y="1071373"/>
            <a:ext cx="5642449" cy="4525963"/>
          </a:xfrm>
        </p:spPr>
        <p:txBody>
          <a:bodyPr/>
          <a:lstStyle/>
          <a:p>
            <a:r>
              <a:rPr lang="en-US" b="1" dirty="0" smtClean="0"/>
              <a:t>Dueling</a:t>
            </a:r>
          </a:p>
          <a:p>
            <a:r>
              <a:rPr lang="en-US" b="1" dirty="0" smtClean="0"/>
              <a:t>Post-1830s = Prohibited by law</a:t>
            </a:r>
          </a:p>
        </p:txBody>
      </p:sp>
      <p:pic>
        <p:nvPicPr>
          <p:cNvPr id="3074" name="Picture 2" descr="C:\Users\sabrina\Desktop\scans 147\Buildup to CWar\buildup to cw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971800"/>
            <a:ext cx="5105400" cy="3517392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3076" name="Picture 4" descr="https://encrypted-tbn1.gstatic.com/images?q=tbn:ANd9GcSfm5R2Q8qC1wj6ehs3-8mP5ZKH8YI4dnq2TewAxMOsOHQy_-B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143000"/>
            <a:ext cx="2743200" cy="28956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sp>
        <p:nvSpPr>
          <p:cNvPr id="3078" name="AutoShape 6" descr="data:image/jpeg;base64,/9j/4AAQSkZJRgABAQAAAQABAAD/2wCEAAkGBxQTEhUUExQWFRUXGBcYGBgYFxgcFxodHRgXFxYUGBgYHCggHBwlHBcXITEhJSkrLi4uFx8zODMsNygtLiwBCgoKDg0OGhAQGywkHyQsLCwsLCwsLCwsLCwsLCwsLCwsLCwsLCwsLCwsLCwsLCwsLCwsLCwsLCwsLCwsLCwsLP/AABEIAMMBAwMBIgACEQEDEQH/xAAcAAACAgMBAQAAAAAAAAAAAAABAgADBAUGBwj/xABFEAABAwIEAwUGAgcGBAcAAAABAAIRAyEEEjFBBVFhBiJxgZEHEzKhsfDB0RQjQlKC4fEkYmOSorIVU3LSFiUzNENzwv/EABgBAAMBAQAAAAAAAAAAAAAAAAABAgME/8QAIREBAQACAgIDAQEBAAAAAAAAAAECERIhAzEiMkETYVH/2gAMAwEAAhEDEQA/AOx7VH+zzpDmx6OH5rAwr82KwwF/1LZj/wCsmfoVm9ru9QIH7zB6yB8ytNwetGJocjSbBn/DMD6eqnDH4scr2658za/92bai/Q/mtQOL5q5pODmFoOdsgzoGkOGx94Cd7Dz2pd8Mc7+EfmAuQ4o5zMe7LZz6Ri+wbm31/wDTI81OOEqrk6euynkJMZWSRF4y6R1C0nBaLqjXPu1rnO703de7ZF2tOhM3gRuh2ixzn4akWy11VzWwCZMSXiP4R6rcYGhkpsY0WDQDpbn85Rx1C3usHh+Dpta4NbAJc0wBFrGdzYeoRrVQTQa0RmynyG3o13jKzMCLVmxo92/Ma/fVakPd71jct202hwi4nUNjc5yPMo1ujbJ4jhQ4Co0HNTJIMfFfvEHpG+sHms7BPY8NdA0NgBECGwd9Z8ZWY5uazQ6CBb4eYym1tFo8DXNGrVoui3fb1bYkA9AT/lKizcPem6fQBacgAgGLAeA6RyWHxGkBRIHdzQxo6uhs+SzanxMvcyfLeRzAkKipU95V7p7tHXeXEaGOWvNTMVWsJ5dly02imwAgOe4TAtJB08wVr6WIptb3qszPdBc4nUSSL31gxAMaytTjIc+MsNN50D+8XNmToNQPPlDiiLlt8oJi0yNsub7tpIXRMJplc2aOK0+6G0qlQC3ecG+gE79Rqq6mPqato06beoc/wkuIEqjA0HESA2SSRlDXWOpi/rsst4hsHML3F9fA7p8Im51i1sfWa2feBvPKwbidhpp4LWvxjnCTVeZ5uMHy0WyrRld3QbOG2hBBOmoEla6m0uAiw8OvVaY4RNzo4YgAvvLZPnz6q3EMdAce88gGZIFwDoPFWOoH3bgRJIPjfw3TfokNaNTF51nUjfeR5J2QpSsx1dkZaj26WkkdLOW1wnaLEjUtfGzgQfULV/oeVw1N9CRAtqssk8h5fyUXDGr51ucL2zYbVGQdO46fkbrZ4bjuHfpUAPJxI+q4rEcKc5s5mgDLIdGcmfiaCD136o0cIQC1xG2okdfw+ai+HG+lTy2PRWsB0PzVFSjzXL8AwmWpAeQCNBIEwdIPmupoUyBDnF3j+ZkrG+PVazPcVCiOqbKPsq6EHNCNExquHnQlp5z9JskdQcwS1znaSNSdAYi8wFlkwND8lQMSRJLH7zAafMAOnyEphosFji7GOaHTDC2SX92AxzwWk7OtHPzWwfVDaQquuLEA2be5Pj1K56nX/wDMK7rlppvygCJJY2c0wReT4ra8Yb/ZaQAEy3UXMNJF/IK8vcKem/oVJa0zq0HXmAVEuBaBTYALBrdbnQbqLFq0GNqEsc0wWnISWl3xCbjkZ20sOcLEwNYuq5srSLNzQdgCG5SLRz5StnUw1sswSRt98/mFSzCEAFonNY32IIJ3vdvkFvjlJHNZa2La4AaBYk6EiNCTveJlariM/plIgjK6nBMc3SBrBvFzOq2FPCiAANGnylpAidfTksTiGFmpSqOlsHTTLYWtrGqWK7vTSucDjKNG7m04sNMzh7w+gyhdlgqfxbS9585P5Lm+F4Vz8c+pAABJbz0yiR97recQxH6Ox1R0ECbcy46HzOv10TzGMNSYA6vA/ajkO8Be/mVp+FVmuLnbNNOZBm5JF55NVB7QiqCyGh9QkNLS4gy05tdwPuy2XB8MaYM3BMkgAiQIAne0eqnfWxZq6Z3vZdsJHLTvG/otVxtrWGlXAEz3iBFjf6EhbCtS+LI65HpAMW8xteFhcWYXUHx3hY66d4X00A+SU9nUrY7LeZ93ScQZkEyGj75CUeHVctFrbBz/AFk6uPlJ8uq17XmjQZDR710RN4EnKY594fismti3iZLXGJBewgC4H7Lr6ynxLavCkPqHOyxPxH4hyJdy++ixzhJkgyM0a2Ik3LjHKJ6+uLUqvM97uyRZoaRsQNSLk7/zlKrTYSXuMMvF3GzSZOpNrXWutds/fTMotcw5nEtEki1uoGb0lVY4MIBvLtbDL4i5PltBS4ji7qwBc+mHRLW2i56GQBAsdem6EEyTB6xHlc/iqxn7U5X8jAqUgeQAgQZ3t0CBwppm4J6AE/WyzWS2AIgm85YNj9+Sdz2i5IiLydPkr2jTFY8vkBpAjmPTWy2DGe7AkNfzmbegmbx5KrB4ym8OyPB+fmOekLX9oH1n4ap7mffObZxgHXvR/eiQOsKd79L1rqqeMdqaFElpfJmSymMxF9DFh5kLX4HtvhqrwwtqU5IDXOAiTZt2OJF94815w3HubTyNsLza5nWSq8NXyua4AS1zXDrBDoPon004PdW0yGjWRa56+CrIJMi8xcHlqlw3FGYhjH0nAhzQ6Nb7gjaOXRZDJzaXsYA3kyfNJizeBMJrNk6BxvvbRdUfBc9wGiXPaSCLGNjcET6rfAbXmSsPJ7b4elhHgUzWhU026/h6/ksnMI5fyUrVkSdEIB8ljYmuC12TvESItrExK1GIxNRoc6YBePSWmx5d11/BEmxykaunh8mNrAxf3junebm/FZfaGuPdgfu1Wt8/dvjy38wtWMSXYqrMlxzi1xZoBuOg2/BbDjzXOpmN6oI3/wDhaB9fktLO4zl6re4Sk73bLn4GbO/dHIqLLwgimwRoxgv0aAVFk16a+rS7xbAlwm87GfyPknw+FLQGybAecCC7oTbostxGZpO4gdTY/KD81XUrNFQNvmIdFtYLZ15SlKNGp0TIJgwTE+Ovjt/VWYrCCoBNokj79D5J2NgQb7IgnaI6mPwRs9MfC8Pa0g6OiCRoVz/tPwlR2AcKQLiHtzATmLL5gCNJ0nquua37/otZ2mxRZhahECYafBzgwx5OVb1diT8cB2ZxApVKT3MhuUioLOJ7mUERrcNGkXPKF154qXH3eHpzbcE8wCdmi25XE06pIOURm0JJgDRpjwv5r0DskGigQ0d4Hvu3cTcOJPQxG0bLKZbummU/Wdh8O5oAe5rza4blvz+I9PRL+iXmYGWI/n5fVXVM0iDpM2N+QmNN1U7MRv4W62nbY+SvTNgu4TTDs+Yku00i94FvDmUx4a3YAgREHrceo+aqZVOkjf4gWxvAkTFwNPVZ+DD4HvMoMaAn1AOydiZq3TksdwWsDUcHhzQc1/iM9ItHjt1XLcXxDWtccpD3FrCeXNtuVj5enrHF3BlF73HKGsdp4R6zp4rywYJ9Rj6mWBUeGt/dzAh5ba82j+FaY5bvK/hWanGD2da99RwkNhknkcpMAuMxYiBNvMR0VLCueQAC48h877eK2nDezYp0KbA4tdkl1hdziHPEyCL7FY54a9km8AazFp3k81pfJLemVwv6qqYJzZJY5gINneHM63vpsuT4rx6m9jw0BzbAmfiBmCwAye8I8+q6epXeARmIDmkcxcRod7rx3i+CdSrZH5XOAEZbi4mwInS/mqktPDjvddFguINpVGvMBt8xsJB0kT+yLars8FXaaTXSC2JBuBEyDovIa7S2Q6Za74XGI6xsQu/7F1BUwrmOgim9zL3Ba6HR/qI8k547jOz82Uyu44ZnC/0h1bENMUTWdAEF0OJcCRaBBH0WaOA0I1cDbc77r0LD8Mp0/wBXTY2mHsLRlFgQc0kbnUyeRWn49h6OHa0PdmqPBy02QHFk2eTf3bLQDcmLDUjntvPi6MePDkr7D8EZTNSs0vLgcgnTLlY/4RqbxflsvVOA8PDQKjxmc4SBaANtTyXlnYfjDRWNB5a33rmmnr8VmlkknYNidweYXqLeJU3Vcoewcsr6gMTAkFuVaeTc6YTvLbbYxrnNy0crHROYgd3kLA3P4Kjh2CqtaRVcHnZwnrvA+wkGMDWiTGaXGSQeQv8A9IG6LceWMc8xAaTIdIFt+8fosu19MfifEaVDMXviMs2mImNSFgu7UYYiDnMjkPz6LlsRiffU3mDecs/3iB67crldX2fxFNjXNsxuaWSRodgSquGomZbHC8ewoGVuduY7tMT1IWX/AMQw2U9+leYBdbwKxO0tZrqBy97fTlv5TPktRw7CihWyVGe9blGZxbIFgfP75omM0N6bfB4Ggaj6uem+SIAc2G2jWb7jz3W8NNrho0z/AC3HguMwfDjUY50hpB0NhGzjfbXyWeOLvDiCQRo0xyMTPWxSuP8AwTKT26prRHwhRa2jXdlFvQqKNVfKDSeSZkGJ201jne8KmpXh2c3gEW6lv5BYXEcxa57APgdd1pcXNgETIuIKR+Ahz3sdD8hZqcp0cwkcw4T4OIRj67TW5EZyTMgRE8zJt/l9ExAJBvaY5aRPjEjzK0dOsWPl0uc6ADBGgFvA66ak9FsXUqgYJyuedRcCJ5+G6ej2zqbid5B2389lzvb+t/Zm0/33gC8SGguI+XoFuqFY6GJHWfSVficIys003tlp+XIg7EKVR5WKZY2mNczcwgg5W5iMrj+8IMrsexOIJ960iIyb9XfyXLtotzuLbtLje1x+zYdIvvC6Psa8NruH71M/JzfzKxlnNtfq6x1S3OLxul960iZ8kuKpWkZdbz4xqqIcG93KSdgBfpK2YrHua6xEz+Gn9VcDlAE20B1N7b+SxBhX5QQ/K8yS7LrrAIOwH0TVMPVtBa6CDe0xsY9UBVxXhwxNIUy4tbIkDRwGxj1tyCGE4HTbQbRIcAw5pDoOYkuzb7uKy6uILTly7AyLgE2AjyPosjDVQWg/l5zG6e7rQmtkqvjUWVLabXgi5tfc/wBVkOm8CDsdlAwHYINzFbguZ0CWnSCXNPgSD9VwXG8bXpYmqGVHkNdlyl5I7sAkF03sRoR9V7M4BoLjoBJkDQX11XzxjMa+pVc86Oc5x8XOLj9V0+HeXthnOPpvcZx+myhXqCnSdUYGe5eabJZUe5rXOAdPea1xcNYLb6LhcNxnEUi4squbnJc74SCTqYI+i32GwrC8uImZmZi4uIWx/wDA1Krg62JZU9yaLn5s3epkNY12WBdrpMDUGQIWkxmEPnyrVu7c1smQsZmi1RoIIP72W4NtloKmKc9xqPc4uNy5xknQfIAAcgAAsSkzc2QruvGyJ12evxmCsDpY6g3kHUEEXmd16l2J7R1MVTe175q0296TYi4FQDToQBY+IXkQcuz9kYDuItaf26NUemV3/wCUvJdwSPUcVxV7WhveBgAkPIaTG3dVGP4p7yg+lEFwj4gZ5g90fZXR1uEtIg2GwB/ksWp2fabgvBGhmfwXNMoVxrQ8Lw1mipoAIj8bLovdsYwAl1t+7P0SUuClsXP35rNFHKIJB9Qllluqk6YldjHtvMaaeMk5RP8ARNh8G28XvY5j4wBCtGGEzAPr9lFrWjQAHkPH80j1AdwgRqOc784lM/hDLECQTpr6g2VzXEXyz/EVkUnkm1huPy5I2NQwpHYIK8DwUU7XppMXSkOBnQkQdSZ28SsGnhywugkknQmfHZebYH2l4sul3u3NB73dAdlm+WXATynddCPanhzZtCuTaBDP+4x6Fa/yyjO2V3ooSA6028FsDTkQuc7L9oqOMafdS1zQMzXATfexIIm35SF0LJAS9Xs9bVYnBhw/dPNLiRko1DJtTeZts0mytrVY2PkCfosDtFicuErGdabmjxcMrfm4KelSPNMLXymNo08l0/ZVwOIbG7XD5T+C5OkQHuBGkf7Qui7M1AMVSjckerHfyXPr5xvfTu6tfLrMdAT9B4aqhtRoJOVxJINmkjYCPr6rYFpSNb5LdhpKJ+tr/e6fLdKxkTG/onA6yg1ZoCZ3++acBNCiArdRnc6zr926J204RCJQGp7WYj3eCxDrz7twEf3u4P8AcvnjG1XB5IiOQvC+ma7MzSLCRFxI8wdfBcRh/ZnRNZ1SvUNYOzfqwz3TZJEH9W7YA2EAzK6fD5McJds88ba8hoYq7RtuV19Zx/4HjgD8OKob6z+jW+ei6rivsrovqtdQcKVNoGan3++QdC7NIaRAtcXO6q9rlGnh+Fto0mtY19emIaI0zVCep7gurz8uOepE44a7rxXFU41WDVdKyMQ5xNzKxnNVZHijQuu9lWLNPiuHj9v3jD4Fjj9WtXHgredisU6lj8LUYMzhWY2OYecjv9Lis7NzSo+o8iXIU+ZAFcqwyqt9NWQplQGMcODqEow4B0H35rNKrcgtMcsurS/kmDUkXuJ9IQBY+RqonCilTwzj/syfhqXvGVXV7gZG0iDcxYguNryYGy13CezWILg9+CxFRgtlIfT9CRIGu2+y97plOWrbHzZaZ3COT4F2JoUmtflqUqrm94Mr1YbMEsDpBgRrZdcHQlCgYs7lbdq1o+ZaDtvbB1HHRuVx8A4HYHx8lvYhantZgX1sJVo07ueA25AtIJ1tonO72PTguDcGrYikK1Jocx86mDZxabOg7fJZHCKjmYuiwtykVQ0km8iZEC20a7rrex+Dr0KDaVdrBlnKWkk3JJDhETJ2XMe0rBGlUo4umYPvG5tPjbBpm5Bg5SCJ2CX85c9RX9Lrt6TmRgrE4biRVpMqt0e0O8JFwZ0IMgjmFlhLRCooiEwMqQgESUBECVJQcgCmCQFGUoDry3271j7rC0+dR7j/AAtDR/vXqIK8e9vb/wBbg/8AprmP4qP4LXxfeJy9PLCblVVGqVKirMrrtRFThCzuC0HVK9FjCWudVphrhq0l7Yfblr5LFc2bbr2z2OdksOKLMa6X1jmAzaUyCWnKOZiQTs4LHL49qeot0vqiolJXMsJTSlBRKAMqEJU8pgjikJTkJHpUIollRSapgTSq5VgKIRkQUsKBAEFEhABGEwAC13G+DUsVT91WaS2ZsSCCNHAjcdVsCnARP8DWcD4N+jSG1XvaYkOiM27xAsSNRoSJ1JnbpWlFPeynRggoggxCEohRACVFMqKQABMAhKiYWALxj29/+4wk/wDLqf72r2WV4Z7dMRmx1Nm1Og31c+ofo1q18X2LL087NLVDKoKpjRNPNdXTMcGzvSvZvYtxG2Iw5OhbVbfZwyP9MjP8y8doWyldz7I8Tl4m0T8dKq3z7r4/0KM58KJ9nvCV6YIELjag1RyiiAEogoFCUASTsg8WQzIu0TvoKyfuVEAVFAVjVM0quUwRsLJRakCZqAsQKmyCYAhMEAikBBRlKiEbBiVAEEZT2BlBRSUAQooVEBAoFAUZTAFfPPtVxGfieJHL3TR5Um/iSvoZfNftEJ/4li5/5vyyiPlC28Pupyc+yAlnZMKdkjhcLdBmPiOQXSdhK+TiGEd/jNb5Ommfk5c04wszhWLyVaL9MlRjp8HAg+RCPzQfVaLlJUBXC1IWqJlCmCSgiVEgACD3Iyq3FFoAKKsu6KKQEJmtSzdWSgI1OCkBVgTAyhCiCYFRAIhICEyCAQBJUDlCFEAU0qtMjZpPRMlB5KSmQqAIA9EyAi+ae3Ds2PxR/wAeoPRxH4L6VlfMXGiX16lQ/tve+CP3nEx810eCe0Zta23mgWCyu9wNZSvpdZXRpnsr6AHhZVVMPtzlZVJtoOnyVjmGR4GEaG30n2cxPvcJh6u76NJxnWSxpPzWzWg7A1w/h2FPKmGf5CaZ/wBq35XBlNWtoChKAQKkxlCUJUBTCFImLlWXIoQgKJM/RRRyh6CFcxsqpgVrSqhC0JgEgRlMGyqQgo0oBsqkKSogJCEIypKQSEzWJZThyDDJyQyol6UlAM0KFiRsozdMkPNCm063Tub5oaIASCvKvaT2HaynVxdGoGBgzupuFje4a7mSbA778vUqkarzP20cVc2hSoNNqry6oLTDILARqBmv4tWnit5aicpHk/vuYI6/gnczcW0V3DKDq1RtJglzyAB1mB9V7LxT2YYV4/VF1FwAFu80xuQ7fr1XVfJMfbPVvp4mRe8EK4OyeekLbdt+yVfAFpcWvpvJDXtsZAnK4bGND0K5Y1XbzAvqnyl9Di+jPZlUDuG0I2zg+VRy6hcz7POGVMNgmU6ljmc4XBs6CLiy6SSuPP7VrPQpXFEoQoMAiWoIoBYVBaVeUjykFSiZRSZmp2oAKSqIzlBZVOrtG+8DXzuOUGeUKupjGjLqQ4kAxb1MW1M8gTpdMMqZQCXD1g9oc3QiQnKAYFQuVUpg5GwYqAoZlEjMoEikoByoUkohBGaoQlITBMGlRwUaFCmGu4hhXvaQx5YSDBHpP4ryntV2OxeZziDWBM5wczx4tNzYCw5W5L2WEC0HVXh5LjU5Y7eP+y/gT6eN94+mcuR4BINnSBIkC4AI5jN1Xr8qqnRa34f5p86Xky5XZ4zUcL7Z8OX4FpDSctZhJH7IyvGY9JIH8QXiNKkXS0NJkbRN/sr3T2sYojAmmDBqPY03iwcHET/CBHVeMjBOAznu3jUzvpC6PDPizyvb6M7OYjPhaD9JpMP+kLZNKweDU8uHot/dpUx1swBZkLlt7aw7iq3vRckLUqAarAVWCjKQOVWQnKqqTsimKiAUU6oOgXJ3IZVQYYw5AE3a0SGASLaDrpbxHJHE4Y1AJABsbgOAuCWQdZAglZiE3RsaY1JxuA8kgwbCxjrprNuidznTq2JvIvG8EHX+nVWlo3E+SmUcvkjY0ory6Mp56EROlzKNFrtSZ6XI9emn9bXgKQlsaQOTShKIKNjQgI5wklCEbJbAPJQtSBEuT2BBRCQlMCjYPKhSotKWz0VI6mCVaVIQFXuQsXibnMpk06bqr7BrQQJk7ucYA3JWcWpSnsnmnE+E4uvnqYhrc4bFKm2pTgEvbIIJgjKXHUyWjwVfBuwjiGe80mXCzWiTcMIGY9220XAXpbkWwtP7XWojgSg0NAA0AAA6CwVoqBAslKKXWyy2s5I5oOYSlyQrZBT2FWRLCsLVC1IylyUlEsQIS2NBnUUlRLZ6ZTQpCii2SR+iCiiimeEC1BRI0IRcFFEBAFHC6CiPwIWqQoog0iyLRZRRBUZThRREIHJZUUQElEG6iicBHOKV7lFEhCg2UZqoomFjwnIsFFEyVwlCKizMQE6iiqAoVTkVEjUlRRR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 descr="data:image/jpeg;base64,/9j/4AAQSkZJRgABAQAAAQABAAD/2wCEAAkGBxQTEhQUExQWFRUXFx8ZGRgYGBgeHBsaHBocHBwYIBsaHiggGx0mHxgbITEhJSorLi4wGCAzODMsNyktLisBCgoKBQUFDgUFDisZExkrKysrKysrKysrKysrKysrKysrKysrKysrKysrKysrKysrKysrKysrKysrKysrKysrK//AABEIAMIBBAMBIgACEQEDEQH/xAAbAAABBQEBAAAAAAAAAAAAAAAEAAIDBQYBB//EAD4QAAECBAQEBAQFBAEDBAMAAAECEQADITEEEkFRBSJhcROBkfAGMqGxQmLB0eEUI1LxcpKisgczgsIWQ9L/xAAUAQEAAAAAAAAAAAAAAAAAAAAA/8QAFBEBAAAAAAAAAAAAAAAAAAAAAP/aAAwDAQACEQMRAD8A20PBheUPfpAcDR2E/SFAdjhIjohPAdBhk2YBf0F/TWITOKvkqAAQxHM9aHajP36Qz+oUpSWGXmKVONg7XsanyEBFiRQl+Vurh+j7v6NA2EmZsrFi++lQaagU+kQTpxYBDFJINGs4LgA77H8R1pBXCUJUA45lOaWDKBGU+Yp06QBsmYQoOA9UlvIp+pI9YInLYUEQDRlOFvXluQGNGeg+ohTHOY/KcrM4p89excQDXzUH+JY/9Iis+I5jS0tfxg1bhWYhnBF69hFgjEciiNQSCGcOCq+tgPKKvjrKShJDgzEluhQpR/bYBoDnC5ilyxzZVHNloWLEM4P5iS7gnMK6RVYziBQopKMoWkhg5ALNyhqFyU1s5GzWBIpMVlLABI1XsiwGty/e5iD4hVn5aZkKSBlBYEZhlcV1OzlFmgIOGpdaAGDhe4oQke/Wuup4eczKNXFen+I9A/dXpjeGTWcANT/tp0vXTaLlWNmLBShIS4FqnKks9K2CnDfgIDvQClYwBS9gtQuHvWnoBb5h5d8Vy2Qt2P29T2DxD/WZwAOVIDAVJqKVt1s9S4FYMwYKspYnmo9gAKDtb1feASwT0Pf3prE+GxATSpF/bXgxcsNUE9/f0gCfhhdJL6pclvQE+rwB5nJIDH6w9IBaKFE8tqz7V82G0HYTEgGpPbaAPaOgQJLxmY01tBQO8A0So5lIEOC6xw+xAMyx0pG8dMNJ6feA4wf9YXhiEC8JZO0A3KNP1jkOhQDgDvDwDEYLbw5BBFDAOeExeFHGD3gHEQGvGEqKUXG4OUnZwKd9esTzprB2JtQM9S36xnuI4vIpExHKDQKL2y2ylgGIYglwxtATzZ6kqcOg1LG6SVDMl3ZSS7i4GV94Z/WKWyiFImZmDDMlTgsz2pc0FTq4gLG8SNTmLtlJcABVagDQVLsXtEX9TkzJARlcGhfIQehZnKgWZmA1gCsROyzWYH8IFKAhj5hqb1O0NTjQhCpmU/25alHLQqYGlagHMevN0qCpZUS2w6X5jb77dRA/xLxKWiVNlFYM1YQGDOAFBVWDJpW9c0AFK+OVhhlOWzFST/8ATrttGi4X8TongJyGUuY5SDzJUU1UApgczB9PrHlyUknR+pA+pLRouCTTKnYPOGKZpAe2VTVBFFDmuNoD0PDTeSYCdfKxSaef1gXiL+DVqMroCeU1Adgz2iLC4pL1BAUdasHB/RtBWG4ydyKDDKEctrDKCD2zmvaAEy5cpU6l/hDl0ila2uA9KmlRSq4hiMyQxGTM9gLCigLMXVRz8sGqWSkZjVaM3ZP4UudLm1SdjWkx0xyWoCp+5oxbuHp9rAbgDmUBqUkVNno9A5IBDDdrRocHKvRv8nbUG7htQ27XNxmeGozkczEDehd6Gmo33jVYFBWRcJFkua1t103fo0BMhAUctGWDWrHYFuhFTe/QXMlKXytmoNKU7wNh+FpDE1NyD9GIA283ixSgJG0Bwoaxo8MxEjMxsoWILHt2iVYcXiHEz0pHMfJnPpAU/EAQcwFz0cFu1Hd+7wKhbGhI6P0an7wVjUsl7FyWUz8ynD+WY9AIDyEs4cPTsaekAZh8WpPfc29T7t5mSMSpxUnz/SK0VJc/v2iWQvKoZbC0BepQzR0kwJIdVTaCEwDyIiUD7MSpLwzJWhgEiOqEICt4apPWARB9mOxHlf3/ADCgGZxT96/zDFTACKHexbarQLMxTByGAN1XdjZj0d6/dhsaspIOVwNTcVNj9AG1ptAWfjn8qtqED1dT9onKwz9HpGd/qXdlEEHbaocGsMM9Sy6VDNYsQ5pUgDqYC0mTQELu5SbsFVdmNauQBtFHxVGcZQARVQFGqSMoYl7N57iD5OLWMzOcocsB6FINdvMQHNSzpTa1XDHqKcoJ12pABKQnlStbhJc0OUlRFS9WoLHR6XJNFqyqcpdTpDE0sl20Yj/40FYDxclICFBmJIq4LCuldSbO4Idonwi2SUrIYs5zAFFAk0Bqabmpe7mAdIGULCg5CgemmW2oJT/1RQfFHBPBxAnZhMkzphIL2LuUkjRnYjQaXjX4ZBJUVNzeHWjF1JBLCgFC/b1qPjXEJRhPDWhOZc3+3unLddK0DJ89Q0AJiMNhUy5eZNFoSAxfmKiFLr0TeM94YT4nhLLJqGdlEHLUPRVMwUGIeBuJzVlSc/LypAH+ISnKA/qW6xdfCeIQDMoEryunZXMCo7gto9L9gseDYlSkpVMoS1exofX6pPaLqYQpGUau5q4CmH0y17d4CWCtnNdydB101+sWkjD8uoUz9ix/R3gM3MxAyk0Zm6hW1T2/eKnXqfL33i540BnXlDpzOAOpNKWsQ+gHWK+RJUpT5SoCpbbrtSAKwWHIDn6k0odD9vZ2fAUA5SdEBu/vpGewuHJDODUCv8i9G/bTT8KSwSzt79+cBaJLwlkQ4lh2gRWLFxXsR+sBX8UxKkqIzEJajFvKgfr5+on9Yv8ACSSWcli/SoqOvWH4nMoubm4GnneGybMzNr71gBl4hRLrKj+gpsKaWaCEqe1vbFmvEvhPpT35vCBuw/nSogI1oe6eh0vDkWoPLTvEssht9PfWHJRSt4DqaWf1iZGLKdfIxESOx97Q2+sAb/UOaH6+6xNJX5/aKyQrKahx39+xB4xaXZve8ASCI4pMOQQz6RzxBYGAYlMKHOYUANNljK6gxNGrrRmSbn2Ypp0hQYDMADQkXsdNu1heLyZLyinzGmYhz1dmFn9YDnMsKUFJcFnIDJtV7gsXHXpAZ1WcKIOhFHB+YtQBwNAzu51hs3EEufm1YA9363HXs9X4nFpTnIH9pnrnGSldiaqP/J21imx3EiEf2kEk1zEAAdku5NNQ3e0AHxHHTp7eEFpQih+VJzObgHSv1tB3BuITAqahai1CkLIJAqzHZlJO1RAHBOJeGtC5iiRmOZwCGWliSLny0aLrHYSWpedKES8qnlpBOVrkliwckWuwuCIBq5ilnKFAVcVLntqbdGggYjwkFS15WvUs2oA1e9LtuTAGGwy5icrBNVEqB0SpyX0ZwasWr0gP4nP9pDWzAeTEvXsPrAMxXxQwIlIKgzZpha5f5RVnqHVrFDisWucQqYoqIoBRgHcgJFAO0RJDkuesOQAFDb3+0ARKl5yM5KtHJJLDqdNOjRMMIUnPLJSU213H11HWOyGAb6dq6299TEuHncqu5sdIC0wvGiGCwSbOkD7EgjZq61i7R8QyglRBZ2D5TRIalHNfd4x06YWcA0PvyuIEGJJ3v9L++8BoJ3EUElnOoIADno5Gml/SHcN4nkIBKUv+IklyGASQmocWoq4jMqWbjp5ENVvKOzEKIOVKm3agJ679zAa5OInSiZi2EnxClw7oWCQUEFJNwRUNtSNd8O8VlzUqyOcrA2Ic7F77gtpGS4PgPEmLmKVyKWoJ0zKzOVH1I3cmzRscarLclmBNfX7QBOJxNhRtQ73BodvLaAJwLUPkSW93iNU21dbW9/zCM1tf46+9oBAmg26+2jhEITNzQQ9LH3aASdqt50ji0gC9dPe7QHj8WUg5AVLagFz5dA57A1ivx+ExM2WhSEqQ5/zAdP8AkTRhZm69HC1l4tIc1A97wTIWFDlLjv5X3jzuVxCYEZglVBVVT6n9esW/w3xE+Kyi4VQvtUg/p5wGxs9PreOGZd7ecRf1Sa1Bdw7p9+7QlTUi5fz19NfOA7Ml6g+/L7R0TDT371iCaQz/AGPa2msQnEh2ertf9v5s8BZoxACQKXqNfKz/AKQUjEO4BCX3cnvWKLEzHo58mr7MPlqbUhvqO/8AOkBoAX/GD5iORUonFrE9coP6QoC+WToHPusZ7ikon8JBGYhLOGfTZwdNi5qYMmcSzNlLDMwNjQC4Oxca2iNGLRNyCZ/l3FQWDtR7aWrtAYfjilEplKtmchm1ZPYUJ809IixeNJmFAcBHJQOxdirragjnGp87xJgUlpmckk6bMD+EBKWLaPFYkGpqFal6vf1rWAM/p8iiVBwQQqgylwWZmYlSQGiSWV+DKJVMLKZRADBKnqDclyHPSGHxFKCVKbkc0Ad8hCfUgUq43iWXxNCZS5SgoVOXLXU9KEGAt5IQhLZSVtnBdwQpLEVNyCmuwqYoOK/+yxuVBv8A4itDQfN9ILw+ITkAK1JWw5qFiBaooAQKHasV3Ez/AGQqpBWGJ2AWB9vbQFXLBdh7rtDcQec9KftE2GlgqqdugvvpeIMX86qWLelP0gCpcx+muv8Ar2YYF16+Y+0RSVfWJQB7/bWAd4tGFSW91jVcN+HMOKLCpik1U6ikUZ2ytTz1ij4Bhs87N+FFfMlkh/r5Ro5RqQT/AD6BrdYCOZwbDpbk5jopSiHr1L0rWlIPTiCGEtRATQBmHzUYNa1q/SIRNcJch333Br111iPCVJZ1HcN/ieh09Nq1A5U11Gtm1DHoR5W6ihZxKcZcqcnV2J1Gl7aeUC4dVcpTU0dlMCXCjpQOLnQO8TcYkZE1IuQkguS4NTvpdhRtHITpmi4/eEnFoDPTrRn22p9Kxm1TD3Lk93cCoo9BrEcqeQQxqBRzroRVtf2vAav+oHv/AF73iOZiHpl289wzBvr52gLC/IObvUdmHpdtNGjpmkWBUB9t3f6dIALii5iJkpebJcZqslXXoaehZ7RPwrji5qsq1IWLAFTAkH5i4BZtNwbiBeO4wBGT5ytJFdnbPR9bdtWrSYGWuXZbC2UvlJNwz9vbQF/jMOoyJgQlJDVAIoCXLBmNARQnQ6vFFwQtNQPzO2zAq16CDpSVtn8RMt7ZUi1KdRrrFbPKpagoZXCqECmxBST1PrAa8zQe77ft191iNah0NP8AEP8Abt09YGkYgTEJUltiBUuwp70+j0JJ77WMAlTSbCg6emx/3HPFra/vZ9/Zh/hnttqKkft2rHJcoi5APrttT6wEmHWHqBXdqdekWOGmpBBZ2uKW+/kYqcwoXpu9j2/EL17wVLnB3HytoxY9dWb7awFqjGhvlHo8dgBUsbn7/wDioCFAScUxAJYFRzFgWFWDANoMx+Zm5A8Af1oSEgksGDgEsKhgHIqUguNTrUw/iMxZowUATRjZQTQ0YXbRyolgIqJwdi2lQd/xHTdvI7wC+I5+Z5tcwASD0H4TvcX6xTpxLkKUhK1OKKH4WKWcghy+1CkFqRY8WSyEC7q7BmP6m8DcLlBU1KVB0E8zUpt0ckDzMBHh15DnPKpipKe6TorRWZ3F8xiHwT4YrUsSe5PnVx6mNH8WYQyEEAFcucpJClVUkpqZea+UgIbok7RTpPMHrToxb+QPSAmk4cJSOVyXLkOalIruS5MBceQEy0p/N6kJP/8AX2i8cdaM33fzYeYil+KZgPhNsof+On0gKjBglQ7j6QzFp5161iTBT8hch9tx9fflEWLmZlqOjwC0iSWjX20QoBMTISS16mz+Xl/EBouApaSFN8y1F32cN2p1uYsyACHrViHHZ/Qv6QDwN1SyHHKojbUFvQ26wVPHyjQbervvp6HWAkmBll6BwCwFH0NKnSv7wsOoJILtVQfbo9/PqX6RTJbDupxTdj30+kB4pRIKa2oAXFy7jQU13PmBoXzOOZIy1Yt53bfz1LPDiZ4YgUclTUvWjUNC/wBRo8d4ctIdKpiuYUZQZiTdyzP113BBnmYeXkK31bK4cFNCC1Admb5Bq7hXymcqao9Pfl9IU1TUAauh6OxO9/bxPh8Myq3bSm1HING1Gr2174ZrQMauWNnFtq7aQClYk0DENo19289OkF/1TsaUtby+/T6RWTGFQfqzeZ93hYhBMpRFeR37X11rvb0Cux08KmKVcfKK6Cj03qfOB5k0pINRR0uL9eoL3hJAzZfNxsNPfSC04lzlIdCUlTEBmSH+rZb3MBHLxzlyas1fdrfSH4fClZZLHc6Cn8232rHeI8PAHiItqHBYPf7bxZfC2BEyXNdyooOVLsCapfqz733gBsEfBWUkhSFcpIah0PS/tovAz2IrFzxGamUZeZCQFIyFgMqnHyEAN26FUUU1ASopDkIUQD0YKFf+BFdzASrVbp1hoWdSW63fb3tAkzEEEOW3D/qdj+veJZczM41DWf8Aa/Q0vtAGJZmB6D2IHISDsejvq1ra16aUh/i1YsSdwNNhTpbfsY7nJ+aw7VO38CAlkpccqH0LEiv1HmLwojDGo17fqIUAdjKkBLqZtLtlKRUX5n8x1ajWolR73IIpoGelCNT8tIPxC6FSSXUo1SMoBNPlLMKULEvWBFuSClnAOrW0cW/kbGAE4ql5aeivoQz0f32imkYxUtdLj6WNo0WOw+aXlBAIIJFbVDa9/LrFHxDhaglC3ScxYAEk61takB6DiMuMwahLuUOgPZaap8nDdnjzdEwkAp8vpGr+BTMTMUHGQuSDQj8zd6eSvOjnIC1qWkMhSlKT/wASaerjs/qBmEmZvMd96/VqRV/EreIhOoBNOpA/+sWmBlsbix7m22rv6+ZB43wxa5pUjmJDlOdLgDlokqzEO2mvqFPNQEuQDZxSlXD9a18oWEyh1ZhmABSGPzEtqGpfaOYmXlSXBBKqgu4AehpSsR4S77e3gCpiAAkuOujbFvbxFKLTPqB+m/6w3Fmw9fUfrHXKSlW2vanvtAXfDM6JpSKoVd7cqSoG3cfeLqbMa7E9OtFW+vW+0UAOSbLpUKY2seU/+RPn1i5MmtQSrchVPqwPer+bhGgFRYPQeYFPTz3qWiHFSDej0DFtj6XudoMyMA1ObbUv0Iet2Fms8QTKVGlBS21PTTygADNAFHBffQakdCLv9oJVh5iuZjSzA02saeVnh84JBSXo5tuFNfQ+WvlBGHmMAQok1fegZqNXUP8AWAWDKhcBTZqOA3Yk6dNFHSJZsoKokHdiKjYvc6+3iEziVpIvZmV8vdn313Ai3ws0lgNqMVavXVv4eApZUgau+jEWcVI11iRcs5V6uhQYsPwqartZr0tF+hCFBilmoVCzv2vbWsLEcOC0lBBMshiRdrsAS4NjWzXtAYuVwiYhcsrSfDXZQqKpJuKPHEcNW5F0mpIIsCL67dO9402Nw83DIlrWo4jDpUnN+VAzAulyCAVguP8AEA7i+mcKkqAUgBiM1GYvYjMG2gMfM4eyQl/wsbFwaGpq37RX/CnE/BmJDEjMx2ZXX3WN1iMCgDN4TZaliptNPWvSPLEqYhX00PQ/tAer8Yk+Nh1ZRmdGZNrs6SPzAsR6RlBPzjMBQhD0OgIFq0AHoYufgbiWeTkV8yCb6gkxX43B+FOnSx8qiJiBWgUC4HYpPWogAZiUs5BItpajjbrTTyaBGJqr5iz/AG9Xb7DaLqXhc4JpuoVDUvUMNN9DBa+AhSeVQqA6QoHto1aX/wBhTYfF5nuWqCb1On7GlG0ggT7d7N/HarVpEquGEFsrF3JeuruTpW30gJloJF0+f6Gp7/WsAaZ3QnyJ+wLdoUDINBptYU01H0EcgH4hSVFTAJatxWmurv8AQXgRJKailXJ1sdj3703jSzuD5UjOcyzU/MxLM7fhuNKfUB47h6kglLsokEEZgRQuP8qZutPUKReMJUf+k/a4/wCLxX47HP4ZAdiSdKlh6UjQTeFOWQCSAd2oQGGpcqYX8moFhOCgzCpdUgpJTWylEOCKhiPQ0gG4KdhpkqbKIaepShLISoOoqOXmTS5F9jHcXh1IKgRuzVFfNxUfQwBgpYlYk58yUImqAUfwjMQC+jKDk6V6xoOM41RWxAZLklIZ0gh1dnoN8wgAMCoC4oNrvWreo9YAQJS1ETZZUrNlzhX58tR+EDOlmpW0XWHllTuLFRDf8aDo+VXl2qLxCUkpUSMxykpNHoCQQoVFnZ2cg7sGb+IcYlawETFLAFXdgXsCbjXarwDhiR797Q2ai7l/e+sKQIDuJNfe0T4nU9QRTQ3O1x99ogxKnPlBOILpXTRLX3L/AHEBLPmOlKreev2FK9KRrpxLkMzvWlHFW/LTc9qxiCv+21mqPIaa2+3WPRMPi0lCHScuWlzpQvduj6UZqhXeEpi4Na1ppUDNStX1DaMXhlJLseUnWgH3ZtfdNPh0yyHWEhQdyau3byq+0C43hCSSUKS4DEEl6CvKQ4N6bB61cKGTKzsyUqUdGDlnD962vXzD50ldQX9De5FSOp7VgqTwwBYUJgoxYAi1QkqBKhmqxG28XuEloCQTKWsOyQXUQQAHY0d0mo2JgMjMWsDM+ZL9SfW+/usSOSokEgtS9Cew1dr69n2GOlySHXLUklx8gr9COr6N3jJjDKKmAom4PWzFVdDWv6AD8NjFpoVEMbhhrXR2bNT2LKVjkGrEE3Yl1EagAN1r1pFDPwygKADRgAX9QG1NC/TcUkpYKsSxv21Y3HurhuJGJQRlDNYhQoXFRbKftBaJqUgJylIFAAAw0alGAjCo4itIAzAhmId6diav0a8XmC+I1sykjv07vX3eAt+JSyuTMTLLqVLUAksHJDC7NHlCuFTEzFpmJUkoQVsRUgFILPpzO9qR68V2zhnsQS3roYB+I+KDDySpsyy4QKVURfsNf5gMN8JTVCeWVkSzqLByGcsNzTs/SNYVIxOISACMktRUSdFFLAjyfoNnjE8MRLMtYUFLnKIShIo61H5urM+1RaPRvh7g6cPLALGYRzqGtSWH5QSb/wCgdJ4dlonKE+ZiROHWNT5M31g0qbT0r/MQTVpoc7ZrMR9HB7QHVYXMK0O7A1gDEcMd8wFmKg77uBVh0+0GqXSnPRyFAPRtA132MQqmozEZlpJD5WPmQcr/AOqawAMnh6EhioP1YH/vrHYsJOJlt/7w81If7QoDuOnIHzVatrPqdQGf6i9IplSFq5VAJKqJKnFcwF2Bdi/5iBdzFsJClBSgeY0SS7AP0b+W2jkzBrfMVJJcUYt0F3IBrX6QAGAwygoGbVQWxGhOVwRsAA/kf8hEc+eEqKiAVhRHMbqBo575SD5NR4MXLUKzJqHukZmAbMFB7KAz5TTSt6BTsXJ/ExmED5aOn8xNXaj7ttQHTJvi5gZSCkqVQodzTVrkULf5Bjyua+ZwtSEts/KXOUJTR/wgAG1gFNaC8LxZMuW4zGYokEFmBGYAgPYZWIcb0eOTeKS0gDKCCaDKQ/QkflDv+VtGIB4bArPyquwc9eXqPxPQmhN3juK4OvwphU9Jahv8qSL7cv1HnYS56UljRWwAFDVy/ZvXYRNxHEkoyigcA9jQ9w7933BgPLEAFnFIDUnKpou+CYTxB3S47+/1vAnHMEZaxmFCKHcbj29RAVs1Tk/vpBClUUPyv9tfN4KwfAJ83NllEAB3XyDsMzOf30gbKHIYhgQXA10v31gI0nlHf1Hv9Y1nCJgVIktVVQXbRxqOhPluYpuC8KTOnypSiQlZNWqGSVNU2ITHpvDvhuRJlhCQdeYmrlq7aDT71DOTUqNQBWjPqB1FLEdImxU+acsspKlGrqAdi/K47CpYDLpGmmcKlAVBLBr19bw3+jlGhKkqFHdncE0ehF6WpsBAUeGSqZ8+ZbGyQHFbUBDUap3i98GXmJZSS5L1oXqAbhyX89oWB4WhJOSYvcjlbX8t/wBmhvFMSEoLZZjOCFM7ggMyQKO7m40BgJ5k/LRKgNeYm3YgfQ+RhvhBZJXLQqwdgaNSrVDE162EZjiJE2ahQTk5SFEKpmS4fPQUdPMQRybX1WAKykJVL8IpFGyFBOrBJcdqQEMuQElwlI6kLdr3VasVHxAywksPmJCgpIDNWhqSwtSw6RoPFSpwoXoQQ4pf/cNnTE0qCC7UcU6sWgMKng6l5ebMpThqPRi+/bze8B+HMQpikgg9TSjGle77m2mtkCaFOhKcpcJZ3qAXD7tYtUbWOw8ia5LEW6G+vl7FoDFrxc4FnUCLglvlsKBqPSKzi08LZRmmaqoevKA1ntfShrrHo6MCV1mIQokAVALHvreKrjfwiibmUh0KY9QToWfVuum0BU/+nOAClTJxul0IFm+UqV0LKAHcxvTJs1IwfC+H4rCTsspGZByiZXkNQnMNQavbcMWjYiaVgrBWEsAkNlJL3ZW9BUbteoES+WgY2JqHANAb2oe8cWgObEkaFi1dju8Y7EfEYlTpgeaE5QUSyhLqLVzFQzJq5roNKOXN+JJRUWUVpCCoDKtwQ1zcbd2a0BdKUVM4UliQ5NvPqPLR3guVIKTQq7ZiRTuYqkcQR4aV+JkKiQkFb1d2CiQKDqwcjQMsHMxPMUpSUEhlOxPKHXkoMruWoTtAXgfWFHEEkAkEHY/wYUApwJDJpudogmYFJ0fWrmrEb9dXiebiwLB+rhunf9Iz+O+ICUrCQQoFh/xIHMP+pxuOxYG4nhkwpI2GhcKcEKUHevMzasNOWKfFSgn+1olQSSP8fmUWN1AObWe2ZobjsflbmWa8wCiObIjmJDULmlGtomA//wAiKByO4WWCyVctWIUp2UHAcbWgGS5wDhSmSLHQ6G9fmH0PQQZgZqDmswToXDsXq42u7UqAwBAXPE8FSk5vxKLMoZUgKDgilHYC9YWHISWSrMgMRYEBw5oKszOHuC1WAbDhQSA6ikKcBqEklIqGNnLP+WJeOz5aMNOmJuJaspYsSUlu8UmD4vMSKKO5ZruKsSwFQ7bnVzEXxJxJRw6wWCTlBOxUQCWuSAXbfvACfCUrInOGUyQ4y5i/YEdTe28Gypn9TiJco80tJM1SVAPyMEitUhRWKG+Vt4znDuCmatUpk0Uoa0KSpL2pWz9N40nBuDzMJNzFKQFpNAp6pIqQzD52DEwGsOGSU99xWseR8Xw5l4mdLNxMJoNFHMD6Kj1ORjXAdSgWoQx/k++sYL4jAmY9T15UCqanlBFD3bygJvhrAKRPkTTRpjMxcZkqAfQVLezHphA/SMZM+HB4InSSkKQkLRnQCSUAEEKSxD5RUu8a7h+K8SVLmM2dCVNtmALb6wDyg3BHpTXYiG/04fMQCe3TX0+kC8U4klKKKylTgFjpe1vv94qsHxZYUlSysgA5gWdmBAZwMzm5AesBd43FKQDlllZu9G21Ic9P9RjJuM/u+IQCVZXyZQt1BUtQZQIJLPpSovTXcSUzkS8ylJADhJBrYh3Lela2jG4iRlWpUo5vlLEKSSpRBNErCqMaGwelHgCk4dGZy5DOyFErJBILH58w5nDO6gVDay4ZxuSkLAC5YfOpSimgIYK2YBKaB/mTdzFB/VIEkJKUeISQiYkly9ClQUKq+YDOTUXeBU8i5iQWZTHIoMQxY8rDM9cxDeYTAeh/1MtaAvMlSSaE2J99IcyToq1ClRI8q/prFPJxssYQq8IMSQU1KM7mrkBkEgczAc2lYj+F8QSqYkOAD8qiyk1ZgnMeQF0venSgaBEvL8qUga6F9aMzxOCIHnTmSok5aHmJAA2Lmn0jLYb4hxCZS1KQlQTMKc+hAGYtlYKGUHmDM2ppAa4u+mVvN39GaOMD5xXYfiMqYkrzApTzHm+Wmqbi5+kZbifxWSqYJK2QAACEkHNq6lfic0avKaawGnxvFEIzoQQqaBRJJYqIJAfU0du1neMdxrjeIKRIA/vBbki9aJSALHm9G1JbsjgE3ENP8RAXmIzBSvopLnU6vvsK6Rh8s9UpaDiJyhlCsyikOpLrJIcBKQBR9YC9xGDThVZsqZ8zJnWuaHKTcHZKWSoBq8sXHB8QFFIUgIWkKbw3KAnlzAkULKBHkaCBuI4Weoc2Jykj5JZAVnuEJUMpCeprc0tBszg4AC0qmLIy5krOfMLKLGhUU08gBAcxHBQicJ8hIC7LGVJBQQXbZTkFxdmi2wyAlABJLbu7PQVc0FH6RV5DNqAQDmZYIygsEApTUkOOjZjXc2QlRU+Rhmd7FgNd3L3/AGgDoUIK6e/SFAQzFBDkCp2FH66RnvGlrUc8vIXbMHv+F0AOQ7tcMCdY0M4y3cvTVlD6xVY7iiSCnwwoso5SrYgAW1dr3DVgMdxiTMlqBXlUlbhBQaMLig+Ycr00J7Vpw6VIdQIUDlcNdzQ90j/sV1i44zcuaHmQ2ZgaluZRt3DMGACiIlXLl+AWQpKyQrKeYK0BGv5hUg5Q5IaAy8maoJLEC1Wv16aDuA8MRiFZgo3FrC1NLfaLjHYeWkcrVqqvUZVHWgUzhnKSaUinxmFUhZoVANVLF3AIc2q7wFgnEgAM7h/VzXt5aQZjcUleGVvyuWAIGdJ0pqmv6RWyZAmJAQ5VXlo4Bat6+X6gRJg5aiFJs0pbtqAgnzBBf0gH/DmNEuaDnShIYnmABOvf+I2vxDjU5ZagoMQqvcy/3jzbg2HQuaBMoh6lwGD9aQTPmIlzJiEIyglNKmgqKnV+3YQGk4fjiwZTAEGpFNT2dvq8VvHgJc7xZhIEyoID8oSkHWitWbWm0B4KdVTGtGFKuLfb07Q7i87xJKHJcHMl9ikgilLpHukBpcD8aSJachK5hYAAIIDPbmYvXZqXjmCx0xEtEv5G5QnZIdhSjpICb6HcRh5E9RSkKfw0qeiQACbmjOojUuaRtsVjUKSkBKsyRdwXolydXdyGPXWAZOxIWyVqzVoRld3JKg7aZuumpgzC4gvmdaSACzF8mVsxJSXIalC2VT3iiEojJUqBBSoBJIeoApSzUrVJpURf4NUxQUhzzPYhjypAAo4dyXOocijkNV4LpZRJ6ln9Gb6aRl/iKVNQ3zzJZzA1RQsSkk02oCkjSpIjQ4RQyjKpJLuSC7iz32F4ZxfDGbJWhJIJGjfr+47iAw0uWPFQnNnRNl5VCWyVgKRnqByrY6nQHo1ZwvEiQtWVSSQsFstSA5cFjQ2/K7gnWTF8IxUpBSEzCh7hKiQRmchqhLC9jmpA2EwC1BJFAFBC8qXISoABRNjdsruNAdAvpeNXnWlJUgBKlFIWotmIJo6WIzKU5261v8AidLVkPhhS3PicpBCUsEj5VEhnsQARXfL8Mw5kqKQpZKnAVkuMwSHBcj8RFdCRaLREnOqY0xcwlQUMpAISoEGWM7lRALhmHMA4gDMNxdBleBPQsJQnIoklyoMUseUg0JGvytWMvMng5ghJKErJSHWpNCWq9VqAYqO4ZrG5xmNw4WjkWBKDMUhJJCmNrXNdQF9DFVh5suYvkyJ5gQtASFBOYOVJFdhdLedQjxHHFgqrRXLSWl8jAEHmNaG4JcaMIK8I8pWrImWnOV/MpUy6ldSAGc0GW1QCJMlSlATHOVIBKctFciTlK0/IVEEWAJAZi8BTMf4hEwilQQ4dRINGqQG5etD0AXmHxgWckmdkQ2UyyWZNTlQGJsGZPXRoJ4pwtMqYJ+GOfwazB4oLgliA3M+70sA9RGeWvDlKloExOUJSkKUKO4U7XFc1Gcgubw7AzSFBCElK1DKFVLkpWklqGpf/AI5De0Br8T8T+JKTNlLyhyFDMMzghmGU0IrpcO0W3COLGYyCHUCUlThuW5dr2LdehbIzOEKRLUXBSspUFsEjOQAlwAdSb0c9YvOHyefOpBlzfmllS3SVEFJITLdNEl2d2OwoGpTLALgaN/EPJMA4DGZyQ6S2oo+5baora8HGAjL9IUOUPdIUBxaAHJa1T0/aA5yJJYnLy7HdnBAuLGsHTJQVQhxEScBLd8iX7bwGb4miWQChKnFCMucVqklqHpzg3atYERhZVB/cYKdKUgkJJLkpzfKSRZ1OHvG0OFTUlKXZiWFRsaVEVnHMqEAlLioUQK5WrUAtYbfLekBh8XJSqarLUmmtaapDgVcFjSh1MMm8IX/cKCOZ2IDgi6dyxSsKIvZnqBa4aY1FOrlJcILJNwQoJIqQ4NX1rWLPCyiZgAXqWDABgd615i3RTUBqHnfEJfgrC5ZOVTkbi4KXGzqT2D6xreEYnDzEGbNmIQMjKGYBRJSQrlBeo2FSokVjRcW+GZU9CktlzVoPlVTmA0O41ePNeO/Ds/DK50lSfwrSCQRsf8T0Pk8A3hxQlc1QUQEuUKL8wS5S7WUWFwQ5rBeJ4KtUtE4AkzXWd2JJBHTKAXO9WiuwJPhzluABlodSTysBaov5R6Z8FnxMDIzAFgUsfyKIB9BAeZrwS0FzRxvr6wHOmlmc0H6vHr+L4NKnOQWVahfKdmGo/QRmeM/CQrkLpI5VMDVt3YdqAghqhoDIF/6UByBndq1cFuxABs/zDeJ8FjRVL8ri+g1GuUHKn0gub8NzEpZRcAuyUlzT8zMWfT7FgPAJUyZZSNu26u+pgLThc5QKspyqIFUioNy5NGF3ra1Ax0rjCZMlaSgInDkCg5cGufMQ4oRpVwYoEFSCQxc6Mb/4ka1FupvHcelcxZBUFKLm9GNQz+bDyFg4WnBOMslSXKUlYKik5coSly17hHlzEAkhzkcVxE2eAggGhlBRATYoUSDzLLks5P4iKF4zOEwqwf7YKlVYAGoq4bUH20Xq+MhWbMVEoTllpWGGYMGZLZTmsaZcnWgXfFOIJW8vEhKFZQpBQshllxkzEANy3VSirUiinkoQAXIJDJSnMkHlTzggDNlAAYl71cmK3FY6YopqkmShgxplYgL6h2U1rHUxNJxsxCPBSJY5akp5lAPlBGWuUkkKOuogLAqWTMllJSUqSrIQxYk8oLjKwWXJdgDR7WeFXLZUuWgJzAZwmYSVChzIz3IAN/8AOz0inxM3EKlsyl0CRMQn/wDWHCuZAomxazE0cxDxPg2IliWslXMSU1ILqGY9B/B2gLnivgp50LQVhWRSchBJKGSCFOpTKKMwdi6gWMVcpKjMT4yyUlxlS9i4IDsC9QybkUc0hvw/wadiFJLFIT861WYvQalRZi1sxJre1xPC0yVZSAUpUSZjkuFFJYhyzEHYVbcwASOEpxE9YZMsGZzMUskB2AQWuRetdBUR3iOEQkqCPDyATMqnSxSlaUtmKazMwNS7OW0i3xE2VMCkyZeWYpa0HIE84SliqoCVMcqsoFSKXeK3inwuscxLpUkMwACCxzEpYAA8tgNaCAC/rZU+YhXhihCSgAAFJAGh7U5tGIsdOeJyiUyhLllS1BNChYGyn/EzvVrmMlwzBq+XK6SXLpBAU3+TgVAY1dwKVVGzwGFEyWkFCSmgKQhmrQ5W5eVS3NKsRtAHrCUp8JRzk0IAAOVRLUcMANdkwpWGQhASElSWAAVWwFho7WG1oLThAxdKa0O5A3NzbWJVSQbhwOpA+hqOhpABSJ6ZdTlQlmAAAFNyWf6APrFlJmhSQoWPf9YYmQkFwkP2EOJMBJm6R2IHMKAJVDhHIUBHiyyFEUoftGexxbxm/CVBPQZVlhtVI9BtChQAy5KQZygkBSQpiwcNLSQx0qXi/mIAmy2AD53bVmb0c+sKFAWBFo40chQHl3/qPJSMQ4SASipYVq32pG9+HZYGGlAAAZbANcl4UKAFAabPbQAjoSQ579YlCQJssCgUFZgLGibjW59Y5CgK8LKSrKSLGhaua8D8XrKzGqhOABNwCUggHQEEhusKFAVXEZSSEuAXlreg0Bb0iv4jTES2p/cNu8KFAXUuSkKSyRVSXoKusvD5WEllRdCC/iu6RXl/geghQoAT4Mwktal50IUwS2ZIOqd42X9BKyv4Ut2f5E3u9twD5QoUATh0gOAAANB0AH2DRHide6f/AChQoCPCywmWlKQAkFgAGAGazCKjispP9SkMGy2YNU1p5xyFABY+i5RFCZCnI6GW3pFt8SLPhqqaS8w6HMK9+sKFABcHlJKkKIBOc1ID0tWNOzCFCgHQjChQHFmkcBhQoCGcoveFChQH/9k="/>
          <p:cNvSpPr>
            <a:spLocks noChangeAspect="1" noChangeArrowheads="1"/>
          </p:cNvSpPr>
          <p:nvPr/>
        </p:nvSpPr>
        <p:spPr bwMode="auto">
          <a:xfrm>
            <a:off x="155575" y="-1790700"/>
            <a:ext cx="50101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2" name="Picture 10" descr="Burr shooting Hamil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419600"/>
            <a:ext cx="2743200" cy="2133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937"/>
            <a:ext cx="9143999" cy="998537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Southern White Women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12" y="1143000"/>
            <a:ext cx="8229600" cy="4525963"/>
          </a:xfrm>
        </p:spPr>
        <p:txBody>
          <a:bodyPr/>
          <a:lstStyle/>
          <a:p>
            <a:r>
              <a:rPr lang="en-US" b="1" dirty="0" smtClean="0"/>
              <a:t>Slave master vs. slave mistress</a:t>
            </a:r>
          </a:p>
          <a:p>
            <a:r>
              <a:rPr lang="en-US" b="1" dirty="0" smtClean="0"/>
              <a:t>Role in pro-slavery argument</a:t>
            </a:r>
            <a:endParaRPr lang="en-US" b="1" dirty="0"/>
          </a:p>
        </p:txBody>
      </p:sp>
      <p:pic>
        <p:nvPicPr>
          <p:cNvPr id="26626" name="Picture 2" descr="http://academic.brooklyn.cuny.edu/history/dfg/amrv/gainsb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43200"/>
            <a:ext cx="3657600" cy="3743325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  <p:pic>
        <p:nvPicPr>
          <p:cNvPr id="26628" name="Picture 4" descr="http://moultrie.battlefieldsinmotion.com/BiM_images/Old_photos/Antebellum-Southern-Belle-Portraits-x-Cook-Geo-S_l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590801"/>
            <a:ext cx="4219575" cy="396239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42999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Poor Whites in the South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b="1" dirty="0" smtClean="0"/>
              <a:t>20% illiterate</a:t>
            </a:r>
          </a:p>
          <a:p>
            <a:r>
              <a:rPr lang="en-US" b="1" dirty="0" smtClean="0"/>
              <a:t>Why support slavery?</a:t>
            </a:r>
          </a:p>
          <a:p>
            <a:r>
              <a:rPr lang="en-US" b="1" dirty="0" smtClean="0"/>
              <a:t>1860 = 500,000 immigrants &amp; 30,000 European Jews in slave states</a:t>
            </a:r>
          </a:p>
          <a:p>
            <a:r>
              <a:rPr lang="en-US" b="1" dirty="0" smtClean="0"/>
              <a:t>Baltimore, New Orleans, Maryland, Missouri, Louisiana, Texas</a:t>
            </a:r>
          </a:p>
          <a:p>
            <a:r>
              <a:rPr lang="en-US" b="1" dirty="0" smtClean="0"/>
              <a:t>No social power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Yeoman Farmers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r>
              <a:rPr lang="en-US" b="1" dirty="0" smtClean="0"/>
              <a:t>1860 = ¾ owned no slaves</a:t>
            </a:r>
          </a:p>
          <a:p>
            <a:r>
              <a:rPr lang="en-US" b="1" dirty="0" smtClean="0"/>
              <a:t>Economic success depended on planter class</a:t>
            </a:r>
          </a:p>
          <a:p>
            <a:r>
              <a:rPr lang="en-US" b="1" dirty="0" smtClean="0"/>
              <a:t>Tenant farmers = 30 – 50% of whites</a:t>
            </a:r>
          </a:p>
        </p:txBody>
      </p:sp>
      <p:pic>
        <p:nvPicPr>
          <p:cNvPr id="22530" name="Picture 2" descr="https://encrypted-tbn3.gstatic.com/images?q=tbn:ANd9GcTKtLY6x3jP5yklmNeAjTC41cELcGmmSDN7meDuVzgwODdIo0gzw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00400"/>
            <a:ext cx="4038600" cy="3276600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  <p:pic>
        <p:nvPicPr>
          <p:cNvPr id="22532" name="Picture 4" descr="http://thewallmachine.com/files/13517527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200400"/>
            <a:ext cx="3733800" cy="3276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Southern Free Black Communities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1860 = 6% of black southerners were </a:t>
            </a:r>
            <a:r>
              <a:rPr lang="en-US" b="1" dirty="0" smtClean="0"/>
              <a:t>free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250,000 free </a:t>
            </a:r>
            <a:r>
              <a:rPr lang="en-US" b="1" dirty="0" smtClean="0"/>
              <a:t>blacks in the South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Baltimore, Richmond, New </a:t>
            </a:r>
            <a:r>
              <a:rPr lang="en-US" b="1" dirty="0" smtClean="0"/>
              <a:t>Orleans, Charleston</a:t>
            </a:r>
            <a:r>
              <a:rPr lang="en-US" b="1" dirty="0" smtClean="0"/>
              <a:t>, Memphis, Mobile, </a:t>
            </a:r>
            <a:r>
              <a:rPr lang="en-US" b="1" dirty="0" smtClean="0"/>
              <a:t>Natchez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Few legal &amp; social rights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Slave Labor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43000"/>
            <a:ext cx="4114800" cy="5410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1787 = Northwest Ordinance outlawed slavery in Ohio, Indiana, Illinois, Michigan, Wisconsin</a:t>
            </a:r>
          </a:p>
          <a:p>
            <a:r>
              <a:rPr lang="en-US" b="1" dirty="0" smtClean="0"/>
              <a:t>1808 = International slave trade outlawed</a:t>
            </a:r>
          </a:p>
          <a:p>
            <a:r>
              <a:rPr lang="en-US" b="1" dirty="0" smtClean="0"/>
              <a:t>Field hands</a:t>
            </a:r>
          </a:p>
          <a:p>
            <a:r>
              <a:rPr lang="en-US" b="1" dirty="0" smtClean="0"/>
              <a:t>Controlled through system of rewards &amp; punishments</a:t>
            </a:r>
            <a:endParaRPr lang="en-US" b="1" dirty="0"/>
          </a:p>
        </p:txBody>
      </p:sp>
      <p:pic>
        <p:nvPicPr>
          <p:cNvPr id="18438" name="Picture 6" descr="http://13coloniesofengland.weebly.com/uploads/1/4/1/9/14195775/8605952_orig.png?3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709916"/>
            <a:ext cx="3352800" cy="2819400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  <p:pic>
        <p:nvPicPr>
          <p:cNvPr id="18434" name="Picture 2" descr="http://www.documentingreality.com/forum/attachments/f226/449569d1368225903-civil-war-assassination-lincoln-slave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143000"/>
            <a:ext cx="3124200" cy="292403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Slave Codes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“The power of the master must be absolute to render the submission of the slave perfect</a:t>
            </a:r>
            <a:r>
              <a:rPr lang="en-US" b="1" dirty="0" smtClean="0"/>
              <a:t>.”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No firearms, literacy, assembly, insulting or striking whites, testifying against whites in </a:t>
            </a:r>
            <a:r>
              <a:rPr lang="en-US" b="1" dirty="0" smtClean="0"/>
              <a:t>court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Execution of slave came with compensation to owner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22" y="0"/>
            <a:ext cx="9159922" cy="9144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Slave Families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061113"/>
            <a:ext cx="3810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1/3 of slave marriages &amp; ½ of slave children </a:t>
            </a:r>
            <a:r>
              <a:rPr lang="en-US" b="1" dirty="0" smtClean="0"/>
              <a:t>separated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Jumping the </a:t>
            </a:r>
            <a:r>
              <a:rPr lang="en-US" b="1" dirty="0" smtClean="0"/>
              <a:t>Broom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Life expectancy = 30 – 33 </a:t>
            </a:r>
            <a:r>
              <a:rPr lang="en-US" b="1" dirty="0" smtClean="0"/>
              <a:t>years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Running away</a:t>
            </a:r>
            <a:endParaRPr lang="en-US" b="1" dirty="0"/>
          </a:p>
        </p:txBody>
      </p:sp>
      <p:pic>
        <p:nvPicPr>
          <p:cNvPr id="14342" name="Picture 6" descr="http://blogs.lt.vt.edu/laurensands/files/2013/02/slave-marria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886200"/>
            <a:ext cx="4495800" cy="2552700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  <p:pic>
        <p:nvPicPr>
          <p:cNvPr id="14338" name="Picture 2" descr="http://crescentok.com/staff/jaskew/TAH/OK/slave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143000"/>
            <a:ext cx="3000375" cy="304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Sexual Control of Slaves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Interracial relationships</a:t>
            </a:r>
          </a:p>
          <a:p>
            <a:r>
              <a:rPr lang="en-US" b="1" dirty="0" smtClean="0"/>
              <a:t>“A slave woman is at the mercy of the father, sons, or brothers of her master.”</a:t>
            </a:r>
          </a:p>
          <a:p>
            <a:pPr>
              <a:buNone/>
            </a:pPr>
            <a:r>
              <a:rPr lang="en-US" b="1" dirty="0" smtClean="0"/>
              <a:t>					</a:t>
            </a:r>
          </a:p>
          <a:p>
            <a:pPr>
              <a:buNone/>
            </a:pPr>
            <a:r>
              <a:rPr lang="en-US" b="1" dirty="0" smtClean="0"/>
              <a:t>--Frederick Douglass</a:t>
            </a:r>
            <a:endParaRPr lang="en-US" b="1" dirty="0"/>
          </a:p>
        </p:txBody>
      </p:sp>
      <p:pic>
        <p:nvPicPr>
          <p:cNvPr id="12290" name="Picture 2" descr="https://encrypted-tbn1.gstatic.com/images?q=tbn:ANd9GcR1qIKE0TaYWFWzW5i__YQYIJJ0ykRt4W8E2qV4CHgQHNueDD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371600"/>
            <a:ext cx="3962400" cy="49530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Slave Quarters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4495800" cy="4906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12’ x 12’, 1-room huts</a:t>
            </a:r>
          </a:p>
          <a:p>
            <a:r>
              <a:rPr lang="en-US" b="1" dirty="0" smtClean="0"/>
              <a:t>Multiple families</a:t>
            </a:r>
          </a:p>
          <a:p>
            <a:r>
              <a:rPr lang="en-US" b="1" dirty="0" smtClean="0"/>
              <a:t>Worked </a:t>
            </a:r>
            <a:r>
              <a:rPr lang="en-US" b="1" dirty="0" smtClean="0"/>
              <a:t>sunup to sundown with some holidays</a:t>
            </a:r>
          </a:p>
          <a:p>
            <a:r>
              <a:rPr lang="en-US" b="1" dirty="0" err="1" smtClean="0"/>
              <a:t>Syncretic</a:t>
            </a:r>
            <a:r>
              <a:rPr lang="en-US" b="1" dirty="0" smtClean="0"/>
              <a:t> religion</a:t>
            </a:r>
          </a:p>
        </p:txBody>
      </p:sp>
      <p:pic>
        <p:nvPicPr>
          <p:cNvPr id="10242" name="Picture 2" descr="https://encrypted-tbn1.gstatic.com/images?q=tbn:ANd9GcQ3J0MGTwovkEEkHefc3S0FZ8x55oJZB-IEtowcojX2Ni_hExmz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042" y="1432469"/>
            <a:ext cx="3886200" cy="222513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10244" name="Picture 4" descr="http://farm4.staticflickr.com/3228/2724476990_638515abd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962399"/>
            <a:ext cx="4495800" cy="2600325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4563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Resistance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572000" cy="4906963"/>
          </a:xfrm>
        </p:spPr>
        <p:txBody>
          <a:bodyPr/>
          <a:lstStyle/>
          <a:p>
            <a:r>
              <a:rPr lang="en-US" b="1" dirty="0" smtClean="0"/>
              <a:t>Short term running away</a:t>
            </a:r>
          </a:p>
          <a:p>
            <a:r>
              <a:rPr lang="en-US" b="1" dirty="0" smtClean="0"/>
              <a:t>Vigilante groups</a:t>
            </a:r>
          </a:p>
        </p:txBody>
      </p:sp>
      <p:pic>
        <p:nvPicPr>
          <p:cNvPr id="8196" name="Picture 4" descr="http://2010americancivilrights.wikispaces.com/file/view/undergroundrailroad.jpg/140469137/undergroundrailr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762" y="3310719"/>
            <a:ext cx="4113662" cy="2849563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sp>
        <p:nvSpPr>
          <p:cNvPr id="8200" name="AutoShape 8" descr="data:image/jpeg;base64,/9j/4AAQSkZJRgABAQAAAQABAAD/2wCEAAkGBhQSERUUEhQWFRUWGRwZFxgXGRsYHxoYGx0iIBwcGyAbHCcgGhsjGxgdIC8gIycpLC0sGx8xNTAqNSYrLCoBCQoKBQUFDQUFDSkYEhgpKSkpKSkpKSkpKSkpKSkpKSkpKSkpKSkpKSkpKSkpKSkpKSkpKSkpKSkpKSkpKSkpKf/AABEIAKsBJwMBIgACEQEDEQH/xAAcAAACAwEBAQEAAAAAAAAAAAAEBQIDBgEABwj/xAA/EAACAQIEBAQEAwcEAQQDAQABAhEDIQAEEjEFQVFhEyJxgQYykaFCsfAUI1JiwdHhFTOC8XJDkqKyFiQlB//EABQBAQAAAAAAAAAAAAAAAAAAAAD/xAAUEQEAAAAAAAAAAAAAAAAAAAAA/9oADAMBAAIRAxEAPwDb8OPPvh9k2xn8kZNsPcoDAwDajiTVMUza2Jimd5wHfEjEEYXOK6kkxy9MeYwIwExUkYi1XfFFEm98V1XvgCF2JxU7364orZrE8nRLzFgN5GAm7QMQqV8ezmVZe46wPvgQVL7flgCDXJUzitalv1/fFLVe2OtWt+v7YCzxexxFa17T+vbFIqE/o46hwBbVrbYirb4pDx+hiYefbvgLzUtbF1JzHbAa1f1fF1CoT0++AYIxxNqhjvitCYnFpbtgJgnFdWpbHkq22xRVzFu+AlRa4xcBfA9CrMTz64qRzP62+mAKqETGOK0jEdV5/rihsxyGALUD6YmjTgJcz82IUM0Z2JwBpqADFbmRad8UK9737Ti0V4U22wFibCbY6jA2nAdLMkg+/TEUr33uMASzKAR+rYrWqNuuIVawnlOA83mLGehk7RbftgCKiggxEfXHsJshnG8OklMA+UEkkgKoFu8lvyOPYCrhyEG4nGgpQo2O2EORsR7Y0NAzv7YAmlSxa6E7W++KlYxi4HAcKaVxWKYPriDSZ6Y6pI9sBWmVsd8UNljfbBy1ZwNUqX5+2ADOVPM4LyGcVRpP1xTVqDrj1NhgLs/ndQ0qCb3O354Xmk0mABgtn354HzFcjAVtQPb3xJqRj5h7DFNSvPXHGrDmcBJovc4hSn+E+9sSpVxyx45nASSkY2GJoD1HtgZ813wPTzQvBwDAtHPBWWMgbnCv/UEQA1KiIP5iF/PffDFa9gNWAYp0At64m5PL74XrxBF5knFtTiggR+eAMIOnlgapTMWjEG4iOZ5c8UNnwdtz3wB2VXuLDHShE7DA2Uz4AA7YpHEJ6b4A+kk/i54HzVVFJYtaOsCfywGc6Z326Y+GfESZjN5qpVzDstIO6Bm+XSrFYQfi2iRzJk74D7wuYDSUCsP/ACnEqTtOw+v+MfnrhHxHWyz6MtVZKZfzSdRkm0LcLblJJtJ2x9e+F+O1K1ENU+aSCRaSDvawkdOeA09ZjyjFIqvygfr0xT487nlgcZgDAECQbld8caqZiZPQDA9TMXvHL77ffHFzllcEBdRSoCRYzCnsSYEfzDoZCeT4grq2mprZXgkdxMERYiYv0xHMMlan5gWmfLHsZ+498IeH8T/Z6maaoNi5KgQWJ0Bd/wCIi0WEtFsdXNMVSktQo7oKjPMmCAwUHfUXN+ytgCOAK8PUcG8IkdEkMfdgT749gDgmac06daTAgKoYRLKS4B5kMdxyBx7ANspVJYchh/liwFrjp/b+2M7w+ubbYe5Oubx7TgG2WaRMyMXEAzhc+bjdRPUGf6Y8udG0xzwBwQASDgZ2IaJB54GOeWLeb0OAs3xd7yAo7dO5O2AYVeK06QLVXWmJ/EwEk+vPFK8RRxKsCptINvtj458fcaq1q4p0irUwf3egK+ohfOZvJBkR2tsSXXwZnamhmbMLUy6Bf/T0nUVB0rp3IJCxeSQN8B9ArtcXm3XFS5gg4CWq4AJG4ErN1PQ9xixs2PxCMAcubMb4rq1Zwuauh2MdMeYTsR9cARUJG2BfEbEXDDviD5mBdTgCVzHXElqTgJqim+qMV+F0b74AusemEnHuM/stKpUJAYKdCk3Z48oHW/2BwVULXBEg7jsbY+efEmRSjXPhVBTbQH01oq6pJACa1YgKFO7c8Av+E+GjOVH/AGh/3oh6bMTqLTJnV86x3t1jH2Lgmb//AF6U2AWBP8Kkqu+/lAM4+R1OGZimSRmaa3myU1OmYB8ouZgRNp33w9+HeJZk5R0qUnFNKZFOobAgmBGq5FybWgnAbzNfESwppU2rKwkspUAfW5PtgjLcWFUCxRpjS9jbpO49Oh6HHyrIIXWsCy6qchVcyrKflUTyG/oxJ2xo/hujVUmBpo0nIZi5YEqx2LHy8tuZ7YDa57PLSplqjBFAuWMD/PoL4XcG+JqGYLCjVVyNwJBjrBjGL/8A9NzxzD0KSVFCqGZuYDkwNUbWB9BPfCPhobKVaDCnNRXjUNyCdJDCLhgTYdR2OA+0UcxyjljNfFWarDStLSS4YAFtMFVnmdMkSL9DjRZWnLDSCw7X/LCbjnA6mb/cqVRWcIGOqQfCZnMiQZBK9vW+Az/DPiF6OXraCareFKreQ4YoGbsV0uTb5XsMZnJVGzFWkc05VvECS06VUi29lWCOY67ycbLjHw/VytSiG/f11C+EaakSAYIeAALKAW6ehlf8X8NbNV0Rqfh0qSM1SoWACAkwLiJIpkzy1D3BJ8bcJpZWutOQqW11VAlbzABuTAPPcjfbG84HVo/s6nLMpogGCL921c9U3M3nHyb4jq+I2tmqMp/205sg7b6SfxGB01HDH4X4k9HLvSceFRq1FDGWLKCPObWEKoJnrztgPq9DM6lV1Mqygg3Eg7GDfEK1cA3MWLSbCAL9rYjnuIKtMmn8qp5IFgAPL/xgD2wt4hmUbMCKjUzTlfITdlDNz2DKv0bflgGC5qlUpMtQFnUsNoIOoxpY2BClW3sGB2wt49xSKFJlkmoVFS4GogXVt93pzM8zyJxTw0o1Soij90XLKI/k26xrggbAL2wNxrJlPDDC0ElFMgEKVBWwMS31AFpwBg4wlWqcy0iWVAhuqhVuwtdoJjkMS3mpq0mmGYX306gIHSCPrhTXzgHl03aGaPMBE3F9zcRa4xxYKlSxDBIGm4/EGETFyTPSRgGHDMkPC/dtuqvH8LQocFY6tM98ewBRzrqKbi+pNO+zJAMRtZvsMcwGjyYg7fb/ADhxl2IG1pvYzHOO437xHPCHJNflEdB/fDenVgAj6wR9wcA0zNZaalmYAAAkyYjlykm4EDGM4n8SVKtdFoqwVASWMt6khNrADzRE3GCPiLMg1dDuAtIeJzN2Agd4JPK0xin4Nyp8WtUBIWwBIAnUZlhNvl274Bv8TcbGWoVHhQ5kJI/F/FFpA3+nWMfIcnVavretUYCSD5dRJPMyb79fywx+Lc++ZrsWGgL5AvRA1udyxO4tuekKqgC5fzzDuY0wDAJO+4Pl6HftgCMzlVCtoJJJgkGCbSdievthpwPi1PKNLhnpoJABkmrAGoL1ABEEnTvN4wjGcIQIqgGbECIUxJI2BPbr0ifZoAZZAV1NJJZeQHl5HaOXbAfXOC1jVy9Os8BqkuAGPlVrqO5A/XLBo7E/UHGb+AOIF+HU5JmmSg834dxyIiD9saDxZG//AND/AGwEmU+v/H+xxVUpjoB7EY77D6f2bEXJA6emsf3wELSQDeZ35HkJ3uD9sLczx5UrrQOqSwXUSIBIkb726dRztgWvx56dYiopFMSC3QagFe5uNTLb07jCHivEEp1mbLsHci8gED+J21CxAjv7TgNzUa1/uuEnG+NpllEqCTsIYWG94jn1wurfFQWnSsPFYnUqgmwmdjtOkbTE+uJ16qZrLqzXUsWBUkwpMBYJhmMAkXg+mAbVuJ0kpCq7eGjRGokG+wiJk7x64+efFXxPRasSgLgqASwI8yzESAdIkbEXv3Mfj/jFR6tLLs2rwl1MeZZxae4Qb/zHGWf/AGrGfNEHrF/swHXf3DU/DvDFqEVapBBsqFiVNwSpgjUIWNABJn1ONVnPiStUDImXpoGXT+9DAgNaY1AC0GPvjH/DHxZ4RBqDWUGm4YtHYyT+XLpjRVvi9Kj00YQ7E31XuDaV7xynaZwA5yHgJqrKUhTqZTpMi8gjy3kDaLRacTpJmXpIdUUUKkLTO+gggsW/3NgDIGwiIxz4rOmilIKDUqFdZVpGhIuLCBq0jYQARbF+cZ3p06FOCG/Go8qhWErboCIvvGAzvHFXXNGVUt4hFQeYM1wAATqDTaCbADlJbfCvC8zWrCpXFRVRlYl5AZVuqgc79NpnCzifHEQ5amjCKShWqgAkEmG0lh8qgb857X+ifBnxDl3LhaT+RRNV6muZnzFXWPw/w9LnAaGlm9QAbzmfxFj9AbY5m+J1UKgoHCuWlHAYKaRSCGAAfUSbGw3vbHKfErjSsMLMVUqDynTB0HkdJgz7FZxvib5anqp0g5nzs7PFNd9WkLtH4jtMxacBXxX4vqF1Uo2qkiqSxXU5qeUfK2nUSwO8eV7DYYP44zWaI1MgeiJJFnKMDGqony/hABIZQAACcPfiP4sy2Yy7qxIqapR6OrSlRIg+eNSmegiZxmquYfMWXMUzWUnRUpswlyo8oAXUVKrG2khT2wGSpVEZwSzsZm5G/Kf79MOuIcR1OKCSQnzaRrki7gRvqYBekIOuK+LfDdVT4jvlhpIBZCVk3gldIjlJgbg88WVuEHK0iVrhj/6nhtqDA2mQoiJ6lWg9IwG1+BviHXkhQYGUJS+8apAP/E6e9+mIZbLl5Z2OtnJO0jSCBt/5/wDxjrGS+GeMLRzgK3WsCjqbQ+6MDyBMdwGIPfYVCoNwSUZmudwNvtaOfsMAZw7NUwXFmcqNKrMuSIvNrNLel+WFx4gzwgAGl2JYc+UDsN992npiLu7uTSin5Gi4kqFiLDcrb1+uPLlqVGglbXqgRKqDJax5gi8je0NvgLaeVZtRCkhR5rbMASZ6CY+uKDmtMPEiCTF7ElWuN4LSe+KOO5/Xw1nUwWryJvYoTEfT6DFOQpscqJgwDdZmHaGJ7bEC/XAGVs2EaSJAckAxeRtB9R7jHsSzJXRUjygsCCblYi0Tz1mRtYHljmAEoUam9E65tp0wQOpvjW8FnUVLK7DcaZ09p1eX0xi+O5+pQo6KbkNVJW1oB3K89RJ3HI4nwh6iAGmSI2vBjAP+K14zVZVlniGmwsAGHWxP37YpHEloIFUsGZTqN7rNgbfKec+2Ac0GVlqtIJa/aT9x/XCri2bBrt2CqAZ6KR6DzbeuAe5gUMzlmJqjxlaxAYNzlYUAjlvYfUYzTISKigBiLgGSSSL3G5Jn7zGGlDyU/IJPIf1PXr1OFXw02vMOrGSZ3Ak9fe/tgBmZokDzgzfptM9AQbevTFvHMwhCqrFlVBBB3NukgwxjrbDnK5Clp0sdNtMTdoYkk27x7CZ2wprVVNaiHQCSuoMLQGIMxykEdbYB18MtUpUE0yDJYxMwD29Jw9o8bqMJLNaDa09vTDvIcOSlSCMys0k8jubx+rx3xo8lllKyZjaInbrY9emAxmfrVLBgwvcTEHv1wtfOim8hyajEALJJMj3gRzJxvOIUKYqaiFOq82iRy9ox8szNOrVr1axI0I5WYjzOxAJja6hfp0wD3P5GcqVYhizMdXysoB1RP4wWOq4AHe2EPAmAJJi9MeXkdQB26SI/42waufGrTUWaTMw/eAwVPMERcOAJnnffAPEcwVU+DTVksSCQNJ2sBBtaIuMBTm88GIqIjeIytqjzadNib3g6oM7aTiHAuKpQRdakpTZ2ZpIkRJhesmPfEeFUUq0yGJ8TxNJ3WFa4Ji5AqD87YXcXINApSABqEqBPJCWJ9fJ72wGVzmcNWq9Rt2YsY6nl6YLo1JNEmNOpZHYH12kEzGB6eWBncdu5t/Q++CKak0qigfKfcTy37Hl1vgB69Q6nIM3g/YTvuTzxynXjU2qWggTve1r959sQXLkpqJMTFsMfh/hnjPoiCdJXnYuBftE/bANOAfFf7pMvVorUCk6XaZUkQsx5tKnzEDeFFou04r8dMVdaCLSXSVVgsvEyzarmSI2gAT0nCLj/AArwa1YUh+7i420AxKgmxEkgHewxP4d4dSFUGsdXMLdF7kmxIE8uZHpgL+DZWgcu1V6j69RVqYAAiPL5ipmT0iADjYfC1fLUaTMJAYDUx1NBBkDeRI5C3yg7jCtqFHOEUlbwliQItJJ06YFrQdJ31b2wLlODtlsyNbCuioxBEiDzlWutjM7GQQTgNXw74lZ6hlhRUnyBwPl2lpN5M7MBIi+NBQzgcmmwAbTJW8Fdmi/cCO/PHyPMcKrvmq0jygsDeAEUHw7H8MAR1kY0XwrmqinUxYikrKCyxOo+Re8ATA/l7YBd8TcGo0/EFMFY12mwAZUB2JIlm58hhBwfJvTzaah8rMNSmfNpMbbTI5DfDXjOcLpmKk7qY9Hrsfa8fTAXA+INrRioP4j5o2Nztvfb1PPAKszxx3XSxNmBm2wNhMTb1xQmYZNjIhl6j9X+hx7PZeHqQdm27GTilzAm+9r9R/cYCOXqsGkEhhEHpGPpua4gtRg4gBx5R/MUExPKTz5nHzHLL5gDzxu8pmG8GhsDTFVQQAdyettiLnvgLstn6lQtNglFmjYETpta+DuLZXwspQpiTq8NjffWrMetpYjGe8Virs1gi1VXbbSYEc959cEKn/6qA3lmNz2X6X/XQNR8a0VXJ0FpqERqlNio5B6Z7ff0xi8jmGprCsy3IMEkGLSRPblh/wAZc/sVOSfnXckyBTbvaJ25TgNaYXLoSga5JtJhiTPI2ucB5M+WM1Tccwu42vff0GPYFoC4uBa4Ym07XA/U49gGeZzGutlwbaVeW6CJtffyjftgvhBldyCxJDC15tP8s3ItMe2B6vDHgkQPMqm38RUddv6Thq3CXRRBB5EC5AjeB6YC2vXXMoZ00nJADzbaZgLEiDf0wBn+HeXUF1OV0qII867RNxJCj6dcSpZdksdhccrEW/L88MMuf3lINIFPU8ibtK6R/X6YDDV+JbopsRNpNiAp39JHriIqHxKhpkByoIIBBHlm3ckxyw0r8OWpxBqceVqjNHML5mgRtNriMD16CpmKqQfMwUdYgT67RgL8k4XUHfUTsbmRtMzv17nAFaqHZHiZJ5bkQCfWAPtgrjXC2pQrgaWEU6m19tLdjN+YnoZxHgPDHZ31IWNNIKyFCs1xz7E8736YByfiCsFUlxBtGlemxx48fqgTKkSJGkRJ/wC8S/0gsGBUA2IGvbvtcdsXpwgGkdWmYBU6r35EEQwn33wAp49XUQGn/ivty3/themYqA1CWgVKgYxylpkD/kbd8HV+EuGgqY3kAEbdRbb+uJ1sjGgwt3QTIJ3B/pgIZ1nZDTJlV86jqQQbyYEjVufrzENOVpqF8tVFYxY6lmZ+v2w9qcInUZBBmBtebdva2FVFDNIfw+MvrzT3gyJ74AXPZcU2iYJIAPMB2mSeZ3HthfxfKhXQBp015JtMHSZPIf4w14pUNZGYbB1K+ikC49ycCZ1DNRgNXnHaFKQZnlNQewOAxlbzXE7xPKfa3bF+VeHEX1FtUjryJ+npiGTeBuAQYIkA+0gjr9umBQ5uPXAGeEQHEixII52i4j3+hnGw+BckAErw2oIy3HlMNblcx0/pjIDLnykzJEEHmTcH0IH2x9M+G2FHIUfG8igyQ25CsTABFyT+fTAZ/wCPqGmpUJNjTpH3bSD7eU/XAnA+CVKyjz6UgQYm53A5yJB35m+Bvibjv7WajBYVFRBJEsQ1iYFrH/Jxtfh6mq0kECdK/Uifc74BUOAqoZKVT94oCqWCwSF+RoveF32nBvBqmZSKdZCyOfMxIMc5BDFlg7AjfoLBf8Ps7ZqutQRpdiV/mJiZnkAsctzyw94rKfNIJ+59hgKc9kqhgiuNMlQKlMeSIPl0t/CIjTEE2OLq9IJTp09ZZqtQa3I0+gAAGkAIQBijJkC8SDbfr6H7Qd9jsR+J1NJn+AO3uEIHLean2GAynF6hNJgLT4UejSw+5xYeHNTUmmu5AB/k1CfRSQonu2KGp6q9OmR+JBB/lQRhpxquwLU6YU+CqM3lF31KWE8lhoIH9YwCClli9Zg0+dYJ6+YC31+2FNWmQonn+YP+caLgVcVakqCpjrMS4b6W37dxAOcpfuHUC9KqwJ7H/r8sAvycBkPe/wCvTGny1X92xv8AMbb30j72JxmaSwiMP4/yjGk4dSjWhOzqR7gg/Xf3wHc0AtJtyWBgdGLL0tYahfpg5WWaNMEMoP4duVxYbxf0wuzzDQCf4V/+7TiC0xpQMLBJ2k/Mb/bAbj40yq0qVJEICh2aNRPJev8A31xk8hxB0WASwI8qsP6m0X58sF5rPtUylHUxJ8StBMtYCnpnmQMdOXOhApgkee+4KSLztY/fAUJmpMEKsCPlAHXkGBv9MexCmSrAXi8yT06k9cewGqzWbUBBYnxQQpIHlgzv7e8dsaQPTpiXIC8yQBP6+uPnmTylQVi9KmyBiQG52gEkMdRMgkczbfDQZSvTTWFtzZhcGYjzCR6jAamrn0eojUkIUAhnYaVItEE3OODiFI5pTTYNKaWAghQDM27x7CeuMx4NVnY+asLCSpYXECNXOxjY2MdtDwXgtfQVcClLW0oBvG4Gx9cAuzif/wBZWXmgKWiyqQ4/L2xXxrgqrmKeYYAo7jxezG09NPbseuGHHOF6M9lEAJIpuSdi2qZNumj6HFvHOFBcrVLsw8oi5MmRAj1jf1tGAh8V0guXcEBiSiqGAPmLASLC4BJ9sKvgigoo1JgxUPSflUe8wTi/iqs+Ryi6iXetTVSCTaSD9FtJi+C+DKgrZqmiHSGHygwpBIABB/hEm4vgLKuYpgGDN7gj/BnFOXqBg0KZXcf3v26csFV6qJ8qLM2nSJPaWJ36DFOazj2KATzIBge5AEHAdo1NVwhaL8rfbEa7K6ldIE8z1/vN8Qo5mpA8R9CneNK37EEEnBVEUzBVmef5SSSeZ5364BJmJokkajM3sAxmbrePb74VU+ItTVCULEE6trht9xcz1+mNbmULeXwoHrHubnCnMfDdRZIOkHb9D8jgEvEuPh0hQPMYYaQCFmSbb3A677YEyebR3qIbFj1i1+va/v2wVmcppNx5h3t7RgatREagoU9j/axwGT4hljSqMpiQTed5AO2w6+/bA6JqqBR+I8t/Nsf13w4+JcvdKgnzCG6SNvqBH/HCWijBgVImbH1t074DUfCmutW8o+UqCYnySFYCQbwZn3mwxpf9LRn1P5zoSCSSZIlpJMSDG3fC74RfRSQFZLOSFDAf+sghiSOf1E+mGuRplpJImwOnYQAbTz8x+mARr8LLU8QBiASbb7RF7fiPObDDj4R4gHpqDZlhGkcx5fyIPvjnBIh9RI82onkNQDc+V8L/AIYrCpmamn5KjeIpFjZyACNpv6xzwHPiyrUymeqVgAVqhR/y0iRy3ie/rjRJxZMxlxqIDc+XmH9f74RfG+fFVwi/iYEtEgBBHuCRG/XAuQz3hqdDSqqJaIgRMarl2g2Ue5PMH2RULv0jrFrGcIaPxCUqgVVUhUZagKnzW+bzyC0hbAaTf3k3HmK2AEqdI/FpXaSTESOQO2+5wor55qj6nPiaRAPQT1IAgwLf3wF/D86K1YV2VUFNS7x0Ajl6gAdBzxfTqTVp+IfPWFViOYLiUEf8V9DgzhvDgKOggM9Zl+bbSTCgAAiYFRhNpCnoCqzua05um5kBain0AbcTPL74CPwXlx49bYhRvcczft1vgnPcHZTXhdSudUbHnP3/AF1tyXhLmWZGMVJUxJAJOpTe4EwpHKRh/moLMLHSRJ5XuPWL/fAfMyhUEbQw363H65Ww+4Q+o1G5wv3gzvvGBszlkLQfwgBjP0n029cGZHJmn4nnBOmIHLe59fb88BziGzA8igt01NPr/nBmQyivUpUy2kOtyAWjykiANxtP15YT5yg1yD5Swi+0TA/PDbhGaZK1KqB5k/iiD5YM3HU4A34g4f8As1KjTLBmBqsSP4Toj9euJcN01AssEB02JAkRyvBuBb1xH4pzjVXpOVCgoTAnmdJ5fyg4tynDG02In+G5iLQLATb8sBc/DSakqAZMkIQwmIOx63jHsDUMg8kLIJ6A2HKImx7zj2AcZbNVRMQbx5bH1jkPuOgwfTrvUPnHmEEz5YHoYjCai5B39x39jOPVKjLVBDA2FiCSPpt1knqcBv8AhGRBWGAe4IIBgHnvA6CY+u+LuIcco5cnxmp0onSA+omINwFBBg9DvjBVuIV2DaCUUrBg6fm5T81+k+tr4HXhqIpJMvzZiIEdBF/vgGee+ITXzlKupbwaQ0hnUITqbzwN2BU//EW6s8xmVzSmmaf7twLt8xvuqreQRMnljP0alGiPEI1kXloA+nP6zgTP/HD1P3dMEyPkpCB6ExJGAc8frJTTKhHLJReDyI1EQZjeVM35jFnw5wdKYOp5XTAJJvJmdJuSZGwPO98Jf/xrM1FVs0y0KUghSV1MeVibG/eOmNNw7hbLTCoCQPLJmNPKWYCwFoANowFQbzFQwAAtPlEeg1MeX4Rj2iRpDzfzaKZn/wBxI6c/8Yo8ZBW8JqiK3MhDU83S66A3bv1wdl6suECVXYXBqeVN9wsWHcjacBXRyKcqET+KqxF+8AiJ9t8MqFRgtqlIAWhFn8zH1wBneItRc+LWp01HmZQAS3MiYmevqOoxHI16dZg6PAbY+eDPOefPt9MARWrEEjUSewVQPeLn0xRUQkDUBA2ZzI67CPsMW5jjKUpB1eXeJN9tibk25e+M1m/iEsZCMAdraCwPuBNtxq+mAlxOnLEBhHW6SegBIP2wrzOimurTqb3J9biw9Y7Y4udzDv5VUESJI1SOjRAPr7EXxCpwgv5azjXEwGA3PQAWkRBwC3iuY8Wk8rHlkb20mZANpIkfq+ZrEgevIza1tv6Y3hy6ikw0ggKwNxtF55369cYNWlTq/LtywGr+GM5AVGlWg7kgSlSm9xbdVPP176OnX8KlUlgX0jSBHzABItv5qZ5bRjJZZSlXKOT5XRCRYXXQpiYvpC+pGHwgsCrSCBaDYyWvPNgGPba+AD4jVNLxkVh51RY5mUgt9EYH1HTHso5CJSpWkS5BMbQxW0iTABj8sVfEVQKQQL6lkxtCxH0cHBuSo6RVZV1EAQOnMKD0Fje+ATZ59VZyPJTRQhiw0qbrPVmEek4vzeV0pl6R3q1FZyOU7/TUInbTiNDLK+lUbxJaW0iSRqkljEACT9hhh8RmFFRplbiJPMH2uIwFNLN0l1mszCGZFCr5QqEgAH0EGb3m/NTw/OF6jBxIY+VRvqm087dO/pD/AIX8JVKmWZmBJ8zgc1ZogxeQWiRuPrCTJZILSrvUUSoWmpMWdmltM7kIGbrt2wGtyuT8TM01pkASDSEAhRTlSbXhvDZpO4NsZni/w/mDVZKhU1EksS1jabQgOxi+NpwfJGjnqFOLihrY8woVlg9YNrdcKPjygf2urAMVaRCxcBvBDRaLkJv353wGTzdcpSUrufI51GG0DTpIIsdIG++CuC/FBQBa20WbciNtQmecTF7zO+LqeWDcNSsyyVeoNQJEgBDDX6n1vgPI5anXzuiFSkBrYrIKqqSfMTO9pwFfF6411SGDrqGi8eVwTbY2LC3Y4a/DlAs7AkkHT6wZvy9frhTWenUq1TRGmnsikEyFXSrHudzznGr+DqMkhj85hZIF1BJgG5IBB+o54AHM8P8AI2lrgzBHLzADt8szijgWRL1IuCim3cNEG3Q2vzHbDzO5TQakPTAYKBrOmPDibaTqO4EWvM8sU8BpClVrMwJYpe0czJI2mwwA3GqBWpTW4/dqB2lmE+kknnhq+lI8wDFgIkXsCDbnvbAnGUJzK7CERQfTmJvv/TA1PPH9o1MgYICCAWsx80RqNgDb33wGkyLaWmARAFgOm/fYjHsCUOKpP+2y91ff/wCJP/eOYBbluIKQAwMm5IPoDt083OTawvBWTq+Isim7sW3bbfykgg2Kxa3OLRhM9J1pmmTJ02kAm0CQZIUyRzBPIgwS3yGdWmglgVqIGYqflNhc8yBPWdOALr5ZqajUyAzIWS9+ygCLAn2wuFNgWDMW7gaY6wYNh1nF1XMFXcAhlQSs8gSZMRc2HmHb3IynGaJZA9IgQNTwXAvc7GYJTbrgE+Z4ctRyWappBiRL+o9eXTvzxp+G/smWphaSVFJ+Z1GlnXux80EC4WBuL74J4lmcpQKkVQ5qXAQAW6sSwAnp2JAx48XpaV0saZZtJVJY7Tqb8IEcyZPKcAdleJIQdFIkbExuOV/xEbfoYm+b/dNUUO5HlFNZWQY3JsLTczvG+AP9UWR4ZqVI3loEk/w369jginmavypSVJEkkkCfabn0HLAQr8WqLSOjK1EggkN5gRzkgki8DbrivifxOoo3dZ2NOh52+pgAW5EH1x6q+oFXqHy2IZSwB925wbAfXC/OUKdJredhzCzHsOh6jAK8n8NVcxUFVj4aAadA80dZawmN4m/PfDuhlhRUAQACQNMAADsTHtH54EXNVGAVlAFwIUBo7WMC3XA1SsQQC5iZglFJI5wWj6H104AvitRVjSVmNVwsEiDEzAIg7RsdsIl4h4LHUNQJ0mRBtABHI2uCCbzJOLczXYTo1ayBJ0E+9gL8/mgjacJ62XzJb5CJi8EwBzMEFTe/uNsAVxbjXhto+YsNgBt3I/ER05YDfibmAqEqSIggSD0JPU7xNuWGGX4JSF6h8Q213vz256efXBdfM0RdZhZA6EjaOX16YACjlqzSp0hSCIIFtQI5c49MY2pltJ0iAdjNiCDEfUcsfQqZX8J+vl/7vOMrxzKhM24M+Y6ljq0arQeYOA7n6RORoMSZR3E+5j0+WPfDLgmdY0r+YkKLXJIqE3vuQ36nC6ll/EoMG+alJWJtKhuVrwd++LPh6odGxIkERHzalsOeyHf7bkPZviDNWEgBVJLFYm9mBmQQBaCOUThhxDiBGXqBTd3KAr5ZAuDYc039cLOMZQJULo0kks9MtdZNwDbmNon+namfy9YOGSDYrpnewO839Te2AK4BWdCjFv3clHVotF42ld5A5/SX3FvDqLS0gwzqPOCuoFr8rjyGY/7zXCPh41ArIXUm9isBhMWMzHr9MN8zw+t+0UUaoWNNHcMQqgXFo8wNzz7YDY5TMkCACsGIYgExcmJ2MEb7SemMDTqeK/hXID05gC7vUBa3/ipH/HGl4YPDpVN2Og7GWkXBInnAHfaMJfhfhLDNU0Y+Znaq3IgIhVTfbz1Wv2wG24fnlbOs9QGm70Aiq3lkapMbGdUg+mFvxnSBr0iGqB/DBlfMCQWUaoB07AcpEjkMQzufoKGSrUdSCfLUpyZBsQxA363F+e2EPH/jFalNaVP/AG1nUSTJsQL8wLf4tgPcUy2rhFJVZAxrVGItTBNliDGmybGNu4ws+AsmprVtRJBpPTsLyxABE8+Y6RfFWQqE5Y0mYkhmabwbXE87n7jAnB88yToEtseyxynlOAt/080XqIwAYGGSJAgEah2v2i94idPw9ylCl+7ViHdkYzq1mwKgb/KDF7AYVU8xUqTUgEtKS2xEQbjYCAIJGwjbDHOcQfLoum5IZTsDNzNriY2F7DeMA3zXHmNPUpVH0k+cknSBcLHUib7jrGK6tYU6SNUdHqlgrFPxCCbwBzGkbGJNoxmc/wAXLUCsEtuGuV/FK/S3S+ODLacshZAhDSPNysATFz5hy6+2A0WfzHjVPOFRdIsTBiLHbvM/4wuymTpuWnUQzEExp1RaRK2Bs21za2wGy9UMqvVLMF82w5k3P8UfqJnDHhFGm9NbAj+Zh9eoab7CJwB+TyVIufmI2iegnkBaCOuPYeUeHIpBbSI/igBpHrFu/fHsBgK1PQaBgkHQrVFYyyi5jlpm4m+20wKqWkVaijUF+Vl3IAggkReSNuWo2AnGj4NwukBUd1I8LzK+oOVOolfLAE3+WLgd8Af61qqtVZqVOo488QxMCJMQoJgQBuJnuAtHNujBXQinrOo6m84IAIPoAD/XDSlxNUqK0KtPWVaBqOmLRF94FrfN2OBf22iNQ1B7gAliQwibC0CRpNh7ziecyZhSsMZJHaLkkbaiIBvvOAa5paS0zVWmhOnyqwDMCIDFl2JUkWnl9BK1NFrLTZ6hLLrJpQirMQumIAPY/fAIrE0SKhKPJK9mNrE7EAWA62wpq8RZX/diJEy3Mm5ExM3j3PKRgNjW4HS06jUqEgyJaTHS29x0m29sFZbidGkoJeozibHxDH/uj6wcY/8A1StUN6iqFWG9ou0H1+xtOODSNT38pHlsZUG5vfY9RtgNSfiCnWOlVMkapMLYRzJUHfrgc5rJ1EQhoa5PhsNRIgkQSZF5FgfqcZ7I5xBJCCSNiBMA9+ZWxnDDIZhCunQhi24kT0NuvL88BHOcMomNGs9CTBPpoaJ/rjtLIus6VsbkVPNPcjVb3n+mJtVKfhAhbsOp6k2A+npi8ZtWgFhAvFwR0HW/Kee2AiaLukFVDG8oLCewFvQ9e2KGohCwq5ll2+YkCbwQqgmO+xO3TFnEeIMmkBCuoWZAb3tp0kqDyuJkzyjAT5Nq1TzaZ56mJP5G8HrgKW43TGpqCsSTDVHAjVHppt0mYG3XiZR8wwL1KbBJJ0g6Una0KsxzOLavDkp/71S6kBVU2CxzJFtja0D64gczTrU2orIDEEsRMFdiWHzAbRv35YC81KNNFDVSWEwixLG+8eVeV7DrjNcT4gHdhUB1czc6W20/KNtj1jc74qzeRALKsnSbGFA2n+L79uuKcvklMFjM2hbfWAev3wDr4bqB/GURPhnTOwNxqvvaMDfCVJ3kKNWiWCgwSbWJMAC3IzJwMiLSc6KhWRufezC07YpyHG6iBaat4aSNWjyk3vLb/eMBua3D1plSy/NYkKSe6yWu1v1GBsvXj5abd4Ijl0G+9u3pj2W4izSzIxRzLSdRG+pgSZFhqIhtjthkPBIOgOWI3BAHqY/zgO5HNm8KINwT5r7FSB22jr2jA1XJkuzq5RvNIC6li02s94FpH3xDM8Ry4YLUqaeo3Mj02M9RhRT4uwkIxZja6iBG0Enl2P5xgNKeH1RTCQjB4JYSrNBBCjVIUyO+1xfHMzlc4maNdaYqfuwgBIUhAQRYal3vI3k7ch04mxVVcqxU359+QkDmZPrhwvxWUUSgqXAWxAj/AMiY3268hgK1+IKdZBTzOUrIQYBHm0nmJEED8/bGb+KqdFFT9novM+bUhgQbXIs0lgeW2xw8zvxUxJLUV0bAL5z6HUJ67RirN8YoMpXQwDDZiCJ7ixUfrpgFXG+E06WWQBh4tQa4DSNNtoFgSSPm6WJnGRzFIU1Ugo07qN/fp3nn9tnmqFACXQMAOZJEjmQxN/sMIM7wmnUeaaeH1CzG0g3Nt+Ub8sAFS4wY7kQOUHqvQ23798XpnCq7BuoA5nfbnc/TlixuB+HOsAgX3j06due/K+GOQpI6idIEyO9j16dex3wAfDslVamXKKEUGGJ0+/lEyD6bdhi580HQjcwoBlSI1LvEAT0m0X5YatqpiAS1PSNQNxYzYHmdgAN4vvj1TNU3qACgCbSLqSeUQRBuATgFtbPIq1ZVdVVfKw1BFbY3AvF2tI5RzNnCdYp61855gXkg7AT8sXkgb+mGeSM1DTYEUSYYcgVP4TEtMDcj6Y1WXyFEwVgKfKACFm4+Y8ySNt9sAoyleq7LJggQFcRA6QYtfqeWPY2/D+ClBdZPaPtNxYf945gPnB+HHeqHd6LMx2AJWIsPNuSOhHMzbBmdyNPLuxVWqBSJp+F+7AMD/cYhS0ncaunfG44AspqPzXv+rYu4tSD06mro3a0bW5X2wHyLNVyzeH4VITZSonaY/HAPmPPmd8dipAZmAQMGAPlO14i8lRbecOqmXWqpFRQQAYG0fSMF8M4XSIgoL+v6GAx1F2c6TIRyPKQGmDub2IgSd4GDxwCpUWVXWomJmwkc23NuoPWcbbM8Pp0aK+GoWbE7n5SdzeZG++PLTHhA9gN7R6bYDD5vgPgwzkEsSQA2ptPbTciecg8rYYVloaQo1B4uYsRb5QTty81u1rczNBWclhJLX+2Gf+noCRpt6np64DOtSkkBHI6gTA57HqOW89pxGXnUoaQLWiI6gj0v25bY3OfyyqAonSFELJI36ExhL8QU1oolSmiB4J1MiveRcawYN8BnMzw+rBd5HcyYkekT7DvOKuHuQ4LVLLJEaetxOqInl12GLqOaeqreJUdvnaC7RIUkWmLEdMGZJAzJIBmZ/wCuW+AGzmfDnSbkEqYG/S8KPdb3vOI1K7q0Uzr1eZpCgrfYGJJ3uDeDjcZGioRfKu1pAMX5TsO2MtxXNNTzR0ELq0zAEcuUQDc3wGdr8PrVPNVDKouPKYvuAdyZ5H++JmgJCrBHMqptFtxqkzbnh9xDLLV1GrL6R5ZZiB7THPC7geQR3cMoIG3L8sBS3CSU8kP4nN5lSNhBA+htv0wprcFrhipVomeW/wBfyxvcqlmH8JBW5kQOu/thbmnL1gHOoR+K/LvgMPXyjIfNfpcD33iMW5PKljJDDowPbuek412d4ZT8T5Rsev8AERgXLZFBU06bX3JP4o3JnbAL8tl6nyHMFVYRBmG7SJA6YO/ZiFZaZWduereIG3pae2OcRyyrm/DUeRkBIkm/qb4e8I4dTcedQ1jvJ2mPX+uAxRyt4lRN4EtY9zHc/wBcTo0ZPnIIaN7CdvqOVulr31HE8ogakQqgm1gNoOPHLKKIePNJuSTz72wAmVpVEYuPkQQ9pYxzAPSY9AfYWtnKzGXK1FJB0jUgFp2cAbXm/rjZcEy6vlA7CWiZ53n+wt2wFxfJoBQ8s6kMz5puDznmcBlUp1nPkXQb2Hl2PMzJP2tzxfkqVZ2iorqP/FipPMtEg/5wxpZdSA2kBiSCVGmQJidMTiWTchJ5mJwEaeWpgNqSTyIU252sJJgWP9IJlLL03T92oBBAgrpYD1AkdemDcjkkb5hPucCVBDECw0g2tcgTgKqGUMwVbpaPv5cVDgANSRqXTsACtusc/YfXF3BuLVQz+c2U7wdgeo7Y0XBcyzmoXOohoE8h5bDAIKfDDS82oN/EGJE+pB99p2uMGZLhzVk8VdM6z5R/CAb3NzsBfljc5nIIwgrbynci+3I9MB5Kgpb5VtpA8o5j0wFHDOF0ig8SmpPYXHbqPTFdT4bp06qkQEabEREc5JudrLA3necPaGRRCWVYYmTc9Om3LEkUeGzEAmeYnp1wEMtkggBBI6S0Tj2FFHPu1KWaT4rLcA2AsLi22P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2" name="AutoShape 10" descr="data:image/jpeg;base64,/9j/4AAQSkZJRgABAQAAAQABAAD/2wCEAAkGBhQSERUUEhQWFRUWGRwZFxgXGRsYHxoYGx0iIBwcGyAbHCcgGhsjGxgdIC8gIycpLC0sGx8xNTAqNSYrLCoBCQoKBQUFDQUFDSkYEhgpKSkpKSkpKSkpKSkpKSkpKSkpKSkpKSkpKSkpKSkpKSkpKSkpKSkpKSkpKSkpKSkpKf/AABEIAKsBJwMBIgACEQEDEQH/xAAcAAACAwEBAQEAAAAAAAAAAAAEBQIDBgEABwj/xAA/EAACAQIEBAQEAwcEAQQDAQABAhEDIQAEEjEFQVFhEyJxgQYykaFCsfAUI1JiwdHhFTOC8XJDkqKyFiQlB//EABQBAQAAAAAAAAAAAAAAAAAAAAD/xAAUEQEAAAAAAAAAAAAAAAAAAAAA/9oADAMBAAIRAxEAPwDb8OPPvh9k2xn8kZNsPcoDAwDajiTVMUza2Jimd5wHfEjEEYXOK6kkxy9MeYwIwExUkYi1XfFFEm98V1XvgCF2JxU7364orZrE8nRLzFgN5GAm7QMQqV8ezmVZe46wPvgQVL7flgCDXJUzitalv1/fFLVe2OtWt+v7YCzxexxFa17T+vbFIqE/o46hwBbVrbYirb4pDx+hiYefbvgLzUtbF1JzHbAa1f1fF1CoT0++AYIxxNqhjvitCYnFpbtgJgnFdWpbHkq22xRVzFu+AlRa4xcBfA9CrMTz64qRzP62+mAKqETGOK0jEdV5/rihsxyGALUD6YmjTgJcz82IUM0Z2JwBpqADFbmRad8UK9737Ti0V4U22wFibCbY6jA2nAdLMkg+/TEUr33uMASzKAR+rYrWqNuuIVawnlOA83mLGehk7RbftgCKiggxEfXHsJshnG8OklMA+UEkkgKoFu8lvyOPYCrhyEG4nGgpQo2O2EORsR7Y0NAzv7YAmlSxa6E7W++KlYxi4HAcKaVxWKYPriDSZ6Y6pI9sBWmVsd8UNljfbBy1ZwNUqX5+2ADOVPM4LyGcVRpP1xTVqDrj1NhgLs/ndQ0qCb3O354Xmk0mABgtn354HzFcjAVtQPb3xJqRj5h7DFNSvPXHGrDmcBJovc4hSn+E+9sSpVxyx45nASSkY2GJoD1HtgZ813wPTzQvBwDAtHPBWWMgbnCv/UEQA1KiIP5iF/PffDFa9gNWAYp0At64m5PL74XrxBF5knFtTiggR+eAMIOnlgapTMWjEG4iOZ5c8UNnwdtz3wB2VXuLDHShE7DA2Uz4AA7YpHEJ6b4A+kk/i54HzVVFJYtaOsCfywGc6Z326Y+GfESZjN5qpVzDstIO6Bm+XSrFYQfi2iRzJk74D7wuYDSUCsP/ACnEqTtOw+v+MfnrhHxHWyz6MtVZKZfzSdRkm0LcLblJJtJ2x9e+F+O1K1ENU+aSCRaSDvawkdOeA09ZjyjFIqvygfr0xT487nlgcZgDAECQbld8caqZiZPQDA9TMXvHL77ffHFzllcEBdRSoCRYzCnsSYEfzDoZCeT4grq2mprZXgkdxMERYiYv0xHMMlan5gWmfLHsZ+498IeH8T/Z6maaoNi5KgQWJ0Bd/wCIi0WEtFsdXNMVSktQo7oKjPMmCAwUHfUXN+ytgCOAK8PUcG8IkdEkMfdgT749gDgmac06daTAgKoYRLKS4B5kMdxyBx7ANspVJYchh/liwFrjp/b+2M7w+ubbYe5Oubx7TgG2WaRMyMXEAzhc+bjdRPUGf6Y8udG0xzwBwQASDgZ2IaJB54GOeWLeb0OAs3xd7yAo7dO5O2AYVeK06QLVXWmJ/EwEk+vPFK8RRxKsCptINvtj458fcaq1q4p0irUwf3egK+ohfOZvJBkR2tsSXXwZnamhmbMLUy6Bf/T0nUVB0rp3IJCxeSQN8B9ArtcXm3XFS5gg4CWq4AJG4ErN1PQ9xixs2PxCMAcubMb4rq1Zwuauh2MdMeYTsR9cARUJG2BfEbEXDDviD5mBdTgCVzHXElqTgJqim+qMV+F0b74AusemEnHuM/stKpUJAYKdCk3Z48oHW/2BwVULXBEg7jsbY+efEmRSjXPhVBTbQH01oq6pJACa1YgKFO7c8Av+E+GjOVH/AGh/3oh6bMTqLTJnV86x3t1jH2Lgmb//AF6U2AWBP8Kkqu+/lAM4+R1OGZimSRmaa3myU1OmYB8ouZgRNp33w9+HeJZk5R0qUnFNKZFOobAgmBGq5FybWgnAbzNfESwppU2rKwkspUAfW5PtgjLcWFUCxRpjS9jbpO49Oh6HHyrIIXWsCy6qchVcyrKflUTyG/oxJ2xo/hujVUmBpo0nIZi5YEqx2LHy8tuZ7YDa57PLSplqjBFAuWMD/PoL4XcG+JqGYLCjVVyNwJBjrBjGL/8A9NzxzD0KSVFCqGZuYDkwNUbWB9BPfCPhobKVaDCnNRXjUNyCdJDCLhgTYdR2OA+0UcxyjljNfFWarDStLSS4YAFtMFVnmdMkSL9DjRZWnLDSCw7X/LCbjnA6mb/cqVRWcIGOqQfCZnMiQZBK9vW+Az/DPiF6OXraCareFKreQ4YoGbsV0uTb5XsMZnJVGzFWkc05VvECS06VUi29lWCOY67ycbLjHw/VytSiG/f11C+EaakSAYIeAALKAW6ehlf8X8NbNV0Rqfh0qSM1SoWACAkwLiJIpkzy1D3BJ8bcJpZWutOQqW11VAlbzABuTAPPcjfbG84HVo/s6nLMpogGCL921c9U3M3nHyb4jq+I2tmqMp/205sg7b6SfxGB01HDH4X4k9HLvSceFRq1FDGWLKCPObWEKoJnrztgPq9DM6lV1Mqygg3Eg7GDfEK1cA3MWLSbCAL9rYjnuIKtMmn8qp5IFgAPL/xgD2wt4hmUbMCKjUzTlfITdlDNz2DKv0bflgGC5qlUpMtQFnUsNoIOoxpY2BClW3sGB2wt49xSKFJlkmoVFS4GogXVt93pzM8zyJxTw0o1Soij90XLKI/k26xrggbAL2wNxrJlPDDC0ElFMgEKVBWwMS31AFpwBg4wlWqcy0iWVAhuqhVuwtdoJjkMS3mpq0mmGYX306gIHSCPrhTXzgHl03aGaPMBE3F9zcRa4xxYKlSxDBIGm4/EGETFyTPSRgGHDMkPC/dtuqvH8LQocFY6tM98ewBRzrqKbi+pNO+zJAMRtZvsMcwGjyYg7fb/ADhxl2IG1pvYzHOO437xHPCHJNflEdB/fDenVgAj6wR9wcA0zNZaalmYAAAkyYjlykm4EDGM4n8SVKtdFoqwVASWMt6khNrADzRE3GCPiLMg1dDuAtIeJzN2Agd4JPK0xin4Nyp8WtUBIWwBIAnUZlhNvl274Bv8TcbGWoVHhQ5kJI/F/FFpA3+nWMfIcnVavretUYCSD5dRJPMyb79fywx+Lc++ZrsWGgL5AvRA1udyxO4tuekKqgC5fzzDuY0wDAJO+4Pl6HftgCMzlVCtoJJJgkGCbSdievthpwPi1PKNLhnpoJABkmrAGoL1ABEEnTvN4wjGcIQIqgGbECIUxJI2BPbr0ifZoAZZAV1NJJZeQHl5HaOXbAfXOC1jVy9Os8BqkuAGPlVrqO5A/XLBo7E/UHGb+AOIF+HU5JmmSg834dxyIiD9saDxZG//AND/AGwEmU+v/H+xxVUpjoB7EY77D6f2bEXJA6emsf3wELSQDeZ35HkJ3uD9sLczx5UrrQOqSwXUSIBIkb726dRztgWvx56dYiopFMSC3QagFe5uNTLb07jCHivEEp1mbLsHci8gED+J21CxAjv7TgNzUa1/uuEnG+NpllEqCTsIYWG94jn1wurfFQWnSsPFYnUqgmwmdjtOkbTE+uJ16qZrLqzXUsWBUkwpMBYJhmMAkXg+mAbVuJ0kpCq7eGjRGokG+wiJk7x64+efFXxPRasSgLgqASwI8yzESAdIkbEXv3Mfj/jFR6tLLs2rwl1MeZZxae4Qb/zHGWf/AGrGfNEHrF/swHXf3DU/DvDFqEVapBBsqFiVNwSpgjUIWNABJn1ONVnPiStUDImXpoGXT+9DAgNaY1AC0GPvjH/DHxZ4RBqDWUGm4YtHYyT+XLpjRVvi9Kj00YQ7E31XuDaV7xynaZwA5yHgJqrKUhTqZTpMi8gjy3kDaLRacTpJmXpIdUUUKkLTO+gggsW/3NgDIGwiIxz4rOmilIKDUqFdZVpGhIuLCBq0jYQARbF+cZ3p06FOCG/Go8qhWErboCIvvGAzvHFXXNGVUt4hFQeYM1wAATqDTaCbADlJbfCvC8zWrCpXFRVRlYl5AZVuqgc79NpnCzifHEQ5amjCKShWqgAkEmG0lh8qgb857X+ifBnxDl3LhaT+RRNV6muZnzFXWPw/w9LnAaGlm9QAbzmfxFj9AbY5m+J1UKgoHCuWlHAYKaRSCGAAfUSbGw3vbHKfErjSsMLMVUqDynTB0HkdJgz7FZxvib5anqp0g5nzs7PFNd9WkLtH4jtMxacBXxX4vqF1Uo2qkiqSxXU5qeUfK2nUSwO8eV7DYYP44zWaI1MgeiJJFnKMDGqony/hABIZQAACcPfiP4sy2Yy7qxIqapR6OrSlRIg+eNSmegiZxmquYfMWXMUzWUnRUpswlyo8oAXUVKrG2khT2wGSpVEZwSzsZm5G/Kf79MOuIcR1OKCSQnzaRrki7gRvqYBekIOuK+LfDdVT4jvlhpIBZCVk3gldIjlJgbg88WVuEHK0iVrhj/6nhtqDA2mQoiJ6lWg9IwG1+BviHXkhQYGUJS+8apAP/E6e9+mIZbLl5Z2OtnJO0jSCBt/5/wDxjrGS+GeMLRzgK3WsCjqbQ+6MDyBMdwGIPfYVCoNwSUZmudwNvtaOfsMAZw7NUwXFmcqNKrMuSIvNrNLel+WFx4gzwgAGl2JYc+UDsN992npiLu7uTSin5Gi4kqFiLDcrb1+uPLlqVGglbXqgRKqDJax5gi8je0NvgLaeVZtRCkhR5rbMASZ6CY+uKDmtMPEiCTF7ElWuN4LSe+KOO5/Xw1nUwWryJvYoTEfT6DFOQpscqJgwDdZmHaGJ7bEC/XAGVs2EaSJAckAxeRtB9R7jHsSzJXRUjygsCCblYi0Tz1mRtYHljmAEoUam9E65tp0wQOpvjW8FnUVLK7DcaZ09p1eX0xi+O5+pQo6KbkNVJW1oB3K89RJ3HI4nwh6iAGmSI2vBjAP+K14zVZVlniGmwsAGHWxP37YpHEloIFUsGZTqN7rNgbfKec+2Ac0GVlqtIJa/aT9x/XCri2bBrt2CqAZ6KR6DzbeuAe5gUMzlmJqjxlaxAYNzlYUAjlvYfUYzTISKigBiLgGSSSL3G5Jn7zGGlDyU/IJPIf1PXr1OFXw02vMOrGSZ3Ak9fe/tgBmZokDzgzfptM9AQbevTFvHMwhCqrFlVBBB3NukgwxjrbDnK5Clp0sdNtMTdoYkk27x7CZ2wprVVNaiHQCSuoMLQGIMxykEdbYB18MtUpUE0yDJYxMwD29Jw9o8bqMJLNaDa09vTDvIcOSlSCMys0k8jubx+rx3xo8lllKyZjaInbrY9emAxmfrVLBgwvcTEHv1wtfOim8hyajEALJJMj3gRzJxvOIUKYqaiFOq82iRy9ox8szNOrVr1axI0I5WYjzOxAJja6hfp0wD3P5GcqVYhizMdXysoB1RP4wWOq4AHe2EPAmAJJi9MeXkdQB26SI/42waufGrTUWaTMw/eAwVPMERcOAJnnffAPEcwVU+DTVksSCQNJ2sBBtaIuMBTm88GIqIjeIytqjzadNib3g6oM7aTiHAuKpQRdakpTZ2ZpIkRJhesmPfEeFUUq0yGJ8TxNJ3WFa4Ji5AqD87YXcXINApSABqEqBPJCWJ9fJ72wGVzmcNWq9Rt2YsY6nl6YLo1JNEmNOpZHYH12kEzGB6eWBncdu5t/Q++CKak0qigfKfcTy37Hl1vgB69Q6nIM3g/YTvuTzxynXjU2qWggTve1r959sQXLkpqJMTFsMfh/hnjPoiCdJXnYuBftE/bANOAfFf7pMvVorUCk6XaZUkQsx5tKnzEDeFFou04r8dMVdaCLSXSVVgsvEyzarmSI2gAT0nCLj/AArwa1YUh+7i420AxKgmxEkgHewxP4d4dSFUGsdXMLdF7kmxIE8uZHpgL+DZWgcu1V6j69RVqYAAiPL5ipmT0iADjYfC1fLUaTMJAYDUx1NBBkDeRI5C3yg7jCtqFHOEUlbwliQItJJ06YFrQdJ31b2wLlODtlsyNbCuioxBEiDzlWutjM7GQQTgNXw74lZ6hlhRUnyBwPl2lpN5M7MBIi+NBQzgcmmwAbTJW8Fdmi/cCO/PHyPMcKrvmq0jygsDeAEUHw7H8MAR1kY0XwrmqinUxYikrKCyxOo+Re8ATA/l7YBd8TcGo0/EFMFY12mwAZUB2JIlm58hhBwfJvTzaah8rMNSmfNpMbbTI5DfDXjOcLpmKk7qY9Hrsfa8fTAXA+INrRioP4j5o2Nztvfb1PPAKszxx3XSxNmBm2wNhMTb1xQmYZNjIhl6j9X+hx7PZeHqQdm27GTilzAm+9r9R/cYCOXqsGkEhhEHpGPpua4gtRg4gBx5R/MUExPKTz5nHzHLL5gDzxu8pmG8GhsDTFVQQAdyettiLnvgLstn6lQtNglFmjYETpta+DuLZXwspQpiTq8NjffWrMetpYjGe8Virs1gi1VXbbSYEc959cEKn/6qA3lmNz2X6X/XQNR8a0VXJ0FpqERqlNio5B6Z7ff0xi8jmGprCsy3IMEkGLSRPblh/wAZc/sVOSfnXckyBTbvaJ25TgNaYXLoSga5JtJhiTPI2ucB5M+WM1Tccwu42vff0GPYFoC4uBa4Ym07XA/U49gGeZzGutlwbaVeW6CJtffyjftgvhBldyCxJDC15tP8s3ItMe2B6vDHgkQPMqm38RUddv6Thq3CXRRBB5EC5AjeB6YC2vXXMoZ00nJADzbaZgLEiDf0wBn+HeXUF1OV0qII867RNxJCj6dcSpZdksdhccrEW/L88MMuf3lINIFPU8ibtK6R/X6YDDV+JbopsRNpNiAp39JHriIqHxKhpkByoIIBBHlm3ckxyw0r8OWpxBqceVqjNHML5mgRtNriMD16CpmKqQfMwUdYgT67RgL8k4XUHfUTsbmRtMzv17nAFaqHZHiZJ5bkQCfWAPtgrjXC2pQrgaWEU6m19tLdjN+YnoZxHgPDHZ31IWNNIKyFCs1xz7E8736YByfiCsFUlxBtGlemxx48fqgTKkSJGkRJ/wC8S/0gsGBUA2IGvbvtcdsXpwgGkdWmYBU6r35EEQwn33wAp49XUQGn/ivty3/themYqA1CWgVKgYxylpkD/kbd8HV+EuGgqY3kAEbdRbb+uJ1sjGgwt3QTIJ3B/pgIZ1nZDTJlV86jqQQbyYEjVufrzENOVpqF8tVFYxY6lmZ+v2w9qcInUZBBmBtebdva2FVFDNIfw+MvrzT3gyJ74AXPZcU2iYJIAPMB2mSeZ3HthfxfKhXQBp015JtMHSZPIf4w14pUNZGYbB1K+ikC49ycCZ1DNRgNXnHaFKQZnlNQewOAxlbzXE7xPKfa3bF+VeHEX1FtUjryJ+npiGTeBuAQYIkA+0gjr9umBQ5uPXAGeEQHEixII52i4j3+hnGw+BckAErw2oIy3HlMNblcx0/pjIDLnykzJEEHmTcH0IH2x9M+G2FHIUfG8igyQ25CsTABFyT+fTAZ/wCPqGmpUJNjTpH3bSD7eU/XAnA+CVKyjz6UgQYm53A5yJB35m+Bvibjv7WajBYVFRBJEsQ1iYFrH/Jxtfh6mq0kECdK/Uifc74BUOAqoZKVT94oCqWCwSF+RoveF32nBvBqmZSKdZCyOfMxIMc5BDFlg7AjfoLBf8Ps7ZqutQRpdiV/mJiZnkAsctzyw94rKfNIJ+59hgKc9kqhgiuNMlQKlMeSIPl0t/CIjTEE2OLq9IJTp09ZZqtQa3I0+gAAGkAIQBijJkC8SDbfr6H7Qd9jsR+J1NJn+AO3uEIHLean2GAynF6hNJgLT4UejSw+5xYeHNTUmmu5AB/k1CfRSQonu2KGp6q9OmR+JBB/lQRhpxquwLU6YU+CqM3lF31KWE8lhoIH9YwCClli9Zg0+dYJ6+YC31+2FNWmQonn+YP+caLgVcVakqCpjrMS4b6W37dxAOcpfuHUC9KqwJ7H/r8sAvycBkPe/wCvTGny1X92xv8AMbb30j72JxmaSwiMP4/yjGk4dSjWhOzqR7gg/Xf3wHc0AtJtyWBgdGLL0tYahfpg5WWaNMEMoP4duVxYbxf0wuzzDQCf4V/+7TiC0xpQMLBJ2k/Mb/bAbj40yq0qVJEICh2aNRPJev8A31xk8hxB0WASwI8qsP6m0X58sF5rPtUylHUxJ8StBMtYCnpnmQMdOXOhApgkee+4KSLztY/fAUJmpMEKsCPlAHXkGBv9MexCmSrAXi8yT06k9cewGqzWbUBBYnxQQpIHlgzv7e8dsaQPTpiXIC8yQBP6+uPnmTylQVi9KmyBiQG52gEkMdRMgkczbfDQZSvTTWFtzZhcGYjzCR6jAamrn0eojUkIUAhnYaVItEE3OODiFI5pTTYNKaWAghQDM27x7CeuMx4NVnY+asLCSpYXECNXOxjY2MdtDwXgtfQVcClLW0oBvG4Gx9cAuzif/wBZWXmgKWiyqQ4/L2xXxrgqrmKeYYAo7jxezG09NPbseuGHHOF6M9lEAJIpuSdi2qZNumj6HFvHOFBcrVLsw8oi5MmRAj1jf1tGAh8V0guXcEBiSiqGAPmLASLC4BJ9sKvgigoo1JgxUPSflUe8wTi/iqs+Ryi6iXetTVSCTaSD9FtJi+C+DKgrZqmiHSGHygwpBIABB/hEm4vgLKuYpgGDN7gj/BnFOXqBg0KZXcf3v26csFV6qJ8qLM2nSJPaWJ36DFOazj2KATzIBge5AEHAdo1NVwhaL8rfbEa7K6ldIE8z1/vN8Qo5mpA8R9CneNK37EEEnBVEUzBVmef5SSSeZ5364BJmJokkajM3sAxmbrePb74VU+ItTVCULEE6trht9xcz1+mNbmULeXwoHrHubnCnMfDdRZIOkHb9D8jgEvEuPh0hQPMYYaQCFmSbb3A677YEyebR3qIbFj1i1+va/v2wVmcppNx5h3t7RgatREagoU9j/axwGT4hljSqMpiQTed5AO2w6+/bA6JqqBR+I8t/Nsf13w4+JcvdKgnzCG6SNvqBH/HCWijBgVImbH1t074DUfCmutW8o+UqCYnySFYCQbwZn3mwxpf9LRn1P5zoSCSSZIlpJMSDG3fC74RfRSQFZLOSFDAf+sghiSOf1E+mGuRplpJImwOnYQAbTz8x+mARr8LLU8QBiASbb7RF7fiPObDDj4R4gHpqDZlhGkcx5fyIPvjnBIh9RI82onkNQDc+V8L/AIYrCpmamn5KjeIpFjZyACNpv6xzwHPiyrUymeqVgAVqhR/y0iRy3ie/rjRJxZMxlxqIDc+XmH9f74RfG+fFVwi/iYEtEgBBHuCRG/XAuQz3hqdDSqqJaIgRMarl2g2Ue5PMH2RULv0jrFrGcIaPxCUqgVVUhUZagKnzW+bzyC0hbAaTf3k3HmK2AEqdI/FpXaSTESOQO2+5wor55qj6nPiaRAPQT1IAgwLf3wF/D86K1YV2VUFNS7x0Ajl6gAdBzxfTqTVp+IfPWFViOYLiUEf8V9DgzhvDgKOggM9Zl+bbSTCgAAiYFRhNpCnoCqzua05um5kBain0AbcTPL74CPwXlx49bYhRvcczft1vgnPcHZTXhdSudUbHnP3/AF1tyXhLmWZGMVJUxJAJOpTe4EwpHKRh/moLMLHSRJ5XuPWL/fAfMyhUEbQw363H65Ww+4Q+o1G5wv3gzvvGBszlkLQfwgBjP0n029cGZHJmn4nnBOmIHLe59fb88BziGzA8igt01NPr/nBmQyivUpUy2kOtyAWjykiANxtP15YT5yg1yD5Swi+0TA/PDbhGaZK1KqB5k/iiD5YM3HU4A34g4f8As1KjTLBmBqsSP4Toj9euJcN01AssEB02JAkRyvBuBb1xH4pzjVXpOVCgoTAnmdJ5fyg4tynDG02In+G5iLQLATb8sBc/DSakqAZMkIQwmIOx63jHsDUMg8kLIJ6A2HKImx7zj2AcZbNVRMQbx5bH1jkPuOgwfTrvUPnHmEEz5YHoYjCai5B39x39jOPVKjLVBDA2FiCSPpt1knqcBv8AhGRBWGAe4IIBgHnvA6CY+u+LuIcco5cnxmp0onSA+omINwFBBg9DvjBVuIV2DaCUUrBg6fm5T81+k+tr4HXhqIpJMvzZiIEdBF/vgGee+ITXzlKupbwaQ0hnUITqbzwN2BU//EW6s8xmVzSmmaf7twLt8xvuqreQRMnljP0alGiPEI1kXloA+nP6zgTP/HD1P3dMEyPkpCB6ExJGAc8frJTTKhHLJReDyI1EQZjeVM35jFnw5wdKYOp5XTAJJvJmdJuSZGwPO98Jf/xrM1FVs0y0KUghSV1MeVibG/eOmNNw7hbLTCoCQPLJmNPKWYCwFoANowFQbzFQwAAtPlEeg1MeX4Rj2iRpDzfzaKZn/wBxI6c/8Yo8ZBW8JqiK3MhDU83S66A3bv1wdl6suECVXYXBqeVN9wsWHcjacBXRyKcqET+KqxF+8AiJ9t8MqFRgtqlIAWhFn8zH1wBneItRc+LWp01HmZQAS3MiYmevqOoxHI16dZg6PAbY+eDPOefPt9MARWrEEjUSewVQPeLn0xRUQkDUBA2ZzI67CPsMW5jjKUpB1eXeJN9tibk25e+M1m/iEsZCMAdraCwPuBNtxq+mAlxOnLEBhHW6SegBIP2wrzOimurTqb3J9biw9Y7Y4udzDv5VUESJI1SOjRAPr7EXxCpwgv5azjXEwGA3PQAWkRBwC3iuY8Wk8rHlkb20mZANpIkfq+ZrEgevIza1tv6Y3hy6ikw0ggKwNxtF55369cYNWlTq/LtywGr+GM5AVGlWg7kgSlSm9xbdVPP176OnX8KlUlgX0jSBHzABItv5qZ5bRjJZZSlXKOT5XRCRYXXQpiYvpC+pGHwgsCrSCBaDYyWvPNgGPba+AD4jVNLxkVh51RY5mUgt9EYH1HTHso5CJSpWkS5BMbQxW0iTABj8sVfEVQKQQL6lkxtCxH0cHBuSo6RVZV1EAQOnMKD0Fje+ATZ59VZyPJTRQhiw0qbrPVmEek4vzeV0pl6R3q1FZyOU7/TUInbTiNDLK+lUbxJaW0iSRqkljEACT9hhh8RmFFRplbiJPMH2uIwFNLN0l1mszCGZFCr5QqEgAH0EGb3m/NTw/OF6jBxIY+VRvqm087dO/pD/AIX8JVKmWZmBJ8zgc1ZogxeQWiRuPrCTJZILSrvUUSoWmpMWdmltM7kIGbrt2wGtyuT8TM01pkASDSEAhRTlSbXhvDZpO4NsZni/w/mDVZKhU1EksS1jabQgOxi+NpwfJGjnqFOLihrY8woVlg9YNrdcKPjygf2urAMVaRCxcBvBDRaLkJv353wGTzdcpSUrufI51GG0DTpIIsdIG++CuC/FBQBa20WbciNtQmecTF7zO+LqeWDcNSsyyVeoNQJEgBDDX6n1vgPI5anXzuiFSkBrYrIKqqSfMTO9pwFfF6411SGDrqGi8eVwTbY2LC3Y4a/DlAs7AkkHT6wZvy9frhTWenUq1TRGmnsikEyFXSrHudzznGr+DqMkhj85hZIF1BJgG5IBB+o54AHM8P8AI2lrgzBHLzADt8szijgWRL1IuCim3cNEG3Q2vzHbDzO5TQakPTAYKBrOmPDibaTqO4EWvM8sU8BpClVrMwJYpe0czJI2mwwA3GqBWpTW4/dqB2lmE+kknnhq+lI8wDFgIkXsCDbnvbAnGUJzK7CERQfTmJvv/TA1PPH9o1MgYICCAWsx80RqNgDb33wGkyLaWmARAFgOm/fYjHsCUOKpP+2y91ff/wCJP/eOYBbluIKQAwMm5IPoDt083OTawvBWTq+Isim7sW3bbfykgg2Kxa3OLRhM9J1pmmTJ02kAm0CQZIUyRzBPIgwS3yGdWmglgVqIGYqflNhc8yBPWdOALr5ZqajUyAzIWS9+ygCLAn2wuFNgWDMW7gaY6wYNh1nF1XMFXcAhlQSs8gSZMRc2HmHb3IynGaJZA9IgQNTwXAvc7GYJTbrgE+Z4ctRyWappBiRL+o9eXTvzxp+G/smWphaSVFJ+Z1GlnXux80EC4WBuL74J4lmcpQKkVQ5qXAQAW6sSwAnp2JAx48XpaV0saZZtJVJY7Tqb8IEcyZPKcAdleJIQdFIkbExuOV/xEbfoYm+b/dNUUO5HlFNZWQY3JsLTczvG+AP9UWR4ZqVI3loEk/w369jginmavypSVJEkkkCfabn0HLAQr8WqLSOjK1EggkN5gRzkgki8DbrivifxOoo3dZ2NOh52+pgAW5EH1x6q+oFXqHy2IZSwB925wbAfXC/OUKdJredhzCzHsOh6jAK8n8NVcxUFVj4aAadA80dZawmN4m/PfDuhlhRUAQACQNMAADsTHtH54EXNVGAVlAFwIUBo7WMC3XA1SsQQC5iZglFJI5wWj6H104AvitRVjSVmNVwsEiDEzAIg7RsdsIl4h4LHUNQJ0mRBtABHI2uCCbzJOLczXYTo1ayBJ0E+9gL8/mgjacJ62XzJb5CJi8EwBzMEFTe/uNsAVxbjXhto+YsNgBt3I/ER05YDfibmAqEqSIggSD0JPU7xNuWGGX4JSF6h8Q213vz256efXBdfM0RdZhZA6EjaOX16YACjlqzSp0hSCIIFtQI5c49MY2pltJ0iAdjNiCDEfUcsfQqZX8J+vl/7vOMrxzKhM24M+Y6ljq0arQeYOA7n6RORoMSZR3E+5j0+WPfDLgmdY0r+YkKLXJIqE3vuQ36nC6ll/EoMG+alJWJtKhuVrwd++LPh6odGxIkERHzalsOeyHf7bkPZviDNWEgBVJLFYm9mBmQQBaCOUThhxDiBGXqBTd3KAr5ZAuDYc039cLOMZQJULo0kks9MtdZNwDbmNon+namfy9YOGSDYrpnewO839Te2AK4BWdCjFv3clHVotF42ld5A5/SX3FvDqLS0gwzqPOCuoFr8rjyGY/7zXCPh41ArIXUm9isBhMWMzHr9MN8zw+t+0UUaoWNNHcMQqgXFo8wNzz7YDY5TMkCACsGIYgExcmJ2MEb7SemMDTqeK/hXID05gC7vUBa3/ipH/HGl4YPDpVN2Og7GWkXBInnAHfaMJfhfhLDNU0Y+Znaq3IgIhVTfbz1Wv2wG24fnlbOs9QGm70Aiq3lkapMbGdUg+mFvxnSBr0iGqB/DBlfMCQWUaoB07AcpEjkMQzufoKGSrUdSCfLUpyZBsQxA363F+e2EPH/jFalNaVP/AG1nUSTJsQL8wLf4tgPcUy2rhFJVZAxrVGItTBNliDGmybGNu4ws+AsmprVtRJBpPTsLyxABE8+Y6RfFWQqE5Y0mYkhmabwbXE87n7jAnB88yToEtseyxynlOAt/080XqIwAYGGSJAgEah2v2i94idPw9ylCl+7ViHdkYzq1mwKgb/KDF7AYVU8xUqTUgEtKS2xEQbjYCAIJGwjbDHOcQfLoum5IZTsDNzNriY2F7DeMA3zXHmNPUpVH0k+cknSBcLHUib7jrGK6tYU6SNUdHqlgrFPxCCbwBzGkbGJNoxmc/wAXLUCsEtuGuV/FK/S3S+ODLacshZAhDSPNysATFz5hy6+2A0WfzHjVPOFRdIsTBiLHbvM/4wuymTpuWnUQzEExp1RaRK2Bs21za2wGy9UMqvVLMF82w5k3P8UfqJnDHhFGm9NbAj+Zh9eoab7CJwB+TyVIufmI2iegnkBaCOuPYeUeHIpBbSI/igBpHrFu/fHsBgK1PQaBgkHQrVFYyyi5jlpm4m+20wKqWkVaijUF+Vl3IAggkReSNuWo2AnGj4NwukBUd1I8LzK+oOVOolfLAE3+WLgd8Af61qqtVZqVOo488QxMCJMQoJgQBuJnuAtHNujBXQinrOo6m84IAIPoAD/XDSlxNUqK0KtPWVaBqOmLRF94FrfN2OBf22iNQ1B7gAliQwibC0CRpNh7ziecyZhSsMZJHaLkkbaiIBvvOAa5paS0zVWmhOnyqwDMCIDFl2JUkWnl9BK1NFrLTZ6hLLrJpQirMQumIAPY/fAIrE0SKhKPJK9mNrE7EAWA62wpq8RZX/diJEy3Mm5ExM3j3PKRgNjW4HS06jUqEgyJaTHS29x0m29sFZbidGkoJeozibHxDH/uj6wcY/8A1StUN6iqFWG9ou0H1+xtOODSNT38pHlsZUG5vfY9RtgNSfiCnWOlVMkapMLYRzJUHfrgc5rJ1EQhoa5PhsNRIgkQSZF5FgfqcZ7I5xBJCCSNiBMA9+ZWxnDDIZhCunQhi24kT0NuvL88BHOcMomNGs9CTBPpoaJ/rjtLIus6VsbkVPNPcjVb3n+mJtVKfhAhbsOp6k2A+npi8ZtWgFhAvFwR0HW/Kee2AiaLukFVDG8oLCewFvQ9e2KGohCwq5ll2+YkCbwQqgmO+xO3TFnEeIMmkBCuoWZAb3tp0kqDyuJkzyjAT5Nq1TzaZ56mJP5G8HrgKW43TGpqCsSTDVHAjVHppt0mYG3XiZR8wwL1KbBJJ0g6Una0KsxzOLavDkp/71S6kBVU2CxzJFtja0D64gczTrU2orIDEEsRMFdiWHzAbRv35YC81KNNFDVSWEwixLG+8eVeV7DrjNcT4gHdhUB1czc6W20/KNtj1jc74qzeRALKsnSbGFA2n+L79uuKcvklMFjM2hbfWAev3wDr4bqB/GURPhnTOwNxqvvaMDfCVJ3kKNWiWCgwSbWJMAC3IzJwMiLSc6KhWRufezC07YpyHG6iBaat4aSNWjyk3vLb/eMBua3D1plSy/NYkKSe6yWu1v1GBsvXj5abd4Ijl0G+9u3pj2W4izSzIxRzLSdRG+pgSZFhqIhtjthkPBIOgOWI3BAHqY/zgO5HNm8KINwT5r7FSB22jr2jA1XJkuzq5RvNIC6li02s94FpH3xDM8Ry4YLUqaeo3Mj02M9RhRT4uwkIxZja6iBG0Enl2P5xgNKeH1RTCQjB4JYSrNBBCjVIUyO+1xfHMzlc4maNdaYqfuwgBIUhAQRYal3vI3k7ch04mxVVcqxU359+QkDmZPrhwvxWUUSgqXAWxAj/AMiY3268hgK1+IKdZBTzOUrIQYBHm0nmJEED8/bGb+KqdFFT9novM+bUhgQbXIs0lgeW2xw8zvxUxJLUV0bAL5z6HUJ67RirN8YoMpXQwDDZiCJ7ixUfrpgFXG+E06WWQBh4tQa4DSNNtoFgSSPm6WJnGRzFIU1Ugo07qN/fp3nn9tnmqFACXQMAOZJEjmQxN/sMIM7wmnUeaaeH1CzG0g3Nt+Ub8sAFS4wY7kQOUHqvQ23798XpnCq7BuoA5nfbnc/TlixuB+HOsAgX3j06due/K+GOQpI6idIEyO9j16dex3wAfDslVamXKKEUGGJ0+/lEyD6bdhi580HQjcwoBlSI1LvEAT0m0X5YatqpiAS1PSNQNxYzYHmdgAN4vvj1TNU3qACgCbSLqSeUQRBuATgFtbPIq1ZVdVVfKw1BFbY3AvF2tI5RzNnCdYp61855gXkg7AT8sXkgb+mGeSM1DTYEUSYYcgVP4TEtMDcj6Y1WXyFEwVgKfKACFm4+Y8ySNt9sAoyleq7LJggQFcRA6QYtfqeWPY2/D+ClBdZPaPtNxYf945gPnB+HHeqHd6LMx2AJWIsPNuSOhHMzbBmdyNPLuxVWqBSJp+F+7AMD/cYhS0ncaunfG44AspqPzXv+rYu4tSD06mro3a0bW5X2wHyLNVyzeH4VITZSonaY/HAPmPPmd8dipAZmAQMGAPlO14i8lRbecOqmXWqpFRQQAYG0fSMF8M4XSIgoL+v6GAx1F2c6TIRyPKQGmDub2IgSd4GDxwCpUWVXWomJmwkc23NuoPWcbbM8Pp0aK+GoWbE7n5SdzeZG++PLTHhA9gN7R6bYDD5vgPgwzkEsSQA2ptPbTciecg8rYYVloaQo1B4uYsRb5QTty81u1rczNBWclhJLX+2Gf+noCRpt6np64DOtSkkBHI6gTA57HqOW89pxGXnUoaQLWiI6gj0v25bY3OfyyqAonSFELJI36ExhL8QU1oolSmiB4J1MiveRcawYN8BnMzw+rBd5HcyYkekT7DvOKuHuQ4LVLLJEaetxOqInl12GLqOaeqreJUdvnaC7RIUkWmLEdMGZJAzJIBmZ/wCuW+AGzmfDnSbkEqYG/S8KPdb3vOI1K7q0Uzr1eZpCgrfYGJJ3uDeDjcZGioRfKu1pAMX5TsO2MtxXNNTzR0ELq0zAEcuUQDc3wGdr8PrVPNVDKouPKYvuAdyZ5H++JmgJCrBHMqptFtxqkzbnh9xDLLV1GrL6R5ZZiB7THPC7geQR3cMoIG3L8sBS3CSU8kP4nN5lSNhBA+htv0wprcFrhipVomeW/wBfyxvcqlmH8JBW5kQOu/thbmnL1gHOoR+K/LvgMPXyjIfNfpcD33iMW5PKljJDDowPbuek412d4ZT8T5Rsev8AERgXLZFBU06bX3JP4o3JnbAL8tl6nyHMFVYRBmG7SJA6YO/ZiFZaZWduereIG3pae2OcRyyrm/DUeRkBIkm/qb4e8I4dTcedQ1jvJ2mPX+uAxRyt4lRN4EtY9zHc/wBcTo0ZPnIIaN7CdvqOVulr31HE8ogakQqgm1gNoOPHLKKIePNJuSTz72wAmVpVEYuPkQQ9pYxzAPSY9AfYWtnKzGXK1FJB0jUgFp2cAbXm/rjZcEy6vlA7CWiZ53n+wt2wFxfJoBQ8s6kMz5puDznmcBlUp1nPkXQb2Hl2PMzJP2tzxfkqVZ2iorqP/FipPMtEg/5wxpZdSA2kBiSCVGmQJidMTiWTchJ5mJwEaeWpgNqSTyIU252sJJgWP9IJlLL03T92oBBAgrpYD1AkdemDcjkkb5hPucCVBDECw0g2tcgTgKqGUMwVbpaPv5cVDgANSRqXTsACtusc/YfXF3BuLVQz+c2U7wdgeo7Y0XBcyzmoXOohoE8h5bDAIKfDDS82oN/EGJE+pB99p2uMGZLhzVk8VdM6z5R/CAb3NzsBfljc5nIIwgrbynci+3I9MB5Kgpb5VtpA8o5j0wFHDOF0ig8SmpPYXHbqPTFdT4bp06qkQEabEREc5JudrLA3necPaGRRCWVYYmTc9Om3LEkUeGzEAmeYnp1wEMtkggBBI6S0Tj2FFHPu1KWaT4rLcA2AsLi22P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4" name="Picture 12" descr="http://abagond.files.wordpress.com/2012/03/slave-patr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3110" y="1185081"/>
            <a:ext cx="3873690" cy="3005919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8198" name="Picture 6" descr="http://www.lattaplantation.org/latta/images/Pet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78554" y="3863182"/>
            <a:ext cx="1981200" cy="25908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8194" name="Picture 2" descr="http://1.bp.blogspot.com/-WpeoHcFth9U/TZhw4ZZVZuI/AAAAAAAAAV4/u8n-tIR-nqk/s1600/manateeriv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19182" y="3870006"/>
            <a:ext cx="2286000" cy="2590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FF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Nat Turner Revolt, 1831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4267200" cy="5715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250 slave revolts in U.S. + 250 on slave ships</a:t>
            </a:r>
          </a:p>
          <a:p>
            <a:r>
              <a:rPr lang="en-US" sz="2800" b="1" dirty="0" err="1" smtClean="0"/>
              <a:t>Stono</a:t>
            </a:r>
            <a:r>
              <a:rPr lang="en-US" sz="2800" b="1" dirty="0" smtClean="0"/>
              <a:t> Rebellion</a:t>
            </a:r>
          </a:p>
          <a:p>
            <a:r>
              <a:rPr lang="en-US" sz="2800" b="1" dirty="0" smtClean="0"/>
              <a:t>1828 = Apocalyptic vision</a:t>
            </a:r>
          </a:p>
          <a:p>
            <a:r>
              <a:rPr lang="en-US" sz="2800" b="1" dirty="0" smtClean="0"/>
              <a:t>Lay-preacher led 60 slaves</a:t>
            </a:r>
          </a:p>
          <a:p>
            <a:r>
              <a:rPr lang="en-US" sz="2800" b="1" dirty="0" smtClean="0"/>
              <a:t>55 whites killed</a:t>
            </a:r>
          </a:p>
          <a:p>
            <a:r>
              <a:rPr lang="en-US" sz="2800" b="1" dirty="0" smtClean="0"/>
              <a:t>Transformed the national debate about slavery</a:t>
            </a:r>
          </a:p>
        </p:txBody>
      </p:sp>
      <p:pic>
        <p:nvPicPr>
          <p:cNvPr id="6146" name="Picture 2" descr="http://sunnycv.com/steve/civilwar/03/images/75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371600"/>
            <a:ext cx="3962400" cy="4572000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419</Words>
  <Application>Microsoft Office PowerPoint</Application>
  <PresentationFormat>On-screen Show (4:3)</PresentationFormat>
  <Paragraphs>93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Southern Society &amp; Slavery</vt:lpstr>
      <vt:lpstr>Slave Labor in the South</vt:lpstr>
      <vt:lpstr>Statistics</vt:lpstr>
      <vt:lpstr>Cotton</vt:lpstr>
      <vt:lpstr>The Planter Class</vt:lpstr>
      <vt:lpstr>“Affair of Honor”</vt:lpstr>
      <vt:lpstr>Southern White Women</vt:lpstr>
      <vt:lpstr>Poor Whites in the South</vt:lpstr>
      <vt:lpstr>Yeoman Farmers</vt:lpstr>
      <vt:lpstr>Southern Free Black Communities </vt:lpstr>
      <vt:lpstr>Slave Labor</vt:lpstr>
      <vt:lpstr>Slave Codes</vt:lpstr>
      <vt:lpstr>Slave Families</vt:lpstr>
      <vt:lpstr>Sexual Control of Slaves</vt:lpstr>
      <vt:lpstr>Slave Quarters</vt:lpstr>
      <vt:lpstr>Resistance</vt:lpstr>
      <vt:lpstr>Nat Turner Revolt, 1831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Southern Society &amp; Slavery</dc:title>
  <dc:creator>sabrina</dc:creator>
  <cp:lastModifiedBy>Sabrina Sanchez</cp:lastModifiedBy>
  <cp:revision>7</cp:revision>
  <dcterms:created xsi:type="dcterms:W3CDTF">2006-08-16T00:00:00Z</dcterms:created>
  <dcterms:modified xsi:type="dcterms:W3CDTF">2014-03-28T02:18:25Z</dcterms:modified>
</cp:coreProperties>
</file>