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260" r:id="rId3"/>
    <p:sldId id="261" r:id="rId4"/>
    <p:sldId id="262" r:id="rId5"/>
    <p:sldId id="263" r:id="rId6"/>
    <p:sldId id="257" r:id="rId7"/>
    <p:sldId id="258" r:id="rId8"/>
    <p:sldId id="264" r:id="rId9"/>
    <p:sldId id="265" r:id="rId10"/>
    <p:sldId id="266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B25"/>
    <a:srgbClr val="FFC7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10AD3-50E4-4F7F-9426-B2C6B0FC1E10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DE178-577B-4540-9430-E2A40575B3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87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DE178-577B-4540-9430-E2A40575B37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856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DE178-577B-4540-9430-E2A40575B37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25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DE178-577B-4540-9430-E2A40575B37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20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DE178-577B-4540-9430-E2A40575B37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05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DE178-577B-4540-9430-E2A40575B37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20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DE178-577B-4540-9430-E2A40575B37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52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DE178-577B-4540-9430-E2A40575B37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98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DE178-577B-4540-9430-E2A40575B37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34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DE178-577B-4540-9430-E2A40575B37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8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DE178-577B-4540-9430-E2A40575B37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96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3CB7F6-585D-422A-9184-E4F1941E188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0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B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CB25"/>
                </a:solidFill>
              </a:rPr>
              <a:t>The Gold Rush</a:t>
            </a:r>
            <a:endParaRPr lang="en-US" b="1" dirty="0">
              <a:solidFill>
                <a:srgbClr val="FFCB25"/>
              </a:solidFill>
            </a:endParaRPr>
          </a:p>
        </p:txBody>
      </p:sp>
      <p:pic>
        <p:nvPicPr>
          <p:cNvPr id="22530" name="Picture 2" descr="http://upload.wikimedia.org/wikipedia/commons/0/0d/California_Clipper_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98620"/>
            <a:ext cx="4114800" cy="525458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22532" name="Picture 4" descr="http://www.historynotes.info/wp-content/uploads/2011/12/gold-rush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295400"/>
            <a:ext cx="3609474" cy="5181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2781"/>
          </a:xfrm>
          <a:solidFill>
            <a:srgbClr val="FFCB25"/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49’ers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85" y="1143000"/>
            <a:ext cx="4419600" cy="54102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B25"/>
                </a:solidFill>
              </a:rPr>
              <a:t>Sutter’s Mill, CA in 1848</a:t>
            </a:r>
          </a:p>
          <a:p>
            <a:r>
              <a:rPr lang="en-US" b="1" dirty="0" smtClean="0">
                <a:solidFill>
                  <a:srgbClr val="FFCB25"/>
                </a:solidFill>
              </a:rPr>
              <a:t>Surface mining</a:t>
            </a:r>
          </a:p>
          <a:p>
            <a:r>
              <a:rPr lang="en-US" b="1" dirty="0" smtClean="0">
                <a:solidFill>
                  <a:srgbClr val="FFCB25"/>
                </a:solidFill>
              </a:rPr>
              <a:t>Pre-1848 = 5,000 migrants</a:t>
            </a:r>
          </a:p>
          <a:p>
            <a:r>
              <a:rPr lang="en-US" b="1" dirty="0" smtClean="0">
                <a:solidFill>
                  <a:srgbClr val="FFCB25"/>
                </a:solidFill>
              </a:rPr>
              <a:t>1849 = 30,000 migrants</a:t>
            </a:r>
          </a:p>
          <a:p>
            <a:r>
              <a:rPr lang="en-US" b="1" dirty="0" smtClean="0">
                <a:solidFill>
                  <a:srgbClr val="FFCB25"/>
                </a:solidFill>
              </a:rPr>
              <a:t>1850 = 55,000 migrants</a:t>
            </a:r>
          </a:p>
          <a:p>
            <a:r>
              <a:rPr lang="en-US" b="1" dirty="0" smtClean="0">
                <a:solidFill>
                  <a:srgbClr val="FFCB25"/>
                </a:solidFill>
              </a:rPr>
              <a:t>Global community</a:t>
            </a:r>
            <a:endParaRPr lang="en-US" b="1" dirty="0">
              <a:solidFill>
                <a:srgbClr val="FFCB25"/>
              </a:solidFill>
            </a:endParaRPr>
          </a:p>
        </p:txBody>
      </p:sp>
      <p:pic>
        <p:nvPicPr>
          <p:cNvPr id="1026" name="Picture 2" descr="C:\Users\Sanchez Family\Desktop\Gold Rush and Overland Trail\goldrushoverlandtrail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1119117"/>
            <a:ext cx="4038600" cy="2843284"/>
          </a:xfrm>
          <a:prstGeom prst="rect">
            <a:avLst/>
          </a:prstGeom>
          <a:noFill/>
          <a:ln w="76200">
            <a:solidFill>
              <a:srgbClr val="FFCB2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AutoShape 2" descr="data:image/jpeg;base64,/9j/4AAQSkZJRgABAQAAAQABAAD/2wCEAAkGBxQTEhQUExQVFhUXGBoYGBgYGBgcHBwbGhocFx0cHBocHCggHBwlHBwUITEhJSkrLi4uFx8zODMsNygtLisBCgoKBQUFDgUFDisZExkrKysrKysrKysrKysrKysrKysrKysrKysrKysrKysrKysrKysrKysrKysrKysrKysrK//AABEIAQMAwgMBIgACEQEDEQH/xAAcAAACAgMBAQAAAAAAAAAAAAAEBQMGAAIHAQj/xABIEAACAQIEAwUEBQcKBQUAAAABAhEAAwQSITEFQVEGEyJhcTKBkaEUQrHB0QcVUpKT0vAjMzRTVGJzgrPhJHJ0svEWQ0Rjov/EABQBAQAAAAAAAAAAAAAAAAAAAAD/xAAUEQEAAAAAAAAAAAAAAAAAAAAA/9oADAMBAAIRAxEAPwCijE3eTXI8i341jY68NM9z9ZvxodLzDYkU2wahhLHWaAE4u/8Ap3P1m/GvDir/AOnd/Wb8aseGtknWjr6EHw6+VBTWxd4bvd/Wb8a1GPu/1tz9dvxqwYyySdY9OlKhgtdBvQC/nK9/XXf13/GvRxS//XXv2j/jR2J4YxjSAOdK8RZymKAj874j+vvftH/Gt/z5if7Rf/a3P3qX1lAx/PuJ/tOI/bXP3qz8+4n+04j9tc/epdU+Dw+dstAX+fcT/aMR+2ufvVn58xX9pv8A7a5+9Ul/gzfUOb1qE8Hu9B8aDc8cxI/+Rf8A21z96vDx3E/2m/8Atrn71ZdwAyiDB5zQbYZpigN/PWKP/wAjEftrv71Z+fsT/acR+2ufvUMtogEGsTBFhK8t5oDE7R4vliL/AO1ufvVIO0WOG2IxGv8A9j/jS+zh2DAxTJJb2hFARZ7RcTPs38UfQua9udqOJqMxxGJA6yYo3guPyE6jTSPKvOM4lXQoo8JMk+e9AEe1nEhB+k4jXbxH8KZHivGwubPiiu4OUEf9utIsKfEu+lXTh/aF5KaRERQVp+IYpiWd3zky0219o6n6nWayi8Zf/lH39pufnWUFds3V2C1PZmZUCBymiLlsrqoWTypY90hhup6UFxweXKvWJaay5icvsjTrSLCY7aTTW9i0Caj2tooIVksTyNSNb5UMrF1hRtXlxXGhMUEpnUEzpQ2JwKwC29aJI13Jr3E3YAnWgDa2jeEAZupqS7wsDQ8+YoTGt9ZRFFtiCVBoBm4blOoLDlR1rCAAHLE7UTbx2YLC8taMuWy6iBr0oFV26U0oNsW2eATJ85ovieFI5iOdLcFhiX9KCW7YuEnTUc5/3oZMSynzp/ftSJ5iq5ixDmgY274bXY0ZgdyW9nypJYBBo7v41BoG73rIHMUvx2IEeE+lQJiQ2pqDiQGhXag0wl5lMjUHemxTMNN96R4YtMATTs3MhQEiTvQFYRtdhRqYLIwM7ilux6g08s3VIAoIr2HGY77nmayiMQvjb1P21lBUrVsqc4GYR1qC5cGXMT4idulCWr7DQGBUqWmMcw3Sg2t4gERAkbVJbkiCxnpyofGYfLHnUNtjOhoGtvFFRpoffTLh11nM/GaDyeBWIEfxzrVscM0KIA6b0DXGox8SgZBvSfEYoRGhE0SC2RspYjnQeHtc2G9BEyAQZ91ZdxYJGUQBvRONtrkmfhS1bWb2Rr50Ba4qPZ58qbYXiLSDlKmOXOk6OEO0sKMRydZigY49AwDbAnUn7alwNhEGgBzc4++grDEg5jt9lH4LBm6RrAHKgFvg5TtNVnEghjO9XnG4JN7Z0G9VjH4dFeSSaCCwISTuaixDaHzo/EuvdgjSljXpEEUHlm7l5Vj5mMAH0FePd22p5wUrAzDU8vKggsYE27YdvrbRQuLCZgSTPMVa3uK4VSJiY6Vl7gVm4IaUYmBt60FewuKDaAaU5wo0k8qiw3Be6U5jJB+Io/C2QVbUFQJAJ1J6UBFx5JPma8ry7oxHQmsoFt+zZY5Bbyqu+mtBYnA27eQhys6wele3cf4NYH2++l2NxTEgZg0CBPKgm4jhy+XKyk1FhsFqC5AMjSh7b6xMGtruMIfxCY2/Ggf4ixK5BtQ2DwpAJABy9aTXMa7azHKKl+lXFUTIWgsvDuMIpfvl8BEHKKS31zGUnKToDSpsU2sHQ0Vw+40GNxQTGySpnSKgw94ZtpqXVwZMTyqK1Zy3I6DlQTW8EXck6TU13B5U+rHLWoVvZyU1HpW35tP1WPvNAbgZcGNTtpTO1auW0JOgpbgg1krmBVjqNIkdR1HnVnz95b35UCW3iUU6tINecU4atwIwBC0qZTbeCCRReH4xnlJjpQecT4WHAFrfpSxeFvb1uoQPMaVZ+F2zmOYjTnRXFLrGV9oEaeVBT7+FUFCqka604v4gFhJAhdDHKoMK7ew66qele3bylocaHQUG2Bug3BGoo4Yh3KgsCFYkdRQ+AwBUNCySNDTDhNrSHUM3Q/brQScZtMWEEagb6fD51DhcEcrATMiAaLxNpswJAY7DyoMY427k6kUGYrEAOwLEkMQdfOspXjsUjXbjSdXY7jmSayg24xwliCQAMvIUgEASVg10HAcJS7LLcZiQCw6HnpQfG+AwJ0mJiI060FKxOwIqO/aaAx1HWmpVApRt6Dw90ZHtnflQQYErPiptawfeGA0qNQppJlj1FN+E2c7CGgcvKgLxfCe8YKqQwA1A30ivcPwS5bO0dZ5/OrfgsMbYDAyRzj5Up4nxguCrjKQelANY4WjkTBkxpypnw3s9YLEE6gx60T2I4OuIDsrFCpgiJB51cf8A00mjOFlRy3n1oKtb4GlohjZti2bgQl0kmSBIbMMoAzbAyVjSrNw3DWLKaIkx7MIASNDuNQDPP5Uu/Mv0rKnfsEtnUdWnTWeQnepz2GURN+6SCcpYjSd+W9BPdxNvEoFcqA/szqNIkgaSBMZtNdutDYHsmAQQwKT7Mcges1te7CWCM3e3e8gjNIjUzsBAGm2m9POH3spFskSANAIERpA6UAN7sphmBHdAelK2/JvhDrDA9QT+NXK8Qo1NQJezwVZQPiT86CnN2FsJP8s/lmI3qX/0pZyFhcllB1n8DTLjPAi7Bgwy7tOuvIilK8DvLKoQFY6sdCR1A60Ca8lgWvECLlVV8A9yGGoJ26V1u12ZthQPaI5sAdK0HArSEmIH6PKg5Pw1b63PCHKhoIPzq0cPwCvezOSIHhAMfHrV2u4TDhZ0X0ilP5qcjNbIZZ3+tH2UAVzDGdIOv8CkuJwuZxm0Amco389KvXDeDEAFo15R980bZ4FaTRRQcKxt4i44DmMzcvM+dZUXaPEEYvEgAwL10DTo5869oO7cI4IqXHdwoYnlsfP1p01kHkKifAxcLBjDRKnUSOY6USwgaGgrXbHszbxdrKFC3RqjxqDznqCOVc/4b2CvuSroEdGgvupHl10rqOOzr4lb2faBG4PQ0BhOOzOZSusajegQ4X8m+G/90s3kpKj5a1vb/Jrh1M27lxRMxKn3AkT8Zp7f7Q2kYBidSORpmuIRtQR1oBsFwO3bERPrrUx4NYJzNZtk9Sin7RRaXgeYry9iVUSxAFB5h8IiaIqr5AAfZUty3IIpOvaFGYhQxjoDr8qdAyJoKZZxS4dryuQoRiSxI2bX5Aj1qC120w5OW3eDsTAHiB+Ikda07brbW7DiUujX1EAT6/dSfhnC7FvEW7kqbujImwULAliSZJJAAA60B97t9YL5bYu3DMN4WIUbEDUnf3HTSmWCxhXEMXJNuAykgQoIGbXQgFtQIoDjX0SzfzxkuXJJa03hzE6h1iFkkwwIkgj194fGJzhoZYAEwQTEncaEfjQXLiWE75cskKw1I3g9PxrXC8KRFUJKhdPd5mq12V4zcV2wuInMn82xBXMnLQgajUTVuS95waCS2uUkHaNKivvbUFnZQBrJ2FDcU43h7crdcA8xrIkdBrtVC4l2cGKuZ8LiS1ndw7M2Xmcs+XI0DvHflIwttiqh3jcqunzIqv8A5tx3ELj4izdNiy8ZQ5Oojko0jzqw2OB4K9bQd2vg008OaOsRPvqw4fEoixoqgQOQAGlALwTgaWrSpc/lGiGZtZ+NMLHDUSAgKjoCYrexiVYSDIofiGOKAKgzO2iDkT5nkBQR4qzdBOQhpiJ0ijgRoCYNIxxZ8Lb/AOLZC52yA/DXU+tN7L97B5R9tB809qSPpuK0/wDfu9P6xqyo+1Nz/jcV/j3f9Rq8oPq10B3qPuqmrwigAvWCdKjGBHOKPNrzrDboFz4FTvB91bLhl/RFEnDk70Hjb62hLN6DmfdQSth0IgqDWyWlAACiByioMCXfxHReQ50eEFBosch8qgxGJnSQK2xl3KpOwAqkYjtCsltww8IB5HczHIR+sKBlxbBjEIfrSfDBEdJnyqo8bwfcW/o6ILzuVNx2WYjVRm1ygaxz1J51YuAcaV8J3iAqBuDqZH1eXSpXUuM6RmzZmB05fPf5UFX7OYTF20gW7D2mOa4mpzAjmWXUgaQOgq68Ls20T2BbB3XXSeUny+FKeCYm4Nbvh9osBzgxO3MCt8ZxaWKohZCpPPQ7jUjTf7uVAj7XYsLcRwRbYPAcTBH96djPWauvC8VmRCSCSBMHn/E1x3i9+b/tHLJMHlzjzHuG+1NRxa4mGLo+SSSY6+yCCNtNfOaDrDBHfxKpYDRiJ0nr68qltWkWYUCd4FUngXGnCYd7rAnVWO0jQz0nUg6ax51f3wqXFmSJ6Eigr74OLhYHczB2+FJuJ3ybkYkyu627aMR6nrVxs8Gtq2aWY+bEj4Us4p2rwtm41k3EW4oEgyNxI1igF4RhsTmbLlWy0FJnNt05Ci8Hw0Jc7+4XLhSpYsSuuui7D3UlxXazOB9HhzsYbb3c6d3MM9+yi9+RpLQBLe/lzoFeN4rZdtUW4BrmfkegFeYbtxatxbZYIH1dtOWtIu1fZnEWAjWV71TObULB5SCdao+NwmJvjN3LhVBk+lAg7QL3mKxDr7L3rjCd4ZyRXtZf0ZgdwTM778/OsoPrGsryo7i0Etal6ha5FaG7Qbu81TuKYC73xeCyjUVZzcrRloAPz+iIPBc9Apn4Ustdqb945beHa3/fc7f5RrVi7gGvEsLPKgU8VxBFqGOpGp/j3VynC4nK9xTENmBUdQNDtoOldE7bYrJAEbCfQyfurmfaBMpFxRpodPeRQeWOKNatOoJ9vKonSTBOnrrTvhHabK0HeW+Ou5/V+G1Uk3SwG+rk/IDeobjfbQdSXtBaLsDdRdSyyeczvy50m7Y8dW00YW6rC6niKmYMxryEifWqHdEE1oaBi2KnK8nNEGfIU1W6Xw+Qbu6Ko8gfs/dqvW9QR7/9qL4Xe7vM8S3sL6nc/DT30HQcVCpbgmPInl4enMj3xV/7OcQD2ASZYGD7gK5nYfvEVTuqg9dZMyY3mPjVm7H4n2lEQdQNoj796C5txEA6j5Vz/wDKVg7mN7sWMKSy73NAY/R9Oepq9Zh9YTWpxqxAU6+VBzzsh2ftYXJfdyzjePYGnzNOWe3hGbFrccozEta+rLmPCDtB195phb4TaUFbauoOpWSRJ5wai4nwlryi3ssiTHSf9qDRO3Nu6SndsJ9kmIPzrXhnFfpAZAskPl3lYG5Jj5URg+w1nIA4k+pIHuO1NuG8EWzAUKirMAAazQfOHakxjcUB/X3f9RqyvO1f9Nxf/UXv9Rqyg+sGuAUFjMQK2a0fShL2HPmaDQNJ0NEFJG9QWLTDoKL7yBtJoIBbjnWj4iNtTXncs08q1+jkabelBgxDHcR761Fxj0io2tRzqDKZ5/GgS9phNwCZzL5bLoY+I+Nc+4hdRWyki4jGCoMEa9Y08qv/AGxNvuh3jMpElSqOwHqVGnviuV4jD2zoFhuTK+WfVLkR7qAXFXkVyLamBtmMmYgnp/4oNmrfE2wrEBs3nH+9RUG93ceg+ytKwmsoNg/8RRNi7lAY8pygfpfpH0+6hAKc4DgXeAeKJ6DNr6zQaLxK6y5UgTuRuf40q9diuCsl+zcN9iSM7oQAIiTP/wCaWcN4X9H8QTvI2lSxHnCEa+470VgcTbu3GVHZWYEZpDMTHsgHLHoZ9ZoOlXcfaEZnHrP31qnEsP8A1i/GucW+I4lbniZoUQqsqbbawIrdu0XjAuvC81UA+7rQdExnG7Vu2XEuY0VQJJ6a6D1JpXiu0dle7d7vds4P8ky/o7yRtHXYzS5eIIbWaxb73MYVACCWPI9PMmnWG4U2dLl7KpCwEEGCw1GfmKA/AcTRkD2zmB5jat2xhJXNKxvClvmKkbIkAQJ6Vv8ASVEa6nb3CaD5h7U/03Ff493/AFGrKztX/TcX/wBRe/1GrKD6ndmnesk8zUhO2lQ3bsfVoMNRPvUTMSTWlwmgke/5mgbmLc6Lp7pNEvl61p9HI6UEVq0zMfrD51DjcQllC1wkAeUknoBzJ6U2sgL5UFxzB2cTaa2/PY81YbMOhBoK/ieIrfUNatXbbLMNcQfNVfxKdRqQNarONsXWMMveTMd3YFtoPLvO+Ij3EUx4LwcJsWW4MwyuxIlTBgbET5aVJxJgAVvJl5ZjJBIncx8vKg5fxnCrbfKoIPMFlYg9JVQJ9BS8067T4YrckBQmwCjQevmTJnnR35P+zn0u/mcHubMM/wDeM+FPQwZ8h50DzsZ+T0XbffYwMquv8nbBytB2djy6hfeelM7X5MMOtzM1289v+r8OYnzcAaeij1q7Yh/I0NduadKCj8S/JtZyHuHvC5OneuhX0OW2CPWTSHBcOLe3ca2BEJaKgxGmuuu+wNdLYmRBmqjY4zhrTtbbvQ4JhTbuxG0KhX57nzoIBwu0fYdHf9FsVc7z1yqNOulB8L4Jc+m2P5NrZW6jZpZpAOY+IjeAfwppxjjdpVi9hr1xT9W5bZR5srFdD8Nt6zs1x9Ll+0iG73ahsveEZojRSRMgS2p12oOh4zgWHxHtqQeqsVPypDe/JxYhirPO41HzMfOmlniXSfto61jjQK+yfBhh0b2gzHYxppGkfbVhODVgMwmDI151mEt/W5tv5UStBE2EQmSomlfEcBDocoNpASUCZjPIiD8opy5gTUJzGPqmJ11ig+XO0ozYvEsNjfukTpoXY7cqyvO1X9Nxf/UXf9Rqyg+l8TjHJ8Ij1qMXm5z6iIrbFEcx86Ee8W9nQfxyoJLykbGaiuYhgNWqS3bYiJJr04YbkTQTYQkCTB6VKs7zFaC4AOVafSOg+VAShB3r0W15GhzdOmh+X416l8UAePRe+Crl7x1lpWQVXQSQdDJ09/SqR2r4qlljZvIdRoc2dWXbRgFYMNJzf+bgmAY4pr5IjIFUdNp+yffVR7V9lMTxDHnu4W0iKpuP7IJJJAjVmjLoPLUUHOcZipJUGV2E66dPjXSPyTYG9atXbjCEu5cgPMLm8XprA60/4B+TbB2B/KqcRcHtG4CE/wAtvYj1zVcMNZRFVURUVRCqqhQAOQUAQKBFeLHeoWA3n76tRND3sKjbovrEHrEjWgqmKZbau8Eqqsx6nKMx091UDgnFWxnFLdzJkAUgLJaFWTJMDUk11fHcOJ9lgRHssNPjzHqPfVV4J2ZSxjLlxAEUqFCa+EnVomdNFjU/CKCH8ot0rhbhO5AQf5iB9lc27L4vJiLRHJh89P8Af3VfPyplhYAjQ3B8gTXMsPh2J00jntQdk+lvuTA9BUrY1VUy7TG5gfCaW8IvObNrvSMxUTpM9NDHKKlxOEB9rTppQKOF9vr9vQst1J56tHxn41fuC9rrGI0ByvE5WgTG8GYJFctxfY4OxNtgvM6z9lS8M4BhmV7L3LQZTmN5rrKBBIKG3PiGh103oOvPjyylrS95BiM2XXmNR89qgwj3pVrwUEzCqW8PSTEMeuwHKd6qGC4zhmXLfvKXUx/JhrKhRELlzyVgA6mSKtlphlDWyAuhGjZYI0KgNHw0oPm3tV/TcX/1F3/UasrO1X9Nxf8Aj3f9Rq9oPpbEKh3BpeHRTEknpRWJHUgH1odLizpqffQetiSNl0r36XOkGfs+FQ3r+uoHvrW5igBtp5UE1yT5fI/GvbajmxPkKhVgRoflUtvrpPzoCbCDp76hx9/uhbOWQ1xUPkGn74+NEW53OlA9obTXLDpbGZo0UEKfKCTGhg+6gDwfGTcxd2yAR3SZyv1SJEeKNDE6eW5pt2axOa2WOhdmuRMwDAUfqhT76oHFbrq1+43fI11bSzaKiHXOCjzJiJOm/WmPAeKZUljoBJ91B0O7cE7a9agvYnKNSAPM/cNap+L7XAKpUB85KqFbxMemUwY1Hu19E/E+0zBSD4Gjx6g911DAoATudxt60F/bitsb3FHrmA+JWKy1xNHANu4j77MCY9N65St61fNtCzpblmdmXMVVmJXM4aGGkjfLoOUmd8NZuk27uKOQMbdi82RkhUBYAhZCyB4Yj2ddBQdPbGidf/FLUxyNiWTOAYGUdRAmubYXjNyzchSe6QAZAyONuTQMwnp1jWJqXiWIZ7oNsEswBSBJkSdIPNZHPlQXfthw3vbWQc9vUaj56Vy/gMXryJELJLg76AmCOkjX4c6O7R4x2tZu9LKw08TaRAiJjn9tQ/k8w6m7cd5IVIgTuSOUdAaC9WcUAIVZP6Ua1JawrNq0KP486Lw1kkTatH0aF/7iDUN/hmMdtXtW7fRWYsfIgW8q+5mmgjxBtWhETO5DkR667bUn7QcPfui92MstlZlQFc/h3JMaaT7+lN8LwTFrBa5bdsxJyRtpEG7CptyRt/fTbDPiFDC9ZDWzsFbO2upnWI8ooOYYHhKobeII+klyRkayzKAIBcsG8RB2ERodas+I4riMUMtpnMiBkhVB8zsJ6MeVMbhfOlvD3rtm17QUYcuVk5SM2Y5WmdMsACaOtWBnLGzdPhGa41tgZ1Agd2SZEmQYGkxNBwntD/SsR/jXP+81ledpP6Xif8a7v/ztWUH0Njri/pE8/wCBS8X9dB8daMxKRrln1/2of6LGuw66x6zFBLmY8l/Ct8g0mKBfEAmNyOgJ+wVLbuPyBnzoDGRRpNYuMRYGk+n30GbDE6n56/7VpcsBRJ18utA0XEIT7XKedRvjrYjUD7flSRscADFtgBvmKKPixn7aCxXFRIHdKfNbrMNeXhtROvJqBhxlUxCso9swwMRLKDC76ypYD3VTcTmyAJM5liDHOPakAb7nSYmrDg7lx20Vh0Gx+BOlScdw9lRmuXFtO4KtJ0aRBYwJU9YBGuwoKteBsujBldlIZQ7k5G6OjrEgs2nWTW1ty1y5dzeNgRmtEJ7RU65YC8oIWW11O9WG12ezeNybn95mzhvMMNxz5x5RW+K4bZMSiDloOmkE+gG/SgqtrhzG6vd22JLkFCcoOTLnUFj4QxVzmOnjAnQ1PbwneMVYA24Z1BHsaicqABS2VGEKNYM01x3B7TRkMGANddjI15elC28FdtZwpWWBg5LbNmMCczqTMaAgSNvOgVYrCG3cl4aRmU6ywZmAJGo5TBUaUSuEXuxcvSLVtQznYx9VB0ZjCj3nlTXEYLIoF0tvmCZWe5J8XiAc5Rzlyo+NVXtxj3a6LOUpbt6hMysST9dsogMRAjXKNBzJCvG+5GXMY/Rkx8Nq7J+TfhHcYNXJOa8BdJ5QVlB5eHU+bGuP8Pw4dwrGF1LaE6ASdtp2mRE712bgfGkvokMVZY0UOVAiAGMxEQJJ312oHguPA2Bka6E8tQJ5nTU+40QjCS3iJIA1jSJ5e80vtYxAQue2d/CGSQf+UExzoxL+sRvsdftIoClYk7RW4Yj/AGqFhtKMY5grHwkE/Cts08m0/ukfdFBs1085PnvWWz41PzrwuwEkQBrqRPwH41GmKDRlM6jVSs79CKD5q7Sa4vEn/wC+7/3tWV7x/XFYg9b1w/8A7NZQfRXEL2mnLpSG5emSxMaQJ+6jroYkc+sDahcRbAkE68+vzNBIvFdIgx5Lr9teXeIsw0TKOhO/vpfiHVRuJ5yV+/nUXeqNSJO+mUR8DNAYmKPQ69Bp8a1uMWkZz7pmfXlWkabwp3JMH7Z+VavbsrqXJ8gx+7egAfCDMGJJjrH30R9IUQRA5ACAR57b++pDftsYOaB1d9R6ctK0vvb0C2l1O7Ekesb0EmJ47bsWs3hzRpERJ6keZ1++qe3FETvS5zXplmiS0nbyUcuURT++7FXVQig6HKi6jzmdPWljdnwxzi2AIGpUAesAAH1oKta41ft3GfD3LlrMdcjEAxG42O3OneE7d4skLe7q7rEtaXNqeq5ahx9pF2gxSQXxnHTMNRHWguuL4/eDvbS1YYoSIFssx8xb7xjHnEbUqHaW8SQrlJnS0q2/dNtQT6EmlvE7hfEXjmyrndyR4gqlzuu86gfwKFGIuAgo3/MFkDzOp9kjXlz0FBYsH3lsHNaYKxkq8hSd5IOhPrVd7RXQ98sAoBC6KBA08tJqx2MKrgnD3CjkAt4smsc/CQPkNutVbitu7mDXVcFxKlgPEAY3Ag+dAVwYQQ0iJKmQT4SCpGmuxPP01FO8HHex3ggMWElyIX2P5wiWMiNhvS3swqeOTlIjxZiCN+nKi+OGE0liYnU7DSSAYJ2EkEiRQXO7x26iBS+YZgGywpMws7htNDoeW4p3huMW20Lg8xCtEe6QRVAwfGxbRGuYe6yOs5kYkKoA8MZQND4va5+6vcHx273qG3bmyCYhRmMgjU66zPLf0oOnrxW2Im4kHaGB89p8jWYXjFu4xVWBI0IJH2e1tG4Fcj7V2Lzm1fxCui3Qq2wkEM0TAUtmkkkwY5gbaScM4BdtOhZLlrNMd7ADAamBl05c6Dp/F+P4aycr3kRgNUzjUHTRNSTodAKVYHiWKv3EZrbYfDlgEVYF1zBYFpGikDUaEaCd60fAYKFuXSbrCERCCpzCN+pn605dzVutYAArcMyBpqxKgjWASVDb6x1oPmniv89d/wAR/wDuNe15xH+duRqM7a/5jWUHabuLYr4kUCfrNv8A5QD99RpibkeEWx/lMfhvQzYRzqdT6n7aItYZpggkdAY98wedAJf4ldBiF8yoH4fZW1nFkk+GDvCqZ95IkfOpb9h20RFYzuQDA+WY77x76gbhLASx138UCT7iR86Ce3L+2wUee/zmvblu0PZZidp2A99Q4fAiRmYR5RP4URcsrrsB5n7qAUXbS7Sx/SPX06UMcQWOxPrUptICZOY9OX/n30Zhm0LEWwu2pn00oAb11gvhZo8gRSPE41h4gST5606xOMbLIuLprEGPcINVrit3NMwCemg9woF9/jrk5WgrIkbEiRIBGokTQfDsjXNSQNSPEAdNhMan0ifLehWEMZO20c+m42qbB2puqF2EHU/E7fwaDy87OQrNCB21iYLGWJjc7ammoyqB3LKwZSRoFuD6hAyyWB5htwDUuD4aJ1W5rzNmbe+ms89BIjU++vLeFRGQrmgMpY5pIYMdAwQZZgbgmedBvhUu4fKVVHBMhTDTqSCsMGB068xz0BPF7b9wRfYKDle3acmV5EKSSy6EeEnSKtWI7Q2FAZ0uKxjN4dCY39rLqPIE865/2gxrXna4zAbZV8tYgZj6k6j7KATheBuXLwt2gWY9DtEanQ6CuiYLsYzZc+IZoEFRC7jbTlBiCOfKqX2aNw3Ge26ZhqJIGY7wBzgA6bDTyq/8O7Q2A3eNdRPCIzHfNqGIERO/LcA660D3AdmsOqlTYtkf3lUyPUyfjS7iPYG2+tq6bZHsgorqNIgbMB7ztViw3FbLgFbqMOoZT9hoxrwAJOwoKniL92x/JX2ViSFtmzbueJZJbMBMNrtO1QY9ziCpUXLdu0xJuXLLqSTuFR8rg8sxAGnOmnG8VdxFophrZIJALnKIggkCToY2NKeKcUSzdsZLjOlslL1lmAZGeWV2a6RO5OUnkpFA+wHC8PkmASvtEk8pnmANZNAX+011BaYqht3Co7pie9NonIGGmXWCYPKKAuqmKYeOwlh47wG4FvOQSVIyhl2nQkmCRpWoNv6eoebyjKLamV7ogiCrTD5gQARrpEUHHsVq7Ec2P21leX9Wb1P21lB28W3ZhFgkcwWafiIA9wrS+SraJl11Bct86T4rFzorO7TuWMUxu2j9HQhWL6FiiXDqM2abmoKwUhRtB2oD1uoFAAIAHJjz386COKEwAFE/WmfsqCycQB4LTJpMsrA8tAW3OoqC3Yv3G8S3H6yD9+2xoDe8UzJP2Vqt62NgpjzG/wCNJuK33QBF9p2UDKV3nUS2hMTU2JwwJATVQMoEiYEgEqrEzPOKBicOpIY5gOhGh++KC4iTpqPTWovpBYzdLgiFLoGBPm5UFSpGk5dIoHimFZQGtlnXbbbSSdQDljWQKDXHuD9bxTtpHypNfkkyPnRtnELnCXCqjSXBkfEEj8KcXODG4T3ORkOzSPgI3oKPjcN0AFMeEWzbCsEU5/CSyh9tdBMKTPntOm1OeK8CvW1zFVGUSGBDagiBA5z1jnRVxFtvrOQtqwBBiSRpmiASeUxG+tAkw+cWmylyubxJJBA01Ubb+4aUfwvH3SwN52ZcpYSqEEAEGTMztqQdaPxFy0q5rd1mbNopDQCd/CwjLHM76weiV8T3zFsgVC2VQBAJUakwwMz56T5UBd/Ad6qM2RQxbxFgANeQIhlEeXOqdiEWZM5SSJGg084OtWzH3Lg9hyhZYiBPSNNOQ+epoW4yWSrZFu4jXQmQAF0OVfrTmPuoBsFgbmPviSFChFuMqoMqgBAAgIzHQjn51bb35KrZUm3iLgJAyZ0UieeYCD01G3nT3sjwEWbRuFs5ur3jwqgEkTCxyAkR606t4suqtbU5SAYZWUqND4ljQxyOtBw25wp7DOMQr28pjw5ZmY1M6DmDzpzwni3FCk22uNb3JuFMsDc5nI8MRz5VcO0aYoXcNbw1wsbxeSyD6rZpOnhUIcsx9UcyKGtcaxYvPY7u1cKXO77xWuACMxLFc0kAA6+UUAnY8YnEtedb+UWydF9jvG1yg52Vk3OsxI66WXiXAipGItsTiwVhyGcEkd3lFvOFHhMA6RuTE0PY4U1+411MTcw6qcpNu2gzMAGLMzlgNGHL1JoPtE72u7e3xG5fKsM1tThi2mx7u0qEidG1GjTrEUA+N4Bhro7xFuSCc4td2i3GJ0zRcYSWzaoCSJ8quvZXgNrDKO7QqHbM2YktyyiWMgAfV5TVCwJtd5buvaS0UZCyMrIxcSwYI8NEn2hp12FXwdorAys1wZSRDT4SfI7UHzve9o+prKy5ufWsoL1xDil3XxAaclQfYKhHaHFKSq37gUTChiANeQ2rKyg1udrcaAf+IufEfhQN3tzjyf6S2nQIPPcLWVlAvv8AaDEORca6S48QMLvETtG1BtiGdi7sWcmSxOs1lZQS4fjWIs627zruPaJGscjI99bN2lxJEG7p/wAqctN8tZWUGjcSuv7Tk+vw+4VInFbyDwXGX0rKygy92ixLDK15ypjQwftFRntHiP016fzdv93fzrysoNW4xeaJYfqoPsFYOK3R4Q8DXYKDr5gTWVlBi4tyGl2+J61GcU+ozHXfXf1rKygIt8bxCrlW9cCgRGYxG8RtXr8exLb37uoj2jt5dD5jWsrKDw9osSTrdMkROVc0eTRmGw2NaJ2gvzoyg9Vt2g36wXNO+s1lZQeYniN25/OXXYHkWJGnlMUOjEagkHy0rKygmOOuafyjmNgWJEDlB0jyrExTyPG24+saysoIDWVlZ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4" name="Picture 4" descr="http://static5.businessinsider.com/image/4ee625e7ecad04c632000036/the-mobile-gold-rush-is-not-even-close-to-peak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810000"/>
            <a:ext cx="3810000" cy="26289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encrypted-tbn1.gstatic.com/images?q=tbn:ANd9GcSdJt0KejpsDXXFrRLNpNOO31BaRgpp5gpqLDzKWIMLBwELZ6n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5722" y="4343400"/>
            <a:ext cx="2994878" cy="203835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CB25"/>
                </a:solidFill>
              </a:rPr>
              <a:t>Hydraulic Mining</a:t>
            </a:r>
            <a:endParaRPr lang="en-US" b="1" dirty="0">
              <a:solidFill>
                <a:srgbClr val="FFCB2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4648200" cy="4525963"/>
          </a:xfrm>
        </p:spPr>
        <p:txBody>
          <a:bodyPr/>
          <a:lstStyle/>
          <a:p>
            <a:r>
              <a:rPr lang="en-US" b="1" dirty="0" smtClean="0"/>
              <a:t>1860s &amp; 1870s</a:t>
            </a:r>
          </a:p>
          <a:p>
            <a:r>
              <a:rPr lang="en-US" b="1" dirty="0" smtClean="0"/>
              <a:t>Corporate investment</a:t>
            </a:r>
          </a:p>
          <a:p>
            <a:r>
              <a:rPr lang="en-US" b="1" dirty="0" smtClean="0"/>
              <a:t>Colorado, Nevada, Montana, South Dakota, Idaho, Wyoming, Arizona</a:t>
            </a:r>
          </a:p>
          <a:p>
            <a:endParaRPr lang="en-US" dirty="0"/>
          </a:p>
        </p:txBody>
      </p:sp>
      <p:pic>
        <p:nvPicPr>
          <p:cNvPr id="5" name="Picture 3" descr="ChineseMinersIdah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371600"/>
            <a:ext cx="3965575" cy="3124200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8436" name="Picture 4" descr="https://encrypted-tbn2.gstatic.com/images?q=tbn:ANd9GcRj73cFD8eCWmiKKk1r8JSbp6Wr7NV-0bU-HAkpar2Vvt_FUNE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800" y="4478338"/>
            <a:ext cx="4191000" cy="1903412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67808"/>
          </a:xfrm>
          <a:solidFill>
            <a:srgbClr val="FFCB25"/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Mining Camps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CB25"/>
                </a:solidFill>
              </a:rPr>
              <a:t>“Instant cities”</a:t>
            </a:r>
          </a:p>
          <a:p>
            <a:r>
              <a:rPr lang="en-US" b="1" dirty="0" smtClean="0">
                <a:solidFill>
                  <a:srgbClr val="FFCB25"/>
                </a:solidFill>
              </a:rPr>
              <a:t>Saloons</a:t>
            </a:r>
          </a:p>
          <a:p>
            <a:r>
              <a:rPr lang="en-US" b="1" dirty="0" smtClean="0">
                <a:solidFill>
                  <a:srgbClr val="FFCB25"/>
                </a:solidFill>
              </a:rPr>
              <a:t>1849 = 100,000 in CA</a:t>
            </a:r>
          </a:p>
          <a:p>
            <a:r>
              <a:rPr lang="en-US" b="1" dirty="0" smtClean="0">
                <a:solidFill>
                  <a:srgbClr val="FFCB25"/>
                </a:solidFill>
              </a:rPr>
              <a:t>1852 = 220,000 </a:t>
            </a:r>
            <a:endParaRPr lang="en-US" b="1" dirty="0">
              <a:solidFill>
                <a:srgbClr val="FFCB25"/>
              </a:solidFill>
            </a:endParaRPr>
          </a:p>
        </p:txBody>
      </p:sp>
      <p:pic>
        <p:nvPicPr>
          <p:cNvPr id="4" name="Picture 2" descr="C:\Users\Sanchez Family\Desktop\antebellum america\ante america med pics0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650731"/>
            <a:ext cx="2800350" cy="288752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 descr="WESTJuneauMiningTown1896 00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876800" y="1304452"/>
            <a:ext cx="3943350" cy="2346278"/>
          </a:xfrm>
          <a:prstGeom prst="rect">
            <a:avLst/>
          </a:prstGeom>
          <a:ln w="76200">
            <a:solidFill>
              <a:srgbClr val="FFCB25"/>
            </a:solidFill>
          </a:ln>
        </p:spPr>
      </p:pic>
      <p:pic>
        <p:nvPicPr>
          <p:cNvPr id="16386" name="Picture 2" descr="http://www.nrvoutdoors.com/LEMAT/GOLD%20RUSH%20POST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3429000"/>
            <a:ext cx="3124200" cy="317182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585" y="4005275"/>
            <a:ext cx="2629815" cy="2018233"/>
          </a:xfrm>
          <a:prstGeom prst="rect">
            <a:avLst/>
          </a:prstGeom>
          <a:ln w="76200">
            <a:solidFill>
              <a:srgbClr val="FFCB25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CB25"/>
                </a:solidFill>
              </a:rPr>
              <a:t>Gender Imbalance</a:t>
            </a:r>
            <a:endParaRPr lang="en-US" b="1" dirty="0">
              <a:solidFill>
                <a:srgbClr val="FFCB2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8863"/>
            <a:ext cx="5181600" cy="4229100"/>
          </a:xfrm>
        </p:spPr>
        <p:txBody>
          <a:bodyPr/>
          <a:lstStyle/>
          <a:p>
            <a:r>
              <a:rPr lang="en-US" b="1" dirty="0" smtClean="0"/>
              <a:t>Bachelor environments</a:t>
            </a:r>
          </a:p>
          <a:p>
            <a:r>
              <a:rPr lang="en-US" b="1" dirty="0" smtClean="0"/>
              <a:t>Eliza </a:t>
            </a:r>
            <a:r>
              <a:rPr lang="en-US" b="1" dirty="0" err="1" smtClean="0"/>
              <a:t>Farnham’s</a:t>
            </a:r>
            <a:r>
              <a:rPr lang="en-US" b="1" dirty="0" smtClean="0"/>
              <a:t> quest, 1849</a:t>
            </a:r>
          </a:p>
          <a:p>
            <a:r>
              <a:rPr lang="en-US" b="1" dirty="0" smtClean="0"/>
              <a:t>Prostitution</a:t>
            </a:r>
          </a:p>
          <a:p>
            <a:r>
              <a:rPr lang="en-US" b="1" dirty="0" smtClean="0"/>
              <a:t>Businesswomen</a:t>
            </a:r>
            <a:endParaRPr lang="en-US" b="1" dirty="0"/>
          </a:p>
        </p:txBody>
      </p:sp>
      <p:pic>
        <p:nvPicPr>
          <p:cNvPr id="1027" name="Picture 3" descr="C:\Users\Sanchez Family\Desktop\antebellum america\ante america med pics00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458" y="1246684"/>
            <a:ext cx="3181350" cy="4495800"/>
          </a:xfrm>
          <a:prstGeom prst="rect">
            <a:avLst/>
          </a:prstGeom>
          <a:noFill/>
          <a:ln w="762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8" name="AutoShape 2" descr="data:image/jpeg;base64,/9j/4AAQSkZJRgABAQAAAQABAAD/2wCEAAkGBxQTEhUUEhQWFhUXGBgYGRgXFxwcHhoYGhwYHBwXHBkZHCggHBolHBoYJDEhJSkrLi4uFx8zODMsNygtLisBCgoKDg0OGxAQGywkICQsNCwsLCwsLC8sLCwsLCwsLCwsLCwtLCwsLCwsLCwsLCwsLCwsLCwsLCwsLCwsLCwsN//AABEIANsAvAMBIgACEQEDEQH/xAAbAAACAgMBAAAAAAAAAAAAAAAFBgMEAQIHAP/EAD0QAAIBAgQDBgMGBgIBBQEAAAECEQADBBIhMQVBUQYTImFxgTKRoUJSscHR8BQjYnLh8QeCkhUWJFPCQ//EABoBAAIDAQEAAAAAAAAAAAAAAAECAwQFAAb/xAAvEQACAQMCBQQBAgcBAAAAAAAAAQIDBBEhMQUSQVFhExQicTKBwSMzQlJikaEV/9oADAMBAAIRAxEAPwBa4JgLd1I7q47Ay2TfLIGg5H2O/Kr7cKw4Ed3cD5mkZicogBV2+9NR9k7jahWyEADNmgAFpbMDvoOVM2H4woYAoMQAChAEeKSQwkyRGsHas6tUlGbSL1KnFxWgC4Pwm06wtkXHzMBLE5to2IiNdgZny13ucFwyXHNxWCqSCgOxGmjMSSC0zp0onjhfuupe0gA+HZMo00GTxcupqzh+9WAtmwqhsx1Z8xjLLZiJ0HWq8rlf3f8ASVUP8RXHBrFy4cpZFUSVCh2y820IGmmg5SZFXLHDbAYhLTsSACM6HWTyYHoDEzrTrax9xYg2V/tw6jb/ALVBj8Wb/huPm9LaA68wYkf4qJ38e7HjavP4oUF7PopJuWLpXYKxKHNp4s2WAJze1XbfAFuZe7wdzLpE3bbDLroYAO5EzrpR6/ZzpkZ7rAbAvoNB032FbDg1sJnfQRoXJk+W8nWo3xDPcZ2yitcC1iOAW7LEPhy2sHMzAabsrKPhK6mZiKkxPARcAcIi2wIB79SAREAlwDEcoO802Jb7sAWwEPV3LN6BenkahucKtk5mWTvNyAJ8l5UVevPUHooWbWBtW3IP8PBKKXWGABElgsmddCa9iMGkl7DaCdAcuUn7Z8j05HTzpjK2BAbuh6LIrQ4jCbll9rYrvcz7MKhFAPB4a2c3eGfiOZSwylhBGoI1HPfwkCq1nA2WzKps/aQKS5eDALwq69eVNSYvDkeFk/8AEVatqmkZD8qV3c10YXTixUwuIt22ayow4Vdrl3DlmaddRodNvlVnFYq2VLZrLucoAS0VGXXNOeQOUR0pqbYAjMNdGGYDyEivCyCPCcp6A6fqPrUcr19gKnFbihb4gjyly4iBtA3dIW23JJB39xUdvFWUYpYvKq6GSgMERmID7zqYkCmy/Yjf5nWov4dSP9VF/wCitmiVW6eqZRW3bZWY4y13hgCbOQ6HWYkEFdJqu+MNsqn8c2XYFAHVQARqGA6DntNFVsAEMpI66kzXltEnVyR02+dFcQXY723kC3b4zd5/E4a6w8MXXAnLIBVQIUEE6a70LxlvDqFU3+8aBmKKgtgHUw2bNKjbTemp1QQCoPKcv51BiuGWm3RZ20AqWF/DOqYrtn3KXDyqw2QujKrBEjKk+GXJ13jQQdzyrnGOabjnKB4m0UaDXYeVNHCHvWScpbuhOxiCBmIBPUjp6UpXDJJ6ma2bWOG2jNuXog72ac5SFJUyZYMBKsMpTrzzbxodOjTZ4Z3DJZLSRN2AsQCAuvUzt0E0E7FWEK3HZoygEyAVykxrI3Oo9KNcOvC7feSTktooLDXcx76T7+VVLyX5di1arSIYR5G23P8Az0r2cA6f7rAtadPbUVgDbTy/fSvPto1UbuwiAK0FiSANTUtu1mP7/f8AqprSaQJA59T6+VBPsCckjNqFPhgnm52HoOZ860xZVdXcg84PiYflVbG8TFsZU1PI9Ntv1oRbwb3WzHWTzrStbKVTXoUatdRfkJXuOKNEHy3/API6D2Boe+NuvsPlqf8AyNFcLwZRvV5cOBsIrbpWUILYoSrykK54ddbUj5msf+i3OopqNusGzVj0kR87FRuDXOo+daDA3FMwR5r/AIprNutClK6SCpsCYTjF23ofEBybQ/Oi+A4ulz+h+hOh9Dz9Kxew4bcUMxfCOa/KqlewhNaLDJYV3HcaLV/cMJ61HdsxqNqW8HxN7XhuAsu2+o9Dz9DR/CYgEBrZBEftSKwLmzlTfy/2XqVZPWJqTXiamu2wRmX/ALDcj/FQRWfKPLuXYyUllGJqOzIkH25/jUwFR3Hga/vyp4POiCxPIuFr1tSBb7y4VJiM0EHciFAJk68qS7qkEjpThw8g4u6HiGkEsdhzP+TSliboZ2IAAJJAA0A8vKvY2udvCMC6wGuy9m45YW2APhIBMAvJyTpqNGpp7PYYW8RiULSEyKGOkxmmPKZoH2O4wthHBTMSDEgkZiR4mjUKABp1o/2bVu9xYcCQ6ggH+7b1396ocQb5Zlu0x8Q4UGw/fvWQtZJrCnTz29/0rziTkzUbwiNb6F+6DDMBmYDpP0qpj8dkBRTJk+08h6VJxHEC2PCBnbSY39ah4XgCTmatqxs1UfM9jPuK/L9kfDuGFtWpgs4cAaCpLaRtW2JvrattccwqKWPoK9JGCisIypSbeSnxLH2sOme8wUcupPQDmaSuJf8AIRmLFkRya4ZP/iNvnSpx/jD4m6brnyVeSryUfvWhk0SNyG0dvcT0tnyy/wCa9/78vkz4R5BQR8tD9aVMhiYMdYrSgDmZ07gnbO1d8N7Lbbk0+E/P4T70zBQQCCCDsRqD7iuFGivA+P3sKf5bSnNGPhPtyPmKIymddK1qRVbgfGLeKt500I+JDup/MdDVxlrhylisKrjzoUhfDvmXUcxyI/expgK1XxFoMINQ1aUZrDGjJxehNYxQZVuIfDEa8jzUipGAjMPhJ2+6enp0pdV2sOWAlToy9R1HmOVHMFcCgEHOjDfbMp8uTfmDXmbyz9N46dDVoVubXqT5edQY6xmQ8tuU1bCwYmeYPVeRrW7oPLr0rJi3GRc5soUeB8NS7evlxOh8JGuUJqZB0BMCYO3KaQ7ywxBBGp06U+4C1iGxWI/h2ABHiaJHhExuCB1I60h4u6WdmJ1JJPv617Ozbe/ZGHdDf/x3iUTOWWcpDEk6RIUAgnkM3rIovwjEZr+JZNQXBYk84MxGm9KfZVWi6wIGRQ0H4S0+EMIII30MUe7FrpcEfbgwPL/dU7+CxNlq0f4jQJ2G+w9+dZe6AD0WQPbc15DGY8x4R6nc+w/ChXE2mLYO+ny3+n41jW9FzkorqXqs0k32PYVTefMdth+tMVlAoAqlw2xlX97USQV7CjTVOCijCqTcpZZKi0E7ekjh96OeQH0LLR1Kr8ewPf4W9aG7oY/uGq/UCpSM4Iau8F4ccRdFsaSCZ6RVNhuDoaO9i7gGJXzDfLelES1D+F7GXreqXkaPssCBXsf2Ia4M2a2jncCd/wAKZrvGLFvRriz61piu0NhdGelJsI5PxThtyw+S4IP0PmKqU6dt8t0LcQyBp6Tt7UmMKZELWAx2T4g1jE22B8LEI3mrafjB9q69cFcU4TYL3rSruXX8RXa7tEaOxCa0Za3NaGuGK+JsBhVHhb5H7pvhYkp5PzHoR9RRWh3F8JmWRoeo5HkaqXNBVYOJNSqOEshexczAj7S6j8125jX2qQkEeRFDcBjC6pdGjbP5Ou/sd6IMADA+FhmUdAdx7GvI16XLL6NinIVuCcRWzicQGkh1CgSQBPxO3QBecaUh8RvBrrsAoBYkBdgJ0jyrofC+FI2LvK8M2QeGNSuU5oM6SIEwTqK55xS0yXWVgFIOw2E6wPavUWbi9uyMq7Wod7H37cMt2SoBIQEDO7EDUnYACT6cqO9l7gi+ybBtNIJ8Iges0I7BcPt3S4cZtiQeVv7RzcjqB7UV7N4XxuoJCG7OmvgiQdPKKrX3L8l9Fi1bSQeR2FtQw8QUZhv421OvyofhEz3Sehj5bn51bx2JgF/IuNfl+VacBswk1FwynzTcx7yXLBRDVsVYUVEgqYGvQGUSKamVqgBrYGuOOYf8idnO5unEWx/KuHX+hzuPQ7jzkUE7KAfxADfaVhPtXaMRZW4jJcUMjCCDzFcy4r2ZuYK8LtsG5YneJKKdwwHT7wpWDGoZt8HsqQcuZpEE1bxWHtG4wZBJ/KP8UHbElrZAknqD8PQ1Fg7jIWL5iTGpI/I1FklwS9o7KdwyWxqSNus0g3reViDGmmlNfG77smW2GZnaAFBJganQVZ7N9iWLC5ihlUai1zP90bDy3qSJHJak3/HvAo/+VcHIi0D56F/yHvTmzVuYiBoBoB0HSoTTnYPVg1414mgE1FYdZEVmsmgFAnCeG49o7XBmXyuJ+q/hRG05WzJJc2/FqIlW3HsY+dD+MSmW6N0YN8t/pNFsNAcruGDJ6htvyrz3EKXLU8M1LaWYfQvYexcuYu61pyisqqWgbFZgzy0nTXSkHGk52LRJJJ05ny5elOq8Sa1in0GqBSW+yAPEwH3oB+dJfE8Q1y67ndmJ109NB5RWjZJpfoU7z9wt2RxRt96Q2RSkOwEkLI21GpMCmbsgzEYhz8WvL7TwD70v9j+IrZBgAuzAnNEBVGmpPUn5Cmnsw0i+YK/zllTodAx136VXv9paE9r+KN+PtCR951X2Gv6US4asKBQbjrzcsr/c31AH4Ucwg0qbhkMUs9yO8lmZdU1MKrTW1zEhd6028FMtChfE+P27DRcW4J2OXQ+QPOvXMcSYXTzqDHZbts27uqNpB69QeRpXIOCK320wpMS48yhj5irY4wt11Sw6tmOpBmFGpMenWubcW4Q1o/ybhdD4sv2lnb105iheExD27gcMyMDuDBrs5BkeeP4bubrZgcrmQR58qD3MSgEICWPr+FQXePXjIa73qHcXBP4QZqjw/j7WmzKtv3X85mk5dQ8wz4C3fwyG8SBmKL3Z5yw3PKBOgprt4jMAeomlDF9o0v3LcAi2CNOhPX3q9wHihYulyBlY5T/TJjXn60yeDhgzVgmoBc6VkXKbIMEuatc1R5q8DXHEoNerQNXs1AKIOI281th5GtOF4jNZtMdwon1TT8qtHUEUL7OmbbJ9244nyMH9ayuKRzBS8l6zfyaPX7yWuIXcwEHK2onwxm0HMkmIrn/FV/nXIafE2sRz1+tO3E8OLmLUQxmwo0AJGgUmD0WaSeLspv3Mmi52yjoJ0FS2WMZ8EVzsE+xrQ7MVJAAJgA+FSCw15kRtJps7M4nvXvtIhrjOANR8O+086V+y9gmy7MQttbggt/8AYVKwo6wQSfIUd7L2wtwhFfLBg8jCrqY61DfYakTWq+KJMe//AMlAfsoD8yTRJ+JKq6amljj+IAxepA8Cb7bVbwlkHUHTmJ0j1q1aaUo/RXuHmbDY4gzc4rNszrQWxiwWIBBj3kda2xXFRbE/Sp22RaINq4mBVHGOWdgPsgKP7n3+QqhwDiOfvWJ0UT+P6Ve4QsoGO7MWPrROMPw9HaGglREHp6VNb4RZJytbXUidPavY3CBxmkhhMEbiqPD8ReR4ueJDoH5gzpPWuQC6nYzCspyzAJAI8vxpX4p2V7sk96oXbWJ9utOnHOItbAs4dRnO55IDqT60Os4RVOZyXufeb8hsB6U7YMZFzCcCK+JJ01lhE/2ry9TrR7BpCgGrbxBqrjbuVGjpHz0/Oo2xksG1q5uRsNj186tYe/mHnVBny24HQD5wK9Zuw/lRTOCytWytUAat1NOAmBrZaiU1uDXHG4NDOz6w97yuj/8AX6USBoVwVv5mI1//AKL/APuqHEVmiy1afzDfGJOI55R3bMwOWMpcBc39RMRrXP8AidpkuFW3HKNp1j606cXuBbwLEgEZjl10UsZIOhA9N6TuN3AbpIXKIELzURoDPPyoWWeVfQbtLIT7JYxLaXc6zAzAzEbA/wDYkKBy1Pu09mp/mMxBPeEHLoJZFMD5Undk7gFwhlVgwIOfYAeLMeekcqZ+z+LuFrqtbOt1WYz4VlXGUmdZ5ctKjvY/lga1l8UBu0bH+IkLnlRp8x+VDzhyQ2gterQPx1+VFe2ilblp12IIn0M/gRWvDbReM9pT5mPwq1ayzSiV7iP8Rg7hkWwxcgZNIncHYjrVbG49rhgCB9aM8R4EHkiVjYIkyOYAHOoeG4C2GGjDUCX13/pFWdNyDDLXDcH3dh9yXyz6Ufwt1URQxA0+XrQ0AlmTMYEajQGpLPC1YksWjlG5940FLkcuXOK2h9oGsDG24386Epg7cEwdzEnkPbrVbFWmDIAQM5yjpMbEiuOC54uimZzFjJPn+lbYjiagSTQbGYFsoYcjrHWoMaVAEhttdK44Kvxq2f8AVQ43Fh1AUg+ITJjQf5oTw7C940CYnU9KsY/DhHCDbqetAIQa+DkHQkn2Gg+dbteA0B1O9CLnD2JMNtHzNYTCYhTIg12ADRhLsj0q2DS1heJXEMXLR6eGi2G4ij7NB6HQ/WmTOCM1IGquhrYUxxYDUH4MdbpHO6PfQ6fWiN14Unyqhwa3/LzH77NPoQPyqhxB/wAPBas18yHjNgNeXMJU2CzKZkgEzBGx21pO46zm+/eRnU5TG0r4eXpT3jsM7YpVWPDaUNmI2bUgAkSOXvSJxm1lv3VLBiHaWXYmdx5V1i/il4Fuwl2MuqrOMslgQXY6W0Ohb4TG53022pl7MYzPcxQEABAVHnbMiDG2/wA6XOxCrnfNHji2M22upYzyAE+WlMvAwqYtmUkwUzzGoaVOg20I+VRXrWZD2yfIgf2rsk2wQdVI0/uBE+WwofwXE6eI6R8uXyps4zwzMr2+eVkB/qX4em+lc3s40odoIp+Hz5qeOwLtYkpdx3t4hQQF8TeW3zqlxS34ywIgFSRO0zz+XzqrwbiSnRQVJ1IO3qOlG1QFSDrMz771eKu5WwV0A6ncT60SuYsZCTsB9KUcZd7i7kmQIjyHSrmMxWa0VUgE9TGhrsHBHCMraSND8PPqNKg4rx21Z8JUs33RGnqeVU7ZklhBYAKAecg+NY5AiKrYTgK3VzK2aQZdh9qYIAn4swPoIoryB56G/BccbrvoAp1jpsN6tcUTUelQYXhD2nIEZF8RbrA2jlW/Frm3oKDOWxNwVgq3CeWvyFLuJv8Aeaz4s2nuaNcMPhJ6k/Shz4Hu37xQWXcAbj9RXROkHcAJBPnHyAqfvFmJ1PKgXCbjsGyyAW3Og/3Vl8I5JCsAObbk+XQChgKZeuvz6a/KrwCtuAfUUrFLqH49J+0N/caUewF4ldYkaGK7Y7IQtCNqnRqqBqkU05xpxW/CfvlVzAYb+SiwZhQRHM7j6mhF8d5dVOUifTc/QUyYe8DLA/CGaNpO34msfiVTZF+zjhNi1xjEN/HZ03AMHTQAHU9RoaU+N3xcvOyABZIGUQCBs0edPhvWbWLUX4ju1Exz8WbkdTMR570ldp8v8Td7v4SZERAnkI5RFWbJ6LToQ3iLHZTBsxLgEqubMAJJEagDnoZjnBptx3C1TFMqEBLtlGlfvTrI5GdaC/8AG2MFtrtxoIRTCExmLwPoBrTLieH5btgkkm4lxmJUK2hSNAPU69fKoL2bUpZHtv6S1jW7xQ4MMV1j/wCxNGHnplNJeO4UrvB8LfErR9luRHQGR7U9YS3PeW+ZPeL5sNHX3EUscYwxH8xdQmv/AEY6n2OvzqrY1sT+yavTzFrsULnBb1tQwCuByTcfPf2rfhuLN0i2hhzvP2RzMdego1wnG5ljpVjG4PP4kIW4NQY38m/XlW+tUZhHieE2mQWyJ8zuT1nrSpxHgC29WuahgAOeQxy+dG8Rx8WVYXlIugfB97oQeh60tYzGteJdxGhMTsup0nlp9a7U54CeJx6DY+FRlWAdo1aI9KjPFglsdwmb0X4fQzzOp0qtwaSCQoy9X/KrCWUuS2QoZ+JSVJ846UDitb4tiTmJiANVI5HTTnNS41GeFUEmBtUV/h1sEM7OeerDl7UYsY13A7m3lX77aD/Nc2ckR2OHuLSqfCwGvPczWo4e2xarYxijwyWbmeVQtiaXI+CK7aK7HTbTkfOvWXhYGkVDd4ko7yYMhYk8wf0oQ+OLaKY60yWRW8BDHMIgkQd+sVngIyqw8xFBmunWaN8MQrbE7nX06CjsDdhdXrd70KT0qkr1Xxl8khR+zyFK3hZYyWWFOz9jM7XDy0H9x1J/Ae9MK218KxozSf7V1n3aKrcLw2S2qA6/mdzVjDvnZ5WFTKqnXbWSPea8zc1XObka9OHLFRAmGuWv40Nf2CTJIgAEkzprOkRSZ2kCjE3MkZcxIC7D+kem1Ni8MfE4pswgoqqOfigkGQdI0J33FKXH7JTEXVJLEOZaPiM6n5zW1ZpaLPQoXRa7IJbLP3jQDCiTAzOefOAAT5aV0PGXlbEWUQgi3ZdRtt4NdDt8tjXNeyhuG8BbiZB12H2c3qM2h5TTtisM9i8uYlna1mIIEqWZRGaPFBB16mob+OW/oa02iHjbghlgMpkHz6ehqLiWD1DpGRvFlI3B0ZPLmD7VcIFb4ZgZtnZjKzyfmPRvxrz1Cq4vBoVV/UIN+0cNeybr8SHqp5T1G3tRuxixlzE6ASat8e4P3tsqNHXVSeTc1PlSS2PKKyOCDOVgdNq9NZXHqR8mXWp4eS72gxVm+QSsldm1kjpA+zzoXct94fCZQKBERJHKfu+lTWyGYHcD6/4qbPGgHyIq7kgwUsRZvkRKAeWlV7lq7pLS20Bp0HOp7txwfCx9G1Hz3qA40H4lAb97GmyLgzZZx8S5zyB2HmaujFHa9c05In4E8qG3sShGoNVmxBSYAHtrQxkOUg+7mAQotr05n1qLGYyVKoQOU/p1oXauNcB105k0X4Xw3MQdgOdDGA5yVF4GzJmU+Lz50JvWblpodSD+/nXRcJY8oFWsThUuLluKCP3zqRCOOTnHD7XetBMRqfMUxTU97gS2cxtTB5HkPKqD3wBrSSeo0VgkvX8o8+VXuzWBzN3jTA28zzNCMHh2vP5fgP1p2w9nIoUaAfv51m31xyx5Fuy9a0cvmZataaczIHl1PsK0s3crtoQJUDQ7fDp7ipEA1J20AnkP8/pULsSwA0XMu/keXWsDPM8GljCyaYLFd3fuZMve3CqqG2Xwnx5SRmMiI8qQe1isMVcDkFgRJX05zz6+dOx40LGLcXDo1oBYE+MMcp12Op1pI7S4sNiHgag5WJ5sNCZGh12PSK37FPR46GXc4yyt2fvsr+HmVmOimTFPvFceL19HGaO6ZAWQgtlKmTIg+1I3ZTDG5fCqCTB0EdI1zaQZin02GRbFpiCQLrtlGil4OVTtG+nlTX7Sb+gWmqQemQDG+tQ3AP39D61PhB4F02EfKpWsA6kV5JvEjUUjKP3iyfjUeL+ofeH50sdruzgvg3bY/nASy/fA5j+ofWmZlIII0I1FSfFqujDUr+Y8qt211KMlKO5VqU1+hxrB3haJEepPX8jV174I0NOvaTsumJl08F2P+reZ6Hzrm+Pwd3DuVuKQRyP71r09vcwrLR6lCpTcCa/dI86o3boP72qJsSZqB2mrqiV5SLGcVpijqdahBra6abBG3ob4bEshzL7g7H1FOnAeKWrsL8DD7JO58utIgr0xsdRXSimGMmjreasG9SDw7tNcSFfxr15/PnRG72kUjwyT0PKoXzImi1ILca4hlWJ3oBhcO19hpuemnqfpWuFw9zENO+vtTnwnh6Wl8+Z8/X2qnc3SprC3LdGhzPL2JOFcOW0sHfr++dEWtmN49vpWqxAZtByn8a3zAjoOX+jvXn61WUnlmnCJpdxAUyeZga71JmGZRuWkxO0f7qG9aDRPI6edVLy3A2ZVMABBJE7HUD8aWEVIaTaBnEEX+LJbNouUBNWOcsDpE/DJ+U0odoLCpiLqWpCK2VZ3gdadLpNvGoVGZkt55PJBmzCJ1kEewpM49ezX7hAjXY9f87+9eistl9GRd/uZ7M4x7V2bZIYwJG4E6xNPeAeO4c7uSzTGYyH18OmXpHU0i9lLYbEKpVWnYMSJblBXn5etF7GexibaX/BkaVjYIx11mAPSjeQUm14BaywkdBw2MhgHgBhKt+XrV0ODsQfQ0sX8ZINuQwGoI/EEV6xeZPhMD8a8zO1zrszT+hmY1gDaNxzoVY4sR8az5jl7GiOGxK3PhPqNiKqyozhqcWgAx10Y/I/5ofxbhiXFi6mYfX51cmtkvdYI9fzqalXlF6kLh2OacY7EMJazJHTcj5a/SlfE8JupMqY6xI+Yrt920pMq3iO2oB/zVPFYcxDKCepEH1mtujxOcViWpXlawntocQ7sjlWDbPQ11zEcAw7/ABW/z/SqGI7J4UcyB7x5c6vR4nTe6ZA7F9GcyyHoa8ts10r/ANp4b73pvqfWauYfsvh12VpBjWB7HpRfEqfZhVk+rOcYHhD3PhUnz2HzO/tTPw7sisg3Drvl2943I+VNad0jBVKZvuqZbn56VvcvJPie2pBkw6lhziToPrVOrf1JaRWC1TtoR3KNu2qEW0TQg6iPkI2mpwvd6fEeQkQJ8+frVbEcUs2wFDLBiSGmfMnr+4qvf4pZzZjcT2Yn6AGqTU5dGWk4ouWWZjLt6Dl71duMNvn78qDLxuyGkOBy1Uz8o3qROMWo8AuOf6bba/So5UJt7DqpFLcIX5IAjfY8h685qe45YAAaTvsIoQ/GTkDQimdnugHTllAJ+lefGXWsq/e4ZJIATVnHrry9KZWtTqhHWiUMddL44ogksndaaxOhYnlpPypP4ux765mBBzGRO0GPyp6wmGeybrWmt3bjMoEgAiFJzBegJ3OhHrSRxMhrrmI8R8JO2u2usVu2fx0XRGZc/LXySdlUnEKMwUGQSehBGn9WulNHE8UG7y3bbvFkr3jKzs0ZZEjQA+keEmlPgOJa21woYPduJgcxynY+dSXeL3tTnOoGwA2HQCKetDmqCW8sQLKYBsy92xEmM0gabk7+uhirFw4gHKLucxMKQ2nnExHMcqFX+KXmPicnYctjuNOs1f4FiWNzUzmkGeYg6UJQ0y8EinqW2TFFSzPcyjcqhgCNWkCr/COFXrpMXrxZQM6po2pMqCSATpynel3D8VvIPBdcAiCJ0I1GoOh0qTDcTuhhFxtv1H4VHKlpshvUD2K4a9pst67iEJy5BOpYwIyuQSJMSOelb4zg99DKNfIAliVZYECSQyiOegnag3E+IXe+EuxyxGY5o0n7U8604zx7E5z/AD7kQBGYxGRdI2oehtsD1Wg7h+EXiNbl8uJzLb1MciCWEg+VTF7tnS6+JRCJCsASF1me8iT/AGzvSUnFr0x3jdPoRXsVxO6TBuMQNhOg05DYUfbZeHgHr9Rut4bOWK37qkRCswbXc6LoqwRE6yarXgyaXfGumoueGDswZdCdR6GQYpQHErq6hzO076e9SW+O4hc0XCOWw8x000pnbYOVyNowbMhZWcgAeEtDS3SN+nL06wWOEXbgLz3ijeHEEqNV+MTrp/1NKX/qt46lyTrrp5np51XN1mksZJO9PG3fcSV14H23g7ZQBCltSTr/ABCgkRsBcVSRPOTsagtLYQhQLNxzlDZwWUNpJVkYSpM9aSu+YgCTGvOsZjTe18ie68D5cw1oSDewi7So7wEcxAO01BYxY0ti/bAWTmCBhGkKMwzMZ67RzpLLHqa8tFW3dgd087Dq2NsW/EGV3AykC2yZjM5yZ0YHmCKzguKhw/eX7ywJARvMDUGJGsmkusTR9su53uX2H8vhPDlxMQmXxW2B1MkyASW6VW4jcw/e22S9nUzniQQNIGZxr0/HekqthXK1S6ne6fYbT3BK5iQdAXDrlBOzZQD4QIB89tK8uHwupu34YknwywI5GYPLlNKY5VmaPoeRXce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40" name="Picture 4" descr="http://media-cache-ec0.pinimg.com/236x/73/eb/67/73eb6782e465915f6f2a2a2e4c632a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8249" y="3581400"/>
            <a:ext cx="2514600" cy="27432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14342" name="Picture 6" descr="http://24.media.tumblr.com/tumblr_m1mehuBnCE1qa51rdo1_5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3639047"/>
            <a:ext cx="2695575" cy="26765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60960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“I should like to give you an account of my work if I could do it justice. We have a store in the size of the one we </a:t>
            </a:r>
            <a:r>
              <a:rPr lang="en-US" sz="2000" b="1" dirty="0" smtClean="0"/>
              <a:t>had</a:t>
            </a:r>
            <a:r>
              <a:rPr lang="en-US" sz="2000" b="1" dirty="0" smtClean="0"/>
              <a:t>, </a:t>
            </a:r>
            <a:r>
              <a:rPr lang="en-US" sz="2000" b="1" dirty="0" smtClean="0"/>
              <a:t>in the morning the boy gets up and makes a fire by 7 o’clock when I get up and make the coffee, </a:t>
            </a:r>
            <a:r>
              <a:rPr lang="en-US" sz="2000" b="1" dirty="0" smtClean="0"/>
              <a:t>then </a:t>
            </a:r>
            <a:r>
              <a:rPr lang="en-US" sz="2000" b="1" dirty="0" smtClean="0"/>
              <a:t>I make the biscuit, then I fry the potatoes, then broil 3 pounds of steak, and as much liver, while the woman is sweeping and setting the table, at eight the bell rings and they are eating until nine. I do not sit until they are nearly all done. I try to keep the food warm and in shape as we put it on in small quantities, after breakfast I bake six </a:t>
            </a:r>
            <a:r>
              <a:rPr lang="en-US" sz="2000" b="1" dirty="0" smtClean="0"/>
              <a:t>loaves </a:t>
            </a:r>
            <a:r>
              <a:rPr lang="en-US" sz="2000" b="1" dirty="0" smtClean="0"/>
              <a:t>of bread </a:t>
            </a:r>
            <a:r>
              <a:rPr lang="en-US" sz="2000" b="1" dirty="0" smtClean="0"/>
              <a:t>then four </a:t>
            </a:r>
            <a:r>
              <a:rPr lang="en-US" sz="2000" b="1" dirty="0" smtClean="0"/>
              <a:t>pies, or </a:t>
            </a:r>
            <a:r>
              <a:rPr lang="en-US" sz="2000" b="1" dirty="0" smtClean="0"/>
              <a:t>pudding</a:t>
            </a:r>
            <a:r>
              <a:rPr lang="en-US" sz="2000" b="1" dirty="0" smtClean="0"/>
              <a:t>, then we have lamb, for which we have nine dollars a quarter, beef, and poor, baked turnips, beets, potatoes, radishes, salad, and that everlasting soup, every day, for tea we have hash, cold </a:t>
            </a:r>
            <a:r>
              <a:rPr lang="en-US" sz="2000" b="1" dirty="0" smtClean="0"/>
              <a:t>meat, </a:t>
            </a:r>
            <a:r>
              <a:rPr lang="en-US" sz="2000" b="1" dirty="0" smtClean="0"/>
              <a:t>bread and butter sauce and some kind of </a:t>
            </a:r>
            <a:r>
              <a:rPr lang="en-US" sz="2000" b="1" dirty="0" smtClean="0"/>
              <a:t>cake. </a:t>
            </a:r>
            <a:r>
              <a:rPr lang="en-US" sz="2000" b="1" dirty="0" smtClean="0"/>
              <a:t>I have cooked every mouthful that has been eaten except in one day and a half that we were on a steamboat excursion. I make six beds every day and do the washing and </a:t>
            </a:r>
            <a:r>
              <a:rPr lang="en-US" sz="2000" b="1" dirty="0" smtClean="0"/>
              <a:t>ironing. </a:t>
            </a:r>
            <a:r>
              <a:rPr lang="en-US" sz="2000" b="1" dirty="0"/>
              <a:t>Y</a:t>
            </a:r>
            <a:r>
              <a:rPr lang="en-US" sz="2000" b="1" dirty="0" smtClean="0"/>
              <a:t>ou </a:t>
            </a:r>
            <a:r>
              <a:rPr lang="en-US" sz="2000" b="1" dirty="0" smtClean="0"/>
              <a:t>must think I’m very busy and when I dance all night I am obligated to trot all day and had I not the Constitution of six horses I should have been dead long ago but I’m going to give up in the fall whether or not as I am sick and tired of work.”</a:t>
            </a:r>
            <a:br>
              <a:rPr lang="en-US" sz="2000" b="1" dirty="0" smtClean="0"/>
            </a:br>
            <a:r>
              <a:rPr lang="en-US" sz="2000" b="1" dirty="0" smtClean="0"/>
              <a:t>--Mining Camp Boardinghouse owner Mary </a:t>
            </a:r>
            <a:r>
              <a:rPr lang="en-US" sz="2000" b="1" dirty="0" smtClean="0"/>
              <a:t>Jane </a:t>
            </a:r>
            <a:r>
              <a:rPr lang="en-US" sz="2000" b="1" dirty="0" err="1" smtClean="0"/>
              <a:t>Megquir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CB25"/>
                </a:solidFill>
              </a:rPr>
              <a:t>“I often think how disagreeable it used to </a:t>
            </a:r>
            <a:r>
              <a:rPr lang="en-US" sz="2800" b="1" dirty="0" smtClean="0">
                <a:solidFill>
                  <a:srgbClr val="FFCB25"/>
                </a:solidFill>
              </a:rPr>
              <a:t>be </a:t>
            </a:r>
            <a:r>
              <a:rPr lang="en-US" sz="2800" b="1" dirty="0" smtClean="0">
                <a:solidFill>
                  <a:srgbClr val="FFCB25"/>
                </a:solidFill>
              </a:rPr>
              <a:t>to do </a:t>
            </a:r>
            <a:r>
              <a:rPr lang="en-US" sz="2800" b="1" dirty="0" smtClean="0">
                <a:solidFill>
                  <a:srgbClr val="FFCB25"/>
                </a:solidFill>
              </a:rPr>
              <a:t>cooking </a:t>
            </a:r>
            <a:r>
              <a:rPr lang="en-US" sz="2800" b="1" dirty="0" smtClean="0">
                <a:solidFill>
                  <a:srgbClr val="FFCB25"/>
                </a:solidFill>
              </a:rPr>
              <a:t>in the presence of men sitting about the room. This I have to bear ever since I have been </a:t>
            </a:r>
            <a:r>
              <a:rPr lang="en-US" sz="2800" b="1" dirty="0" smtClean="0">
                <a:solidFill>
                  <a:srgbClr val="FFCB25"/>
                </a:solidFill>
              </a:rPr>
              <a:t>here.  At </a:t>
            </a:r>
            <a:r>
              <a:rPr lang="en-US" sz="2800" b="1" dirty="0" smtClean="0">
                <a:solidFill>
                  <a:srgbClr val="FFCB25"/>
                </a:solidFill>
              </a:rPr>
              <a:t>times it seems as though I cannot endure it any </a:t>
            </a:r>
            <a:r>
              <a:rPr lang="en-US" sz="2800" b="1" dirty="0" smtClean="0">
                <a:solidFill>
                  <a:srgbClr val="FFCB25"/>
                </a:solidFill>
              </a:rPr>
              <a:t>longer.  The </a:t>
            </a:r>
            <a:r>
              <a:rPr lang="en-US" sz="2800" b="1" dirty="0" smtClean="0">
                <a:solidFill>
                  <a:srgbClr val="FFCB25"/>
                </a:solidFill>
              </a:rPr>
              <a:t>cooking and eating room is always filled with five or more men. They are so </a:t>
            </a:r>
            <a:r>
              <a:rPr lang="en-US" sz="2800" b="1" dirty="0" smtClean="0">
                <a:solidFill>
                  <a:srgbClr val="FFCB25"/>
                </a:solidFill>
              </a:rPr>
              <a:t>filthy, </a:t>
            </a:r>
            <a:r>
              <a:rPr lang="en-US" sz="2800" b="1" dirty="0" smtClean="0">
                <a:solidFill>
                  <a:srgbClr val="FFCB25"/>
                </a:solidFill>
              </a:rPr>
              <a:t>they require </a:t>
            </a:r>
            <a:r>
              <a:rPr lang="en-US" sz="2800" b="1" dirty="0" smtClean="0">
                <a:solidFill>
                  <a:srgbClr val="FFCB25"/>
                </a:solidFill>
              </a:rPr>
              <a:t>a great </a:t>
            </a:r>
            <a:r>
              <a:rPr lang="en-US" sz="2800" b="1" dirty="0" smtClean="0">
                <a:solidFill>
                  <a:srgbClr val="FFCB25"/>
                </a:solidFill>
              </a:rPr>
              <a:t>deal of cleaning wherever they go, and this wears out a woman very </a:t>
            </a:r>
            <a:r>
              <a:rPr lang="en-US" sz="2800" b="1" dirty="0" smtClean="0">
                <a:solidFill>
                  <a:srgbClr val="FFCB25"/>
                </a:solidFill>
              </a:rPr>
              <a:t>fast.  I </a:t>
            </a:r>
            <a:r>
              <a:rPr lang="en-US" sz="2800" b="1" dirty="0" smtClean="0">
                <a:solidFill>
                  <a:srgbClr val="FFCB25"/>
                </a:solidFill>
              </a:rPr>
              <a:t>hardly know how to describe </a:t>
            </a:r>
            <a:r>
              <a:rPr lang="en-US" sz="2800" b="1" dirty="0" smtClean="0">
                <a:solidFill>
                  <a:srgbClr val="FFCB25"/>
                </a:solidFill>
              </a:rPr>
              <a:t>the</a:t>
            </a:r>
            <a:r>
              <a:rPr lang="en-US" sz="2800" b="1" dirty="0" smtClean="0">
                <a:solidFill>
                  <a:srgbClr val="FFCB25"/>
                </a:solidFill>
              </a:rPr>
              <a:t> </a:t>
            </a:r>
            <a:r>
              <a:rPr lang="en-US" sz="2800" b="1" dirty="0" smtClean="0">
                <a:solidFill>
                  <a:srgbClr val="FFCB25"/>
                </a:solidFill>
              </a:rPr>
              <a:t>feelings at the prospect of a clean comfortable closet to pray in alone.” </a:t>
            </a:r>
            <a:br>
              <a:rPr lang="en-US" sz="2800" b="1" dirty="0" smtClean="0">
                <a:solidFill>
                  <a:srgbClr val="FFCB25"/>
                </a:solidFill>
              </a:rPr>
            </a:br>
            <a:r>
              <a:rPr lang="en-US" sz="2800" b="1" dirty="0" smtClean="0">
                <a:solidFill>
                  <a:srgbClr val="FFCB25"/>
                </a:solidFill>
              </a:rPr>
              <a:t/>
            </a:r>
            <a:br>
              <a:rPr lang="en-US" sz="2800" b="1" dirty="0" smtClean="0">
                <a:solidFill>
                  <a:srgbClr val="FFCB25"/>
                </a:solidFill>
              </a:rPr>
            </a:br>
            <a:r>
              <a:rPr lang="en-US" sz="2800" b="1" dirty="0" smtClean="0">
                <a:solidFill>
                  <a:srgbClr val="FFCB25"/>
                </a:solidFill>
              </a:rPr>
              <a:t>--Mining </a:t>
            </a:r>
            <a:r>
              <a:rPr lang="en-US" sz="2800" b="1" dirty="0" smtClean="0">
                <a:solidFill>
                  <a:srgbClr val="FFCB25"/>
                </a:solidFill>
              </a:rPr>
              <a:t>Camp Resident </a:t>
            </a:r>
            <a:r>
              <a:rPr lang="en-US" sz="2800" b="1" dirty="0" err="1" smtClean="0">
                <a:solidFill>
                  <a:srgbClr val="FFCB25"/>
                </a:solidFill>
              </a:rPr>
              <a:t>Narcissa</a:t>
            </a:r>
            <a:r>
              <a:rPr lang="en-US" sz="2800" b="1" dirty="0" smtClean="0">
                <a:solidFill>
                  <a:srgbClr val="FFCB25"/>
                </a:solidFill>
              </a:rPr>
              <a:t> </a:t>
            </a:r>
            <a:r>
              <a:rPr lang="en-US" sz="2800" b="1" dirty="0" smtClean="0">
                <a:solidFill>
                  <a:srgbClr val="FFCB25"/>
                </a:solidFill>
              </a:rPr>
              <a:t>Whitman</a:t>
            </a:r>
            <a:endParaRPr lang="en-US" sz="2800" b="1" dirty="0">
              <a:solidFill>
                <a:srgbClr val="FFCB2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CB25"/>
                </a:solidFill>
              </a:rPr>
              <a:t>Diversity in the Mining Camps</a:t>
            </a:r>
            <a:endParaRPr lang="en-US" b="1" dirty="0">
              <a:solidFill>
                <a:srgbClr val="FFCB2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0" y="1295400"/>
            <a:ext cx="3352800" cy="4525963"/>
          </a:xfrm>
        </p:spPr>
        <p:txBody>
          <a:bodyPr/>
          <a:lstStyle/>
          <a:p>
            <a:r>
              <a:rPr lang="en-US" b="1" dirty="0" smtClean="0"/>
              <a:t>Germans, Mexicans, Chinese, French, Cornish, Welsh miners</a:t>
            </a:r>
          </a:p>
          <a:p>
            <a:r>
              <a:rPr lang="en-US" b="1" dirty="0" smtClean="0"/>
              <a:t>Slaves</a:t>
            </a:r>
          </a:p>
          <a:p>
            <a:r>
              <a:rPr lang="en-US" b="1" dirty="0" smtClean="0"/>
              <a:t>CA’s approach to slavery</a:t>
            </a:r>
            <a:endParaRPr lang="en-US" b="1" dirty="0"/>
          </a:p>
        </p:txBody>
      </p:sp>
      <p:pic>
        <p:nvPicPr>
          <p:cNvPr id="8196" name="Picture 4" descr="http://ursispaltenstein.ch/blog/images/uploads_img/the_klondike_gold_rush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" y="3352800"/>
            <a:ext cx="4914900" cy="31242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8194" name="Picture 2" descr="http://www.hearthmusic.com/uploads/images/mine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143000"/>
            <a:ext cx="4648200" cy="268151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FFCB25"/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Unrealistic Expectations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371600"/>
            <a:ext cx="3886200" cy="4754563"/>
          </a:xfrm>
        </p:spPr>
        <p:txBody>
          <a:bodyPr/>
          <a:lstStyle/>
          <a:p>
            <a:r>
              <a:rPr lang="en-US" b="1" dirty="0" smtClean="0">
                <a:solidFill>
                  <a:srgbClr val="FFCB25"/>
                </a:solidFill>
              </a:rPr>
              <a:t>1848 wages  = $15 - $20/day</a:t>
            </a:r>
          </a:p>
          <a:p>
            <a:r>
              <a:rPr lang="en-US" b="1" dirty="0" smtClean="0">
                <a:solidFill>
                  <a:srgbClr val="FFCB25"/>
                </a:solidFill>
              </a:rPr>
              <a:t>1852 = $2 - $3/day</a:t>
            </a:r>
          </a:p>
          <a:p>
            <a:r>
              <a:rPr lang="en-US" b="1" dirty="0" smtClean="0">
                <a:solidFill>
                  <a:srgbClr val="FFCB25"/>
                </a:solidFill>
              </a:rPr>
              <a:t>Treaty of Guadalupe Hidalgo</a:t>
            </a:r>
          </a:p>
          <a:p>
            <a:r>
              <a:rPr lang="en-US" b="1" dirty="0" smtClean="0">
                <a:solidFill>
                  <a:srgbClr val="FFCB25"/>
                </a:solidFill>
              </a:rPr>
              <a:t>Foreign Miner’s License Tax</a:t>
            </a:r>
            <a:endParaRPr lang="en-US" b="1" dirty="0">
              <a:solidFill>
                <a:srgbClr val="FFCB25"/>
              </a:solidFill>
            </a:endParaRPr>
          </a:p>
        </p:txBody>
      </p:sp>
      <p:pic>
        <p:nvPicPr>
          <p:cNvPr id="4" name="Picture 6" descr="HardRockMiners189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71600"/>
            <a:ext cx="4419600" cy="50292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CB25"/>
                </a:solidFill>
              </a:rPr>
              <a:t>Chinese Miners</a:t>
            </a:r>
            <a:endParaRPr lang="en-US" b="1" dirty="0">
              <a:solidFill>
                <a:srgbClr val="FFCB2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4723"/>
            <a:ext cx="8229600" cy="4525963"/>
          </a:xfrm>
        </p:spPr>
        <p:txBody>
          <a:bodyPr/>
          <a:lstStyle/>
          <a:p>
            <a:r>
              <a:rPr lang="en-US" b="1" dirty="0" smtClean="0"/>
              <a:t>1849 – 1880s = 250,000 Chinese in CA</a:t>
            </a:r>
          </a:p>
          <a:p>
            <a:r>
              <a:rPr lang="en-US" b="1" dirty="0" smtClean="0"/>
              <a:t>1870 = 25% of Idaho, 10% of Montana</a:t>
            </a:r>
          </a:p>
          <a:p>
            <a:r>
              <a:rPr lang="en-US" b="1" dirty="0" smtClean="0"/>
              <a:t>Rock Springs, WY 1885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098" name="Picture 2" descr="http://www.wyohistory.org/sites/default/files/images/rockspringschinese.img_assist_custom-460x2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588" y="3347705"/>
            <a:ext cx="4533900" cy="3124201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4100" name="Picture 4" descr="http://www.wyohistory.org/sites/default/files/images/rockspringsno2mine.img_assist_custom-399x2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1468" y="3048000"/>
            <a:ext cx="4489687" cy="309863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2" descr="ChineseCALaunderers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043112"/>
            <a:ext cx="2895600" cy="284797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290" name="Picture 1" descr="AntiChineseAdvertisement 00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914400"/>
            <a:ext cx="5334000" cy="5715000"/>
          </a:xfrm>
          <a:prstGeom prst="rect">
            <a:avLst/>
          </a:prstGeom>
          <a:noFill/>
          <a:ln w="76200">
            <a:solidFill>
              <a:srgbClr val="FFCB25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rgbClr val="FFCB2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The Chinese </a:t>
            </a:r>
            <a:r>
              <a:rPr lang="en-US" sz="3200" b="1" dirty="0" smtClean="0">
                <a:solidFill>
                  <a:srgbClr val="002060"/>
                </a:solidFill>
              </a:rPr>
              <a:t>Exclusion Act, 1882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567</Words>
  <Application>Microsoft Office PowerPoint</Application>
  <PresentationFormat>On-screen Show (4:3)</PresentationFormat>
  <Paragraphs>49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The Gold Rush</vt:lpstr>
      <vt:lpstr>49’ers</vt:lpstr>
      <vt:lpstr>Hydraulic Mining</vt:lpstr>
      <vt:lpstr>Mining Camps</vt:lpstr>
      <vt:lpstr>Gender Imbalance</vt:lpstr>
      <vt:lpstr>“I should like to give you an account of my work if I could do it justice. We have a store in the size of the one we had, in the morning the boy gets up and makes a fire by 7 o’clock when I get up and make the coffee, then I make the biscuit, then I fry the potatoes, then broil 3 pounds of steak, and as much liver, while the woman is sweeping and setting the table, at eight the bell rings and they are eating until nine. I do not sit until they are nearly all done. I try to keep the food warm and in shape as we put it on in small quantities, after breakfast I bake six loaves of bread then four pies, or pudding, then we have lamb, for which we have nine dollars a quarter, beef, and poor, baked turnips, beets, potatoes, radishes, salad, and that everlasting soup, every day, for tea we have hash, cold meat, bread and butter sauce and some kind of cake. I have cooked every mouthful that has been eaten except in one day and a half that we were on a steamboat excursion. I make six beds every day and do the washing and ironing. You must think I’m very busy and when I dance all night I am obligated to trot all day and had I not the Constitution of six horses I should have been dead long ago but I’m going to give up in the fall whether or not as I am sick and tired of work.” --Mining Camp Boardinghouse owner Mary Jane Megquir</vt:lpstr>
      <vt:lpstr>“I often think how disagreeable it used to be to do cooking in the presence of men sitting about the room. This I have to bear ever since I have been here.  At times it seems as though I cannot endure it any longer.  The cooking and eating room is always filled with five or more men. They are so filthy, they require a great deal of cleaning wherever they go, and this wears out a woman very fast.  I hardly know how to describe the feelings at the prospect of a clean comfortable closet to pray in alone.”   --Mining Camp Resident Narcissa Whitman</vt:lpstr>
      <vt:lpstr>Diversity in the Mining Camps</vt:lpstr>
      <vt:lpstr>Unrealistic Expectations</vt:lpstr>
      <vt:lpstr>Chinese Miners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sabrina</dc:creator>
  <cp:lastModifiedBy>Sabrina Sanchez</cp:lastModifiedBy>
  <cp:revision>9</cp:revision>
  <dcterms:created xsi:type="dcterms:W3CDTF">2006-08-16T00:00:00Z</dcterms:created>
  <dcterms:modified xsi:type="dcterms:W3CDTF">2014-03-28T01:12:04Z</dcterms:modified>
</cp:coreProperties>
</file>