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75" r:id="rId12"/>
    <p:sldId id="267" r:id="rId13"/>
    <p:sldId id="274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CC0099"/>
    <a:srgbClr val="00FFFF"/>
    <a:srgbClr val="10C7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2D483-03A9-43D4-BB37-2F3CC399C65A}" type="datetimeFigureOut">
              <a:rPr lang="en-US" smtClean="0"/>
              <a:t>3/2/2015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1F96F-D8DB-4126-80AF-E809B3E74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9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17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0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4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2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11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25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87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375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64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842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42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35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63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1F96F-D8DB-4126-80AF-E809B3E74D3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98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QHETIaSswkw0sM&amp;tbnid=lOJihLOLvDL43M:&amp;ved=0CAUQjRw&amp;url=http://antebellumperiod.wordpress.com/labor-reform/lowell-female-labor-reform-association/life-in-the-mills/&amp;ei=S2DDUvbAFsb5oAT2qoH4AQ&amp;psig=AFQjCNFAZ8jcphvIUd5OveC7WU_wyH35ww&amp;ust=138862224031919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hyperlink" Target="http://www.google.com/url?sa=i&amp;source=images&amp;cd=&amp;cad=rja&amp;docid=SfRGsozvBQqHoM&amp;tbnid=6df4La_oA2a8dM:&amp;ved=0CAgQjRw&amp;url=http://milltimes.weebly.com/mill-girls-to-activists.html&amp;ei=cGDDUqHiC9L7oASnhIDgAw&amp;psig=AFQjCNEb4XS0uule2yAA2j0LiFxAhJMGWg&amp;ust=1388622320231721" TargetMode="External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QPzXBAgxAeGfKM&amp;tbnid=3Tsd-yTCQAKlAM:&amp;ved=0CAUQjRw&amp;url=http://www.nps.gov/lowe/historyculture/womens-history-in-lowell.htm&amp;ei=yWDDUoGQFcj6oATw1ICIBA&amp;psig=AFQjCNFo0R2AMk0P-f4b52Aw6zFTU8qUiA&amp;ust=138862237164893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b85JCf_8KePx2M&amp;tbnid=8toJofA8wpbI0M:&amp;ved=0CAUQjRw&amp;url=http://specials.msn.com/news/famous-inventions-ss?imageindex%3D3%26cp-searchtext%3DCotton%20gin%20inventor&amp;ei=UWLDUsn6JoHhoASp-IDgDA&amp;psig=AFQjCNEuPadvzMUZKpM4VHqRamxj0I_-Tw&amp;ust=1388622799641081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docid=U_D4FYBapGmO1M&amp;tbnid=XS0zk7bs7tM3gM:&amp;ved=0CAUQjRw&amp;url=http://www.pinterest.com/medickelly/eli-whitney/&amp;ei=smLDUrvJEtHuoASnx4H4Aw&amp;psig=AFQjCNEuPadvzMUZKpM4VHqRamxj0I_-Tw&amp;ust=1388622799641081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://www.google.com/url?sa=i&amp;rct=j&amp;q=&amp;esrc=s&amp;source=images&amp;cd=&amp;cad=rja&amp;docid=b85JCf_8KePx2M&amp;tbnid=8toJofA8wpbI0M:&amp;ved=0CAUQjRw&amp;url=http://specials.msn.com/news/famous-inventions-ss?imageindex%3D3%26cp-searchtext%3DCotton%20gin%20inventor&amp;ei=ZWLDUqD8KsvdoASw7IE4&amp;psig=AFQjCNEuPadvzMUZKpM4VHqRamxj0I_-Tw&amp;ust=138862279964108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uliQwK4_mZkcPM&amp;tbnid=Xwl-n2UCxwWCkM:&amp;ved=0CAUQjRw&amp;url=http://inthepastlane.com/category/inventions-and-technology/&amp;ei=5WPDUujVHtjeoAT2h4DIBw&amp;psig=AFQjCNGvh6NuZgX4LH9kvi3N8u9GIpLkpg&amp;ust=138862309435671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www.google.com/url?sa=i&amp;rct=j&amp;q=&amp;esrc=s&amp;source=images&amp;cd=&amp;cad=rja&amp;docid=0hbVL0IHMLd0iM&amp;tbnid=qKxCPZzdIK5X4M:&amp;ved=0CAUQjRw&amp;url=http://www.ohio.edu/news/99-00/328.html&amp;ei=FWnDUp7XEJDDoATsyoCoCA&amp;psig=AFQjCNGHZRP0o1uvuPKMngBbEZiIYTZ4pA&amp;ust=1388624493241788" TargetMode="Externa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sqIf3BoBq-EdnM&amp;tbnid=97IcqxQHlexr8M:&amp;ved=0CAUQjRw&amp;url=http://discoveringsomethingneweveryday.blogspot.com/2013/01/erie-canal-usa.html&amp;ei=s2PDUq_lM9PsoATEz4GACQ&amp;psig=AFQjCNGvh6NuZgX4LH9kvi3N8u9GIpLkpg&amp;ust=1388623094356715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://www.google.com/url?sa=i&amp;rct=j&amp;q=&amp;esrc=s&amp;source=images&amp;cd=&amp;cad=rja&amp;docid=9exyoXxsDr_0nM&amp;tbnid=xx_27jd2J0IgxM:&amp;ved=0CAUQjRw&amp;url=http://symonsez.wordpress.com/2010/10/26/erie-canal-is-a-great-example-of-american-ingenuity-and-boldness/&amp;ei=C3DDUujRMMWIogTDjoCYBw&amp;psig=AFQjCNE1oNK3LYg7bamff7rCrpeGEfTGPA&amp;ust=1388626179972818" TargetMode="Externa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EHIDB0QVJkZwJM&amp;tbnid=CNQQtrrKASiigM:&amp;ved=0CAUQjRw&amp;url=http://scripophily.net/bo.html&amp;ei=DmXDUqzgC4H9oATe1YDwDQ&amp;psig=AFQjCNHngAazPxLmPTCRbYumf-hRzAM_Ig&amp;ust=138862342466124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hyperlink" Target="http://www.google.com/url?sa=i&amp;rct=j&amp;q=&amp;esrc=s&amp;source=images&amp;cd=&amp;cad=rja&amp;docid=Sl-hsdMntMKNCM&amp;tbnid=kN3NTX1MbJpNRM:&amp;ved=0CAUQjRw&amp;url=http://www.eduborail.org/NPS-6.aspx&amp;ei=9mTDUpy3N47hoATSo4CYCQ&amp;psig=AFQjCNHngAazPxLmPTCRbYumf-hRzAM_Ig&amp;ust=1388623424661245" TargetMode="Externa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PuiQ_2UrAEjKdM&amp;tbnid=moONg-BrpwBRaM:&amp;ved=0CAUQjRw&amp;url=http://www.nwhm.org/online-exhibits/education/1800s_3.htm&amp;ei=sWfDUoC4E4jqoATU6ICQAg&amp;psig=AFQjCNG9zsdYg1Z1qBBLSpZR7ip5XhS2CQ&amp;ust=138862382099921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://www.google.com/url?sa=i&amp;rct=j&amp;q=&amp;esrc=s&amp;source=images&amp;cd=&amp;cad=rja&amp;docid=RfFvu4TD5KFLKM&amp;tbnid=z99QSO1SKc9aCM:&amp;ved=0CAUQjRw&amp;url=http://www.davidsongalleries.com/artists/currier/currier.php&amp;ei=X2jDUrujFITloASRsYKgDg&amp;psig=AFQjCNHBCmW3gpTQLwDprJfrF4BeIKfFrA&amp;ust=1388624216192633" TargetMode="Externa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7740uN0T387Y2M&amp;tbnid=Hg4jzNWebyKGfM:&amp;ved=0CAUQjRw&amp;url=http://www.victoriana.com/antiqueprints/currier-prints.html&amp;ei=82nDUpiYHdjhoASWiYG4Ag&amp;psig=AFQjCNGPJ5ZLVHihvowWrIJNvFUWA1DJ0A&amp;ust=1388624625931673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://www.google.com/url?sa=i&amp;rct=j&amp;q=&amp;esrc=s&amp;source=images&amp;cd=&amp;cad=rja&amp;docid=Pi5xOVjNRCdS_M&amp;tbnid=dBWNP01YNCSBVM:&amp;ved=0CAUQjRw&amp;url=http://www.artfact.com/subcollection/currier-ives-4t9wpuvsq0&amp;ei=nGrDUtiXG8zzoASj5YKIAw&amp;psig=AFQjCNGRaIeerSMkaKa4PyK0WktqukwSWg&amp;ust=1388624906045705" TargetMode="Externa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GgBIONWHJHGizM&amp;tbnid=AsHx2T0t6vMlxM:&amp;ved=0CAUQjRw&amp;url=http://www.mromara.com/industrial-revolutionmills-times.html&amp;ei=dGvDUobHG5DroASIv4GQCQ&amp;psig=AFQjCNHw5f_y7SHfzSYKKmQJvqE6FkJf4w&amp;ust=1388624974965460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UkCXuc95AV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9GKTV2lNL64g1M&amp;tbnid=vB25J6kdyZhkvM:&amp;ved=0CAUQjRw&amp;url=http://berwickacademy.org/millgirls/offering.htm&amp;ei=4G3DUqLWNIj9oATBq4LQBg&amp;psig=AFQjCNHQTXa-dJZMpgnOZNp6aZAlffumUw&amp;ust=1388625742543144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PZ2s-ZQOEKcUzM&amp;tbnid=07bVkRtaR-hblM:&amp;ved=0CAUQjRw&amp;url=http://mcgillustrations.wordpress.com/tag/facebook-portrait/&amp;ei=bGzDUrSKHMPpoATCioHwCw&amp;psig=AFQjCNF4zQM_vKLW-FgAMv5rdmdZYgSOPw&amp;ust=1388625331859555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N0EDLu81YiC4eM&amp;tbnid=iqRYwRVIJ1rhdM:&amp;ved=0CAUQjRw&amp;url=http://www.xtimeline.com/evt/view.aspx?id%3D246725&amp;ei=oW7DUoaRNoX6oAS8loHwBA&amp;psig=AFQjCNGvD8ly18BBnOksriwo4b0LqPOBRg&amp;ust=1388625891417288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hyperlink" Target="http://www.google.com/url?sa=i&amp;rct=j&amp;q=&amp;esrc=s&amp;source=images&amp;cd=&amp;cad=rja&amp;docid=4BrR9qnn6hdzHM&amp;tbnid=C8lCtk2WUMNVKM:&amp;ved=0CAUQjRw&amp;url=http://www.emmawillard.org/about-emma/emma-hart-willard&amp;ei=Gm7DUtHiJ9bioAS8l4DQBw&amp;psig=AFQjCNF5P_S50Qz1Puf6n_kdd2BxuSBtiQ&amp;ust=1388625798045841" TargetMode="Externa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50937"/>
          </a:xfrm>
          <a:solidFill>
            <a:srgbClr val="CC00FF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The Market Revolution, Women, &amp; Work</a:t>
            </a:r>
            <a:endParaRPr lang="en-US" b="1" dirty="0"/>
          </a:p>
        </p:txBody>
      </p:sp>
      <p:sp>
        <p:nvSpPr>
          <p:cNvPr id="3" name="AutoShape 2" descr="data:image/jpeg;base64,/9j/4AAQSkZJRgABAQAAAQABAAD/2wCEAAkGBxITEhUUExQWFhUXGRkaGBgYGBsaHxsdIBkaHxgYGiAgHyggGxwlHh8dIjEhJSkrLi4uHB8zODMsNygtLisBCgoKDg0OFQ8QFCwcFxwsLCwsLCwsLCwsLCwsLCwrLCwsLCwsLCwsLCwsLCw3MissLCw3LCwrNywrKywsLCssK//AABEIAJgBGQMBIgACEQEDEQH/xAAcAAABBAMBAAAAAAAAAAAAAAAFAAMEBgECBwj/xABJEAABAgQDBAQKBgcIAgMAAAABAhEAAwQhEjFBBQZRYRMicZEWMkJSVIGTobHSFCNDwdHwFSQzYnOz4TREU3KCkqLxB7IXY8L/xAAWAQEBAQAAAAAAAAAAAAAAAAAAAQL/xAAZEQEBAQEBAQAAAAAAAAAAAAAAEQEhQTH/2gAMAwEAAhEDEQA/AOlbs7v0aqOmJpZBJkSiSZSCSTLS5Ns4J+DdF6LT+xl/LC3V/sVL/Ak/y0wUgBfg3Rei0/sZfywvBui9Fp/Yy/lgpCgBfg3Rei0/sZfywvBui9Fp/Yy/lgpCgBfg3Rei0/sZfywvBui9Fp/Yy/lgpCgBJ3dovRKf2Mv5Yz4OUXotP7GX8sTpMxyTo7Q7iigYd3KL0Wn9jL+WNfByi9Fp/Yy/lgm8J4IGeDlH6LT+xl/LGDu7R+i0/sZfywTUsDMgeuMInJOSh3wA7wco/Raf2Mv5Yz4OUXolP7GX8sFI1QsKDguIAb4OUXolP7GX8sLwcovRKf2Mv5YJiMvADPByi9Fp/Yy/lheDlF6LT+xl/LBN4zEUM8G6L0Wn9jL+WF4N0XotP7GX8sFITwAvwbovRaf2Mv5YXg3Rei0/sZfywUjDwAle79EP7rTv/Bl/LGUbuUTf2Wn9jL+WJEyY8xmByiakNFAzwbovRaf2Mv5YXg3Rei0/sZfywUhRAL8G6L0Wn9jL+WF4N0XotP7GX8sFIUAL8G6L0Wn9jL+WF4N0XotP7GX8sFIUAL8G6L0Wn9jL+WF4N0XotP7GX8sFIUAK8HKL0Wn9jL+WPN30WX5iP9oj1NHl+A9Gbq/2Kl/gSf5aYKQJ3XU1FS/wJP8ALTE9c9vz+bwgeeMFYgdVKcOrkLDWGXAUWClKcYiouA+bDK3Aco1EoqJ6TkYbFYhyMQdJYjgeECqueUglarPYBms3rZ314xBnEhK8mwOrxlO9rOzva94Qqxpq0HIvz07IizNroS+IEAa29cBkTHCSpRZKRY2uAxGT3PBhaB02TMUg4iX65cuLKFk3awbsvaEB2l26nCDhzUXL5DGz6ueUbr28xbAwwu5La2DdgJN7W4wKTKws2IAqBxEFJKi4BfVIvpd4ZkoDsUgYcRJSbk2L/ugWL6cYA5O22QHCPJKgSWcAP8Igz9rTVAgsAw8ViSC4OT5ci/xhvpxmAk2xDEWBzY30LZ6xC6RSsJJ6uMMRL8kKYkOpgLHMHLWAlUuI52bU3cvcAvBGQp7WLOS5sOxs4GU0xsKR1QkHqXJYuApXG924w7Oq1IGasLgPhL4ichrpw74ok1ZuBicZ2LC4bL8+qMCoWPKAtnlrewsB8YiTK9AxYygC7AqYuBd3Oblmb8IimZYKKjbCTlhueqFXLX0taIC52qtnxDhewezBy1z643VtWYA/VPxPJoCzJpxFS2IHigHJ+ANn5nSI8wsybYixXhuzrAKUB3UWIu7PAWJO2iLnDlkOPP8ACEjbhdzhIAuBclz1SOAaADByq4FmSApsIyucnLuWYtnG6KlaQAOqS6mYjiz/ALvADhAWNW2C5ZBIu1jw19cbJ29K1JBdmZ78O3+sV1dSbqxEpAuwbQPdyxd7NkWhmmqwo+Nm7tYkgWbK7te/vgLZL2zKPnC7OUnkfvh9O0JZdlZcbfGKesdZAcs5cLva5szMSWz0vpDW0Kvo0EpAdQw2chT2vxtoIgtmyZ4WSbYnzHDR4KxRNjylhIxEy1ln8k8s4Ny66ajNYNnvfvygLBCgMjbJtiCbnMFu4F37HicjaEsh8QHI590RUuFERW0JY8r3GMfT0k2v/wBHL12gJkKIYrhaxv2Wt2+qMfTxqlQy0049kWCbCiF9NJNkEj/po3FXxHvy7YQSo8vx6E2xtZSFIQhnVc9+Q52MeculVwP59UQd33d2o9JSpUlSB0clAUFM6sCWHO14O/o/IlRxOSTxf4ad3OAGxNlJNJT9VZ+qkHO3iJyEWD6Iq2pfUq+6NIh7QqOhQpYdZDJUyg+ty56ogRXzkplIXhfGG8bWzuUm6iWBaJM7ZEtON5RIJBupTOxYi1/W8RavZjU0p0JUQoDM2F3LZDS8EEZEn7QoIxYWSogBN3DBnBjafIUxYLL+ctxlfqxCqaJNuri5ukfEl+EafoxMxlEXFms+XEC4aKHJwLMFAOQ/iAs3bx5M3N4GbxbQwpAQpsSsgpK2HABOj8jlpEw7EQCWDcmDdmWURKyhmBIZIfI4buLjgPyYmqb2ZtTAmX0xUTMKsCiopYJGtmSLWGsCNoVSjMfGVy7XGTLAKrDNTHL3Wg1+iphw4lFr4hz0aEvZxxC7pcdvP3xBW+mIMskL7iHc62zESKetmgdHKLuSCmxIcWUOCRmTkGeCqNnrBxElgCFMDxzsH97wtn7LWpLnFY+OoFDnkCxZoQTAJGssGwf9YDE8+tlrDCZYTjCcGJRBQrpEkoY2SDi/reJqNmoDkIAUQz82z74iU+xFkLC/GU2Egnq8cmbhFAjbUhRViUp0HROE4SLkOAWBub5+qHfoazLMxMzCvElcuW4SkGz4nZiRqeN+ZCdu5OKklM7CkNk7vx5xMOwhqtyzOexnN/wiQB9lpnAlUxdrllLBJd2HVJIAsXERJM+ejG+RzC2wl2YaEg2AYgwekbty3dU5Sn520cZ3yPfGVbqyMzMmNwf3OQbfCEELaO1QFZk4gCSSWxKD4ASGYG14FL22odUApOYxHC/MnL3iLHtDYMpQDKNg2bOBxax7oqAp5gUuW3VxEALDgh7cx2iGiczi+MkkvhY2uxckg9gPHlG9NKV1VGxDswJ1Zsv+4gy5S0K6hKCTZKvFUWuEnI9hvBrZ+3kIcVEhiBdSXDngz/CAdlomOg4SWdhhOVrctS54wzVbRUupk05QtiekIwgEsCpJBIdgQXaLPRTqaYkGXhvdnuO0PACcR+mpAHkyiO+XOP3wBpa1rAeSeIOJjzHi6wwunXmJZSbCx0A5iLBi/wAr8yY2JBzKY1ADlUKyHIbuf/1zjf6Ism5LHTX4CCq6eWc2/wBzffEBVfKQsJE0kFwygosbMxIyz1IiQOUtGUkKxEkBg7N2WuYkzHOaU95/GNEz0nMfGHMaWs0VGpQdQkBuLm3bAmbtUdUyQFpKsKiUnMXyJGTO9hnD+1ukICkTAgJ6xz6xewJBcDRtXMApVPhWpay2PE4Fx1gMQFwQL2u+fGJqi9TtUpnE4nkpSCSggg2zcHMm0M1O8JSpBSj6oglTglTve4OYtEGbs9SXCVk2OLEnCOWRdh26xmnploBLpU5LMxF8nZzYG3OICdcnEsKShQJKSXUzqKSE4g1mGr8o8+dGrj8I77LCisKbClg3jOrmbkAcgH7I4Nj7PfBXpDd2aRR0tvsJP8tMS5ysQuSOxRHwgbsA/qlL/Ak/y0xA3s2sqmloUjA6l4SFgmxBY2UNQBGmVgRMwhg7cy/xiPOqhq3qaOczt8Kp7GUOyXl3qMQK/bs+cB0kzxS4CUhNyGu3jWiVXS59Rz+ERQvUKU7vYlsmyyjno2xVMAJ0ywZmFhpdvjGBW1avtJp7CfuhR0FVaEh1Fm1UQPedYclzyQ4Dg6u4PMRzhVHUzGCkzF3cAlRvoWveCm78qrkkjo19C7LCgQBYMpJIsb5a90KLhPqSMyB6xEKZXyhnNQO1Sfxjnk9aFzpoAAZagU/6jcPofjG69npI4X0LRKLyvb1MCkGolgl2blncaxidvHIH24VyCSfuip7EppQM1E1fjyyJa1h8Cg6kuXs5a/IDWCng7KTZVQ5wKWyZarhIWSbj9027BqIXRKn7204zmK/2qv8AnnAXeLbZnpRJkKmY1rThaz3tkePwMEBuzTKl4lKmqsCwltm2RJ5xA3SoZaK5SUhTBMxkvct4t7sW++Any9tGlliXORNM2WAF3HCxF3Ia7xB2hvGKmSuVJlrJmMh3fCSQxNrDR4sm1pNOVo6bCgskYFzkuAZuEqyJIa7ctM4rKKCWK6lVLYPMkmxzClkG7B7D3w0EECdQJEkhMxJdSVpUUpc+MgDCzg35gvDCt6puWGX61KP4RZdu10mWlPTmnLleEJCliyVs4xXLhI7+0Ajt6jTMBT0eHB5MjXpC2Y80Dvhoiq3oqdBK/wBpP/6iNO3iqnYhCVKYJVgDOSwN+2DR3qkDxelu3iy0J8pz5D+K3wzgDt3bhmqlqSlTIOJlHNQWVDLRsI9UTRPrNoVKSuUtYOEsfq0scr3FntEGftPDLViS9mCTdJJtmTiRfmRAedUzlLVMKnUolSnOpIf1Nx5RrOrsaQjJ1Je2V8+cKLBspaZiUqlrwLbDhVkCM8JHeO2HZdTMTWGbNutGBKmu4MvClm5KBiLtKiMmZglqKgRiAY2DmxGut4akVU2SpUzogpK8PjBRAYWFyCXzgL7SbTCx1VJzbL3GJqaojn2JEUrZlJOm00yoQCGUwCUp8azXxAsHYWMKXTbTWOqFAckjS2iTeLRdFVKnuojsCYbVMSSMRdnZ8LXbgIqkrYm0ybqWPWR9wiXU1VRICEzygrU7NicgB/JCg9wdBCix45ZbKHUT0B7gH1e+KhM3kKSE4QSTa6khsiXUkDPg8bjeAdNgDEZeKygXbCXPr7ItFsFXK89EQto7ZkoKRM1DgoS477acoAbR22zBBtiDqF7agc3zgHWVS5iyopLO4ABa2R7W+JiUdHk18taQQDca/wDcQk1NKkpRMUFKCnD+TwBb74rEnbplywhKSVABiQ40sz5Aa+6IlQuZMWV4SxZ3IOgccSNOUKLfL2oiZPVLSAlJUAVJGLLsyEcO6DmI6fRTGCcADk3ISrMnINkcNn5RyVx+SYivR+77/RKbL9hJ/lpiv76SUrUxBJ+jTSEgO5ExBuGOQxGNN195FCXIlzghEsSJbKvb6sMT2tA7fWtlzVSl003EUpmJVhCgQFNfrAAuHDdka3eMi1BQykgKMtCgESSXEskuhJOZzJJueXr0NUn6MqapKUhKVqOBCMh0J0Sb9Y8MzyZmTVKCAlCioYEFyzFIAwgvqQBYQH2pUzfo8xP2eBTBIU2EhOZLkhgm99b5xFEvDCTYhExVwfs0uPq7ZZHCsf6z6m0b7NhaSssQ+Kaz+Jm3NJ7zDO6GyJM2l6RaQpQM1I6zBkoCg4Yvc6aRYqXd+nSkjoklQGpmm4BzYAZj48odFfO+S2AEhNg3WmTC+Wd+XviKrb88lZEuWCtnYKUzJIDX4ExdjsySMeGUiwLdRZ1X5yr+KPyYdm0iU4mSAzsyJQ0Vqo52GfDtgORzpbKMwpUVFRJIcC5dab3dsr+uLFtCRgCfqpyQsYkBQCgzZggk8MzaJ2/CAJYYj9pNFsFhhsDhvZoss9mkXOQs6vPkvkPdz4OyDnkyhmLuhC3DtaxI93fBHd+jmT5M8kJeUCfGKVKBCjgcZGxvwIcFotmzE8L9Yf4mswcwD+XfUHuGR0NWwti4A/ZrbxnHfbjCAEjdesID2DOcU0DLU35floeTuhPe65Q49cFn/wArn/qL6ahsdwAxP2Qa83gnlr+MPzVnrXOnlK4nzU/jCChHccsSZiciThQo5JxHTNu/KMDY4o1U05cxSh0sosUlNgy7PfLSL6oHCoMo2X/jH7HtT+eByqm/KD0VMMIH1qbHEPs0h7qJt+XhuCtbz7aVOQgEysyR0acIAc5vnpft4wS3W2HJn0ypswXC1psspBwhDE3zOPTgOMAK+lVYqNhZ9ASAQCcg/HJ4vW5JCaTCThJnTA3WDn6i1gdOwRPRvI3ZpmHVL4UlsRNzgt4p86JUnd+R/hCxQMlnxujd+qPOPcHyMT6SoSsEoViCSEqw9IQFBUoKGmR/Hi+yFDERrilacOh85fEH38L6EWTsaUCPqgB1H6qtTJfNQ89WnDgXou2aUJndZgAtBawzSlQYOeOf4R0tEtIIdh4mfRD0btOn56sUHaE0fTikhJChKDlizoljNIbIcImi1TZKRNCkskYZhYBKXdNQp8idAXHAGIu8Et6PU3Te/nTW8ngAPUOTtLqZEiZhK2KyeqcZU6kLQmyQzdZAawA5w1t3bdOacoTMStThgkLLMZnMcfzZgk7npH0Ric5ptc26WRoG73t2QdpZaRLa7DCb4dTKPlK/r686lu7tyRKpSiYtQX0hUECWVWxy1O5GHyTrD6d60BExNyClKZYCEAggIxFR4Fm1ZuxmA3snbMqavCykkmWUv0d2MmwZ+AN+NtIh7YUPpdJfqhKteKJYGSQdffFXpNqYFiYAXBBDq4YXy44Yyvai1TJcxgTL0JUoGyRkderpATN/yn6QmWFnEhPWOdyXAJOVmPBzFcMsg4nLu7gtq4Y9sEK0rnTVTVC61FRsc7s3YLeqGZVGU8eyzfnnEG42aJiRgUQrXE7E+VzF+2G9oBUtOFiHz1HHPKHhKULgEeuHU1ShZQB4v9/GChkvEVWa5GebPnwiaZilJNwAD4v9e+MqkSsw6DwYqT3Zj4RpjISxFktpnezn8YCXKCywlpUQLnRvxjlOP8uY7RsaalJQlySQAcNw1hcjK+sckwcoDp8qRhpZBJB+pls+nUGmv3QQCxPlqlKs6Ql+JzSo+vhE/Z9KFUdPYA9DKuw/w05PA2VT9ZjZsgDkHdwb3F+8RUbbDkH6IOqVKSs9IGxFLHQasAwEa7QnBSFSQoY5ktSEMdGZk8BlbWIyNpKp5iZochRaY1hp1hrcOe+Iu2qAKqmxYCUJLAcCoM2VrMeEAX3dUaSjKJwwkKmqJCmBxIZIS1yokZDL1RY6eYlaVKS60qTiBaapwUzCLFu4dnAxzpUjDfEVsclAMRwOoHKD9LMWuWFpUcGAhgXLX6rakOQ1szDBZDPlGZNkhjMCSVJEt9ZmqlMfGBb97naVPI62Qsc+iT5K+PxPHtioT8MlAxGYoTCVNko9VLhRd2bTi8RJlWguoS37Ty4u4u8BN3pKZ6kysfRdaYoKmkMoMwwsGJOgN7d7tJvB0ilIUhKUymSmYFLKZjLl9ZDNaxPq5xDG0gkABIAAsMZcAP3aRovapIzSW4FVmZ/zzaAnUe1paT1UmYXCuqkZJWFXKlAZCwEBt3qqbJQpCRhxzUFZmC/RsoLKWN1XDC8HdlSVzkzFdGUKSGQFAhKz1iG4XIBP4QNKKkkFUiYFZfsj1eVi3K2kAWpttLUuYs9IZd0olgJSp2xYibEgFShrkGyMOVG8B646CZcEB1qF7sSAcr6cIrkyVWA5TEhhY4E3cDU8oYMyb5U6Wg/v1MtJF3yBezwFgrNrzFy5iBJCcaSnFjUCkFASWJdrP+bxhRC0IlKScIGEEglWTY1EBlMnDblFWUUguayQLEMJsyZfiyEH4wY2dvRTyJWD6UuarHicyZjJTbqJCiDxuTmSYUY/QhJITiCSWCClWRSCxtfUE8XhzZuy6qWwSJiU54CQwIDAi7jQ+oRmbvrSlLET5hv1sKUM+RHW0FoYlf8AkGWlISJExRAZ1LTfmc4cE2VRTWTLujLXo3LXWcOaizubuIizpCJbgzFOC5wgrbj1lMHfhE3Y+9kqpPRsZU0g4XIUFW8k2dX7p9UQN7JgliWuWzrxBeILBUoeVZQGT9wgHk9G4OBSjrjXY2NiAw4d0DpxC62SMKQPq0kWyKy+VnIIgZ+m5zWTTf6kKPC7KUQ7wzUV0wzAtKwnDhCGSnqsx4Mo4nLn7olBjfKrUaxfRsBJISnDm4OMnmQpXcBEfY2wqipSZktIUnEQS7dbVx6x7oDrnzVrUtZMwqJUosxfzgwYG0dN3CQPowsP2hPXdB/aSWtbv1IHGACS9zKlriWO1Q53z5H3xKlbmTP8SUOIfgz/ABHeIuoSgAXl5HJJOk3t5/8AIaw8Dex45S+cvl+fVFFPTumPKnp9SSfOPD9090Pyd0JWs5Z7EN5WHhx914tGFTC8zI5JSNJn9PXh4xkBT3xs5zU32g+73WgAVPuxII+2IZ720SeOd/cY38GacfZzCWPjKtko6ltPfBZIDZP1dVvpL/L8ucZKU4fsxY6lXkr/AK+p+EBATsGnH2SdPKT5zOzRuNmSB9lJFn8Y/ucP8x/48YIIKb+Lnog/4n4++8aJUSzEs2ktP/1cfh2+aICKZEtrJlC3mKVos69gPqPKBG+kkfRZuFI8ZGUsJymqcvr1Q3ZfWD+JZAYTbjOyT4quGv3tEHeGWVSlAiZdYFut5cy7cG9zDSAoG72LyWIJHF3swfIJLRzXArgPdHZ6ejEpTkBCCTcgpzIHW0jjXV4jviK73sqW9HTWH7CV/LTAXaVMEqtZzo57BzDtbhFm2FL/AFOmIz6CT/LTGm0ZQwkKxa5AXfPnG2VEqpgUlSS4JtdmBfg97ve0Cq+rWeiUfHkpAsXdIJLFs7FvVFqmpCV4VIBxDUDNwFN+87KF2vFZ2rTYVBQuF3tkFajvjOqeVOCwCPFI+4xP3O2kJc3oZh6kzxX0Xr3j3jnASiKkoWbFAULa9Z3A7sucZqKdaz1EKUf3UmxGRtlfWID20d4Ssrlqp5KwhakuSvNJIfRrfGBcyv4U9OOHVUW71xO3c2cZ1VOTUoViKFTSl8BKsweTgnPlF1lbo0YWkdE+IKN5he2HIPfPOH0c3/TE1Pi9ClnFpMs53OYOcb/pys0nrA/cQhP/AKpyjptJsSlAlkSZYxEg3UfO8XnbXnEhVFKCJpEqW6VMPqsRZklmLYszcWiwcim7QqV+NPnkc1q7oYFPULPVE9Y/1mO4GnSlSwlASAgEMhNi63Y6mwsbZcTG6F3lXNwXukP1RmNT2RIOHjdirV/d1+sRJk7j1ispJTzNo7AhfUl3+0Hlk+WoM+vZl3Rh+wtPfyiwc3vl25Qg5an/AMeVZzCBdrqGfDP3Rv8A/HM4B1z5SbkZk3FyLDMAR1QIN7fbA+KMnF+fbnDVQosQ7HEtroTbCWPY+ucWDndN/wCO0eVUk38mWrj2Q6f/AB7IzMyeoa4Zedzz5Rc5lSAetMTmM52j8oiza6QAxmyX/wA8xWrwmIByNx6MEdScSDYqU1wxext/SKvvNP6RMsYnwqV8Gf8ArF0qdrJwr6IJVMv0bSixUWAJJ4M59QisKoUJJ+kSJ+JnIQUoQpLsFgKukubgdsBM3Q2bTLp8c3B0uKYAFG5CSgBgASRc37ItKNh01vqweu2U02E0pbQCwzydzlFLkSlCYk9EZYSSZapYYpJZioi6iGF9deMWOXt7AAmaUrwqvNUVpf6x8RSngo3bq+q0FTxsuUEuJLOgn9k5fAVeWssX09RglQyEoDJSQMRsEI/xUj4DuvmICTNqSR9tSpAS1wuYWws11cOr3w5J3ikp/vaQHJaXILXNz4puc4IskvFb9pkc2Gi+FuH/ABjfoyfJV/u/yfn1HjFYXvdJH2tQv/LLQn/2aGTvOlQ6surUOcxKe/CTBVp+iqYdRu1XJfDtHfyhKkMb9GL6qP8AiBX9e2KkvbhNhSzD/nmrPrsIa/SqxdNJJ7ifjAW4YQLrlCzaHRHE5WPu4RgVEtI/bJy0SObZDm/q5xXKjaVQEIVKMsrVdSEymwW4lTG4AtEFe2KlSmVOSnDZihAzs2R/LQFzFdLv15h7EK85+Hq9Ua9MHDJnq0yI83iRw954xUZu05yVBEyrUlRuGAbk5CbQ9JplzHBqpqmJBaYr1jOAskyaAA8lYFmxLAsxF78DAXatTNx/ViUgqIIIWFqLFToWBoVLKgodkR5G7eK8wgi+alKfJjfKzvG/0KXTnFLlpdx1usB9/e+cBtT/AKyMKhMlqIvqhQtmOBfkY4N9AHLu/rHpPZc8rAxApNs2uCBccOLR56gPQm7f9jpv4En+WmJk2SCMh3RD3ZP6nTfwJP8ALTBQCNoqG3aQFDgAFN02sPOtoG96RAGsSFSsGbnS98i/bZo6HVSHGkUauoDKUUvYXF9La+6M7gqkuYkS1B74kkPawBfuf3iOtbFqEplIS6j1ZKQAAMGKUnI68X5xSqzdETipaJoQ6CopKCSVMXIuHf3EwXTtyeESkS5YKUpSAooOaQA2eefY0RTUxpdf0y8fRzaZKAtScRxFCcOIZOeeo5xPrN8adJT0WOYsOMARdmuWsbNkOMBpyp89Sukd1AJJAYAh8BYXDE584ZTtetukTVFrZIJPYcPxMAek74ySgFJBwklWOZgIN7KGFyLs3KJ0mrnTZRUmVLKJrE4pqhYgZWsGa0USfQ1U4DprlzcsLtc5ObD3Qq4koTjaZ0aAgNbqh7DvzgL1Oqp4UpSplIh0gElRLi7C5HE98QjtsdV62lS3mocpDZJv6o5/Q10kh1yk4nfxshYgEW0PGJW0q9EokIlIASblUqxsHSFE56fm8oti95ZADKrlm+UqVbXIhOcQp+36VTgmtmvYtbElj1C6xzPriLsao6SXjSkAubJYDE1g+HNmfhAuu3hqUTTLV0suySpOIqBAcuP3SO/3RRYDtOWrKkq13f6yY3amz8PfGF1RAcUCbarmqPxHugpJmfVJmTVdG4cggMORLX9USpjS0hSphCThCVOWJUWS3G5+PCKAKayezopqVAzcgH743mVFckOVU8tIDkplHvfo1CAu/NQelRLSpdgAZeJRC3c4vNIHa798Gdi1JNIvH44SohUxWLyT5NyAMsN/fERCotpT6leBFeXtaWgJxdY2D4LsMoLyt35oxY1TZqlJKSZ0ywBzYOoiOfUU5SZw8lZLIUhAlkvZ0hQDWcBrx0ynqBKT0U2cCtD3Y5c2BOJrM8METb1RMpqdUxkqKWSlnUBoCqws2vKA27W2hNmJTPCCFApKiE2zIADG2Qy/oa3ikJn06lS1YlIYpJCmGQVnqxs+WekVjcSWlc5GLCVA+a5OG7PYCzseQMNVeZG78oLdUlGF13fMMnBb/c78BE8bEptJUrkWDjsLWhqbWYjMRLstAD4sRcqDhmNy3vitTdqzZSDLJBWWUldx5YLM2ocW4kxUW6n2fIl+KkDm9/Xa8c5r9uzlVJCFhCcbJSVYQMNja4IPPzjF3oNsy12WhScmckvyNnBipbwbOUKrHhHQzL4QFLDMxKgEDAD5t9TpDVWiXVJShJnFJJzKEhr6hgbc4Eq2xKViSJCysOBhR1M7Kx8Lg5cRFppKNMuWlKEgAC1gdOyBlVJrgeqsMTYJwuOA6w4QQxstIVKHSIXjbrYUkB28nFcHS+oMULF+sEYlEOSyx0f+9yXPMO+d4vlNOrQu4WrMlK0gZnyTk44D3wG2luvPmzAQtSk3B6ZRJxG7NhDIxPkdR2RFR94qUplU5RKfqkmYFY0puQwUM+06RY92qXo6aXiYBQChfiAb8++IO0NmVC6cS5klMtKVODLVhSHAdZQP2gdwMi5FjnBeRTCXKSg4wlLMR2ajTPvgJomDiBwLQK25TuAbkF3LkABshD1RTKJtMQCLpex5WORyh1dNMZAXNBUceaRZ0dZmZ/XFDm7YBQ4s5DjNmHbnx5x5/j0hRhIYAi2eVzqS2pN483vEHoHdk/qlN/Ak/wAtMFQYEbsn9Upv4En+WmCoMaRu0D9p7NEwWsQ/r5RPBjYRQNpdnBDOXbTu11/rDiKdOXdz1/PZE8iMBAiCFNpEgZc+PrgWjZ5dkpID59130iwlMRp9Pi4C4OT5FxqMjAA6rZ5zszZng/FrQB2pSyloMvrEnLCrAFHzS/kn8IuMrZ4SMIUVCw63WyDdW7CAVfs+UnrrXgIUW8XPF1QHudLCJo59SUv1g6RUtKUKAJLqYYrIY3VrfLOJW81OSrGhKygAY1FfilRwjqlmGVxd4N7Tk0qFTZ6whaglTgKIdScsKfJJyZyMm1jdNTSKSR0lyLhsab3ulQuWD+qxiKi7K2pLlyUoUJkw3clktyAvYNYhhAqp2RM6RKpWKYheFlFRZJJICOtdwASXDFw1otlbtWkCUJwBYJSkdQBhYFRJuANYETdoyZc0dChQDpXhSsYVlLu+IEhg1g2sBLrtgS1JQceJSEBKbuGBJ6twMyYjykIRMRNKQpaGAUvMABgE9ge0Y2hvDUTB9VLEuyw+N7lLJLYR4pvz5RtM26v7WSCT4pTYO5OEg5pbLiX5QGN6NmoqMM6WHmgpSUFeEJSxe1iRqWMTtn01ZJlpSkgMbJSUgHzcw6j64iTNvL6rSgycgpeQ4Hq+/siLULmzmxTFpCCFAAjqkAgF2fj3wBek2FKXUdOVTMSh0i8SWSCAnJVwRcqDHIDhBXaGyUzCSJwSdbhXZkxBbnFOkSFhIQFzcCBhAxKZgBaxAYc4kU6pqC3SLEoZ38V7uBmxPdnxhUHaClSD0kupSosR+yKgRq4xZZ8DCkbRoKVS1TEpTMUSn6uUsuAlLpvcZg345mIyNmkJCUzFKTcgBTC5xWaxc3gXtHYxZ/epyb6BrwUUrt/pTo6JKlgKOMqSzowmwu7hWHSJVDvPSVGJCgApJATi6wU4DlBbENQ3ERU5WwlKALYgdWt+QYZlbDmJUCCQQXSUhmca6uLC2jwui7GbRAlwc3d1PnfK/d64Hz97sMxQlYsMt2E1RPWCikvbEAEhTOfKDtEWtpDNl+bNQCThtiS/jjUMS5HbAWdsmdivLdStUjE/bxB1OfGFFgn731hTh+qStTswLjnnoLxmZvHVlKgooOIi4BDJs+Hgo3zLXhStgkkPLW4A8bDY+VgvdPbeDSNiaNn6/hDo0m7xTpktQkSiFEdU4rJ4E9W7ZNEfaNVWTAHCpQYg9GesQVAul+zLUPByg2ThZsQGug7GeCaKIDUxYinI2eTLQEz5zJwt1s8LNYmxDcYen0s0gpllZu5BUSH5l9fXFvFMnMgE8SAY2wAZQiqfM2ZPzDgv+H5fT1xIodjzAoKcvqTrxDZfeItEYMINJSAMo81R6XSbx5pho7du7tykFJTA1MgESZQIM1AIPRpcG8Ek7wUfpVP7aX80YhQocTvBR+lU/tpfzRsN4KP0qn9tL+aMwoUZ8IaP0qn9tL+aMeENH6VT+2l/NChQoz4Q0fpVP7aX80Lwgo/Sqf20v5oUKFGDt6i9Kp/bS/xgTUp2ZMIMyoplqBfEqdLfNwzKsxyaFChQ3PlbNV/eKb20v5og1OydmqFquQDx6aXb/lChQCl0Gz2D1FK9vtZYuOHWjefQ7PWljVUz8ROlvyY4rQoUBrKp6TJdZTKazmbKJPPxrdkOro9nqDKq6f2sv44s+cKFAZp5NCGxVVMSzE9NLLt/qyPCJcuZQj+9U3tpfzRiFASUVdB6RSvl+2ln4qjP0nZ/pNN7WV80KFCjKKygSGFTTN/Fl+7rRkbQoQbVVP7aX80ZhQoyK+gz+lU7/wAZHzRunaVB6TTe1l/NGIUKNhtLZ/pFL7WXbs60NqrNnW/WaZhcDpZYbs60KFCiRL2xQgN9Kp20+ul/NDn6eofSqb20v5oUKFG3hDRelU/tpfzRg7w0fpVP7aX80KFCjB3ho/Sqf20v5o1O8FH6VT+2l/NGIUKF4QUfpVP7aX80YO8FH6VT+2l/NChQowN4KN/7VT+2l/NHnX6VL89P+4fjChRB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6" name="Picture 4" descr="http://antebellumperiod.files.wordpress.com/2011/11/mack1850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2405"/>
            <a:ext cx="5181600" cy="4695825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t0.gstatic.com/images?q=tbn:ANd9GcTm_UaLmFQJx7U_-inyLUvb4JVCGdFHy8AS38t-bBWgQtPUDmMV5Q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352" y="1442405"/>
            <a:ext cx="2590800" cy="4701220"/>
          </a:xfrm>
          <a:prstGeom prst="rect">
            <a:avLst/>
          </a:prstGeom>
          <a:noFill/>
          <a:ln w="76200">
            <a:solidFill>
              <a:srgbClr val="CC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FFFF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Transformation of the American Economy, 1815 – 1848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b="1" dirty="0" smtClean="0"/>
              <a:t>Transformation in technology, transportation, communications, &amp; agriculture</a:t>
            </a:r>
          </a:p>
          <a:p>
            <a:r>
              <a:rPr lang="en-US" b="1" dirty="0" smtClean="0"/>
              <a:t>Psychological &amp; ideological revolution in the meaning of work</a:t>
            </a:r>
          </a:p>
          <a:p>
            <a:r>
              <a:rPr lang="en-US" b="1" dirty="0" smtClean="0"/>
              <a:t>Loss of social status for skilled workers</a:t>
            </a:r>
          </a:p>
        </p:txBody>
      </p:sp>
      <p:pic>
        <p:nvPicPr>
          <p:cNvPr id="4098" name="Picture 2" descr="https://encrypted-tbn1.gstatic.com/images?q=tbn:ANd9GcRDbQ5ZR4qyDcV4y28OoS-_emnyPn58M0uPnIYk6nBZELiWENC5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395998"/>
            <a:ext cx="3886200" cy="1981200"/>
          </a:xfrm>
          <a:prstGeom prst="rect">
            <a:avLst/>
          </a:prstGeom>
          <a:noFill/>
          <a:ln w="76200">
            <a:solidFill>
              <a:srgbClr val="00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encrypted-tbn2.gstatic.com/images?q=tbn:ANd9GcRvvaiq4zvWvWPsWrRaVRG1JSJpNgmw6c_RqPUoLRr5oIh9imVnv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95999"/>
            <a:ext cx="3661996" cy="1969906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75" y="-5711"/>
            <a:ext cx="9144000" cy="996311"/>
          </a:xfrm>
          <a:solidFill>
            <a:srgbClr val="CC00FF"/>
          </a:solidFill>
        </p:spPr>
        <p:txBody>
          <a:bodyPr/>
          <a:lstStyle/>
          <a:p>
            <a:r>
              <a:rPr lang="en-US" b="1" dirty="0" smtClean="0"/>
              <a:t>Differences in North vs. South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15" y="1137289"/>
            <a:ext cx="5105400" cy="54864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North = free labor economy with industry, urbanization, and immigration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South = cash crops, slave labor, less manufacturing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“Competence” vs. surplus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b="1" dirty="0" smtClean="0"/>
              <a:t>Cotton Gin = 1 pound cotton/1 day vs. 50 pounds/1 day</a:t>
            </a:r>
            <a:endParaRPr lang="en-US" sz="2800" b="1" dirty="0"/>
          </a:p>
        </p:txBody>
      </p:sp>
      <p:sp>
        <p:nvSpPr>
          <p:cNvPr id="4" name="AutoShape 2" descr="data:image/jpeg;base64,/9j/4AAQSkZJRgABAQAAAQABAAD/2wCEAAkGBhQSEBUUExQUFRQVFBcVFhgXFxUXGBgUFBQXFRQWFRQXHCYeFxkkGRcVHy8gIycpLCwsFR4xNTAqNSYrLCkBCQoKDgwOGg8PGiokHyQsLCwsLCwsLCwsLCwsLCksLCwsKSksLCwsLCwsLCwsLCwsLCwsLCwsLCwpLCwsLCwsKf/AABEIANgA6gMBIgACEQEDEQH/xAAbAAABBQEBAAAAAAAAAAAAAAABAAIDBAUGB//EAEQQAAEDAgMEBwQIBQMCBwAAAAEAAhEDIQQSMQVBUXEGEyJhgZGhMrHB8AcjQlJictHhFDOCkrJzovEkYxUWQ4Ojs8L/xAAaAQACAwEBAAAAAAAAAAAAAAACAwABBAUG/8QAKhEAAgIBAwMDBAMBAQAAAAAAAAECEQMEITESM0ETMnEiI1FhgbHwBRT/2gAMAwEAAhEDEQA/AMxJNlOldU4YkkEYVlCSlFAKEEjKC7foXsBppOqVaTXZ4yF0O7EX7O66CclBWxmODySpHFU2EkACSbAC5JOgA4q1jdkVqImrTewGwJFp4SN69SobHosIcylTa4XBDGyORiys1KQcCCAQdQQCCO8b1nep32RqWj23e54yEV6PtHoZQex3VsyPg5S0uAzbpEwQvOcpBiLzEb5Gojn7k+GRT3Rly4pY3TAiuh2N0LfXouqFxpmSGNc09qBqZggE2Cxsbs+pRdlqMLXefkRYolJN0gXCSVtFdCVcZseuW5hRqlvEMd6WVZ9Fzfaa5vMEe9FsDTQwlCESEFChJQihKhBQlKSChBJQlKEqECkghKhAyhKCEqyWOzISmpSoSyRIJJKixIygEVChJ1NhcQGgkmwAEknuCkwmDdVqNpsEucYA+e6V6T0Z6NtwzJMOquHadwE+y3gPel5Migh2LE8j/RzeyugdRxBrnI3e1t3nuJiG+q7fA4QU2BjfZbYDgFYCMLDPJKfJ08eKOPgUJJyRCUNI3NnRVcPsai1/WCmwPvLovLtTPEq3UZHspGuALmESbXALinyE2HJRYQh4Lovp4BOcSREa71YYyBCnguhQocXhm1Glr2h7TqCJ8uCnSQq1uRqzyjpTsduGr5GHsuaHNB1aCSIJ36LHXV/SG53X02kWDCQYF8zrgdwgea5NdXG24ps42VKM2kFBIpqMVYCkm1qoa0uOgBJ5ASYWfS2zmFmhhJgFzgQOMhBPJGHuGQxTn7UaSSwto9IHUzlYaVS3tAmNYiAdfFZx2x1h+tdUj7rIaPKbpEtTBcbmqGhyS52R1geDYETzE+ScVw+IrsN2BzTNtJ7rhdbsk1DRb1vtx45d2bvRYs/qOqK1Gk9FKV2WUCnFBaDEBHKklChB6SCAVFjgUVn4raTmOd2QQI7jePBSUMe1/wBtrTwcLz3HRIeeN0af/NkpSOt6D12NxXaEucwhh4OFz5tBXo1NwIsvG8Dh6rcRSeav1TXAvDWAPI/C+YC9Owm16TiAx45Gx8jdIytSdmvAnBUbTSjCDSnhZ2akKE0PvG9OTBTgyFCEqSSa5yhB6QKaKgR81KKEe5R03TO4z5cFTftqmw5ahDTMXt4zwTMTteiO11jTawBmeFgrRbMTpvsapXDHUxnNIOzAa5XAGw3my4B1Ig3BHMFeru6TUWtzEuG/2SPV0Lzjb218P1xfRrsY1xJeyoWQCdchY6dZsQdVpx5+lU0Ysum6n1JmaU1RYjpRhRq9rj+Bj/Qx8UsLtbC1R2aoaeD+yR/cPcVoWeH5MstLkXge9syCLEEeBsVz2LwAovDCHGi+4vcOAhwDuVxyXUuwoOj2G1hInmqG18CX0i02dqwyPbbcR7vFDlUckduS8MpYpU7pkWE2NRYyGtDgby7tEz3lOrbIou1ps8Bl90KHYWMz0gN43bwJNvAyPJaMI4KMoppA5JZITabZTw2xqNMy1gnvk+Uq5KSBRqKXAqU5S3kwEoIlJEAKUkEoUISIBOCUIQjNxbJe7kPcFW6hW8UO07kPcoAeC5U19T+T0GHtx+COk99O7HObfcbeINitLD9KXiOspteBvb2XeR7J9FQTS1Kdoekmd/sPplTEZK+Um3V1pHkScvkV1WG6RuA+sZIt2mGfQ6+BXidSgjhcXVou+qe5mhOU9k826EcwrU2C8P4Pdv8AzHR/H/aR74WdiPpEwjJmrSEGDNVluYaSV55gun722r0g4fep9lw5sJg+YWmH7OxtnCnnO9w6mpPc4Rm8yr6l4A9Nrk2cb9LmFAOSowkDVrK1T3NAPmsTGfS+C0ACo48RSZTn++oYVDEfRwGvOTttIECoTIIJtIABGnes/F9HX0AS+lDRfO1uYeLm6eKH6gksZZr/AEs1HCGUqhtvqx5imz4qofpAxrvZosEiO11r/VzwFlO25QAID55NcfDSFXr9JKZ9lrz5AeSF2MjGP4LtbbuPcZzMYdbMpA+cEqtXqYt/8zFVOQc8DybAVP8A8fM2pjxd+ygqbceT9kcIE++VSsbUaJX7KBPac5x79fMypRs+m22UnTeR37lY2d0V2nim5qVCsWHRxDaTTyc6JC6Wj9BuMz0jUrUnML29aGvfmYw+2W5hDiBItvKvobK9SEfByDHUhdzWDmZv4pVNpUm/dt90fsvbtq9CNkUqWWrQw9FuWA4uLXxGoM5ie9eQ7S6D0ziHDC1nVMPYtc6m/OOINgD+a0qnFLlkjnb4Rhv2u0OzMzB24gDXnOhCe3bdQgGoQ8TIDvsiTYR8iFq1OiuGpznqVC4aguY0TyAJ9UnYPCNiGOdx7To8LgyonGtiOLbtoOH6RNgAtLIESyDb8pE9+pVvC7ba7Sow9zmlh/RUCMNcdRU4D6x4tv4j3qGphaH2euYRxy1ByPspkcso8MVLSwybuJrnpHR4k/lBcPMBaJXOPyOgNLfVh7jDon1Wvh8W1rQ1zsxaIJALrDlO5bcOobdTOVqtGopPHf7RcIQRaQRI0IseKRW45YIShOTYUISIwkEkIRSxTbu5fBVQFcxDLu/KPcqjW6ncBJOgHMmwXKn75fJ6HD24/A17LaiU1rS42BJGsbufAKpU2wwuyU+27ebhjQLlxOroHCOajr4t7xABLRu0aD3gWLu4AxvKW9x11wdDhOjVaq3MBTDeJqMPozMreJ6KYlwEGgcrcoAcWki7jJLBeXO9Fw+G2k+jUDmE0n7iLtPc5psQvUOju3G4ygSJp12wKjRpJHZc2dWu/UJMn0h027POtq1KlCpkrUnUjuJghw4hwsfBR06kj4jRepY/AU8RSdRrtzNNxuIdEZmHcRx8F5Nj8C/BYh1F5zN1a7c5h0cPUEbiCqT6kMhKnUjdwW3q9Fo6uqQPuntNj8rreULd2f8ASA4R1tONxdSMETqch18CuNbVtzKnYy9/mVIzcR88EZrZHR7e23gKxIqYZ9Z332UxTdbf1gIJ8QVxG18IxhDqbalOm7Tri1xnuLGibcbrdr7TrGGtvDQPZA9kRYjWQrHRzHinXbVxLGVWNJ+rqdqZGreDhuJT7sxODgcQ6o37x8Gx7yvaPoS6GtZRONqsPWPJbRz/AGaUXe0Rq42ngLarV2n062e7CB1CjRrvqVBSFF1JgIfGaXti4iII1nVc5tvpti2Ma016TGuaAaeHyN6tmgBIGZpjdO5XaiL+qR6N0i6Z4bB2qOL6psKVPtVCTpI+z4+RXJ7X6WYp7Zq1KezqRuB7WIc3dDdR5NXEUuk/UtH8LTDargc9d3bqEybhzvZtwhVKezH1HF9V7nOdc3lxni46eCVNvyxkIJblzH9IqDXE06Tq1Qn+biCS4niKYv5rPqbSxdexLg3h7A/tbfzV7DbPazgPie/erkgfISXNLgar8HPs2LUN88E8Gj3mSi/o+R7VRx36kLcfigBr5KocQfBB6ki+lvkyn9H/AMR83H3KGtsl7dHuPjPo5a78baVSrY6xv4IozkwlAyKtbKIeJ77z/b+hVk7QqOpimx5LQLNaBMN42me8qrj6gcQNd55Dd5poduEiBJgxfhZPW6AadnUbDxM0gHQDJAEiSAAdJ5rSIXIbDb/1VPuDv8HLryuvpp9UPjY87rsfRlf73ASkkktJhJEyviGsaXPcGtGpPzqngrC2xRdVrtYLjqy4cN5PLSJScs+iNmjDj9SVNlfHdL2CRSYXkiJd2RwsBc+iiw2yziH5atcEtEim0QLahh9mR5rMxOBbTxIbILQ4G17EZhfitzAsLq7HACGzJH2QbAmNJuBxXKncrfk7sKglHwR18EGZadO2cweyBEHUnU3vf7qsNrZYy2AsPnemYwl1Un7tMepif9yVK2lobJP5rgA7rXPgpjf0psKUbdENetTqEsqNIPG0jlG7uKl6M412GxAndIt9thE5fGBHfCZVh41BI0O8cpvGiOz8IXVabNHmzDYwT7H/AMgj+tBJ29x0Y1E9SDQ+HNIyvaHNJ3g3BHD/AJXO9OejH8TQPVh3W0mmo0OESB/Nph32iRDgOI71qdGKpOEaDEU5aN7oMPaCToQHAW5blZBgNIJEGSJJ1EHXRsBYrlF7eC3ueN7MrZgAf3WkTdZ2Nw3UY2tT3NqvA4ZSZb/thX89hy9y0S5NWGVx3LTXdk34G3vUp2lgmMa0UKlSqW9uXWFQ+0WBt40IBhU6DTJ+dShXpBtMEWL3E6bpMX3WhEuAZre0ZbWOZVLsj2yIaQYyuJEOIEyIzCO9aOGpSd0m5cLjwVZzfmfRXcG8AWvaPT9UblSsT070aNDK0W1tc/Eqc4uBr71nGvcRZNfW5rK7Y6OMsOxDu/0ChdiioHYq3yVAcR8hTpYdJFh2IIGpUP8AEfMqtVxHNQGsi6Cm14L4r8VHiMQAFTzOO4+Sc/BvIuAB3kI1Eq3WxXNSBJ1Pw0TsIbunePirP8OW/bHgBx4ncg8skANg73Wv4AQj8C90y3sATiW/lefSPiurIXNdHGTXJ4UzPiQB8V066uk7Z57/AKPe/gYQhCegtdnOodKzNtkhoIHZPZeYBIadCPFaSD2AiDcHVJyQ640OxT6JqRwgxzf4lpcZbnAcTw9knyut/aG0Q+o5tFjqbMzS4T2RkmST9o3tMp1bYLCSLA6tMAwd1/gqzqTS1zesbRebOzexJtIOom65CyJNprg9B0KSUogw9TMXu/7TD5uapc4II3daR4U2DXxAT9mbIeKvUEdvq2stvcDmET3AqxS2U8ObIIa5+cH8L3dW498O1VRY1pFTF4wQBkOZpFwIyzx7itn+BnBtxAtUw2IDHwbmm7I6m7wdIVHH43q8PWaWBxdVgvJMBsFuVrQfxHutbRMw20HdTBsKoDXDiWsOU+ijdvcHG21sd3s6u3+NxFMey+agj8UP9OtI8ApHV8p8PiJGvPzXKdFsUTjv/aeL8OrDx/iujruBcIB3juv3azcLHke7G1R5z07phuODx/6lKm7xHYP+IVek8mLcFc+kP+dRP4HDyfZU9nunIOLmgE3a2XgEuG+0p8d4IOEumyxRrgT3SfIKfG0op0hzHkAqbqUAiQYqFlr6PLbHhAJlW8fWzBk6yfcoluN5jZRqankn06rWAAuaABxvOpsO9F7ZAUX8CAdD6o2r2AVoe/HN4k+ijfiXG4bbzUtOgBp5pz5FpHyVXSiWyuKdQ8B5funDBk6uHz3kqY1QNSmGsDo0nw+KvpCtIj6hoN5PipGZQey3x/5UNeuB90czfwAVb+OA0LjyEepR9ILyUX6lUx/yq1Z0QqVXGk7vMk+5Qms7j5KJUA8hoGpH7qOm6TMjX4KiynK0MMIaeZ/xAVMpNtmt0a/nOP8A2j/m1dOuZ6Kj62p/pj1d+y6VdLSdtHA1/ef8CKEopQtRhGoympyhRXrFueHXBEciSbiFkYnZuZ5Y4ANsSdwBcAb8BJvwWjtH7X5fiszr6hoBolwyEQLkdoOtvMxC5GSP3pM7+G/QjRrbAxHVvpvBlwptqNOs1MJWIeBxDqbXHxV7bW1czsrDGWpV6u1hSxP1gEjcKk+YWDSc6lToiO3SmoeHaJNRh/oJB7wU3F1pAgwNGngWnQnhp6LOm1szYoqVshp0RWcA+QwOc4gmL3175spXUQGUxoM0gd0GPQ+qex7HyXN+stOpzEb4HtbkK3beI0aI/qdAjmPnRNUdgHLcudGnxji46dWSZjQ0S0+8LpcU4B4IF9dY3342gLA2A0HEVnXENDQRHtOggcrQrNXHAOc6ZMZePObd6wZvdQ9bqzmunz5r0wW5Ya63N1oPBVNkN7bYN77t8GD5qHpPUDsY4BxLWw1s3hoaLec+al2a4Ne0n4m4g7vm60wVQQCfuJNn+y3+4njMkmeZV7HGGt4QTu1iBPmoWVQY0FyMo0G8RxEJ3SKkYpgXJJ4WEDXuV+R6dRK+YH3eifUqEDcBxcQE3Z+EYDLyHu+4Qcs8x7XjAR2vsxgDX5Gtc4mzZAiBeJ11si2XIlyd0irU2g0H2x/SCfVQnFz7LHHmYHonMocAApBQPzwV9Zag3yyua9Qm2VtosPiZKa5rjOZ7iI0myufw6Rw8A9wPuQ9YaxoxsiIp8E/IkEdiqGhvLxsninBuCOf6oMF1aw9Uiw04ES3xabIbCSG0aXtenktLB02hjiSIJfHgSB8FDULQNADvykxpIgHTkjSP1bbb3f5WS5boKKNHooO1UP4WD1cV0ZWF0YH80/k//S3V2dL2kec1z+/L+P6AjKASlaDGNCSKQCsEpbQ9l35Pis3DDsDl8Vo7Q0cOLD71nUnBoDd4G9cqfdkd7A/sxJgs+vFNxa69J9wdS37ruY9k8p3K+EX0mvGR8RMtd9098Xym08LFLyK1Zqxy6WVsO1wcGObnGgc1xEjQXbZwV3EkUaZcQARZo/ERE+F45rMbRrUDlD8rSZDXQW66tkgR3tPgFZw1HrHZqr8wbckRlbwiCRm4CSfVCnUbJLeVo0Nlnq6IknrKjsxgeAJPH2lQxOIDcxNrEnuMybo4zaOZxyttEDfAsP09VSq4PrGlkkSZtv7oWaONzl1BuaitzAdVL3lx+0ZWjQDpGWT3fOiuUej7aZBe6fwt18T8FoCkNAAxsePmtEtgYTVbFGmMpH3tY1vxUtPDZjNQk+8+P6K3SYIsP1TzSkgRM8NTCW2MUrBTptF4iLwJ8kzabczW/Pzqhji9jqIsBUeZ4w0tHxUteCQOAkcyUL4skd5UZ7ML8lTGla/zzVhrJ8wmmu0WloIO/WdYSeps1pJEBpabh6KKvT7LuR9yVNtTEV2UWdkvIDc0gQb53d0XXQbE6HVauJqUKz25GnKHsEh9w0lkx2fjZNjCTFSzQjycG4pEL0Dpt9FNai1tXCt65gJD2t9po+w4g6gjXgY4rjMJ0bxb2F7cNWLGtzkhhjLmyzfW8+Sc4tGeORMpin4qzh2XuDZWKuzqtLL11KpTzDs5mkZgDBidbqXDUwdeUpUmOir4Kww8ucOAkd8RAUlL2Gj83+QU9WnAc7cT7oChd7LeR/ylS7RauzV6Li1XmweQct1YnRYdip+cf4j9VtLtabtI81rX9+X+8CShJJPMgEU1EKwShtF0H+n4qg8Bw56FbVbDh+qz8L0dYwEB7zPEiByasGTBNzbXDOrh1WOONRlyiiKrma3bx3hSipbilWoupmHaHQ7iq5Z905T6eSzO4umdGNSVxLlOuRoSBw1HkZCFeq5/tEu4A7uQ0UFCrJhwgjWLgjuUjsc1h7N3acB58VPp52I74JhhoEu7I4b/ANk01vuwO/f4qDMXQXft4BOCXKd7IuONLdhsL6lO6y14g7k2nJMDfZWhgw09q53aeiU5JDFGw0m5tLADX51VrDMDNLmbn4TzTKZN43924Jw9Akt2F0pFDbT/AK/Dc3H/AHj9FapYCpWMUaZqPEzG4ZiR3neqG1v5+H5E/wC8/ouo6FECs97hLA1oc6SMpe6GutyIToRUqTFzk47oxa3RKsMzsQTTpiS1wBe0uF8rdwO69102xOhzMLWZUu6qwtees0DHxlqUnAjtNm4PeBK63A1sRWwskHPTqPEZ2FtXtEZRY3ykcLplRwDXUqjiKbntAhwFQFoGVzWO0hzQYkp6glwIeST5Zi7XwlKr9W6q1nWPeaNXL2mT/MAYQOrNhBzcbLaqPZhixr5Ap0WZSKZ7QEl7jc3m55prtlMNX/qTTeB9a2p25caZApZ3CGzlLR58Fp7QbUNSmG5SS0lzi6Hg6tFhlLS07yJi6YlW4kjw2K61gcA9vaD9LECcocJ9kgyZVkVxThj7dqczWQ3LmLgwv0MmR5JmCwTaVV5NSGEGaXZIDhdzg0CWgg6TwVygw3JjUOBgA5HCQHN0DhBE71fJaPOOlfRGriw/EuinIaMPRIJDQ94zXYcrS6xJIOh4BcXtHYVfC1CyswsIcQHasfABOR+jtQvbMOx+ZhMOfDg57SQ0w7M2my8WEnTeq3STow3FgtxDyKdN3XUjTGXJ2ctRtRziQ+ZnQaJM8SfBoxZnF0+DxCvUBB3boub2nlxVOew3j+5WptnAii+rSnOA+WVQIa9usttwt3EFZjWS1v5QfEkrOlSNqle6Nvox/Kf/AKnuY1bCyejTYon/AFHe5oWqF3MHbieX1fel8hRlNRTjMBIIJSoUFEIBEKyCcwEQbg7lk4zZBF6dx906jkd62AklzxRnyOxZp4ncTlatTw5/HxULrnxWrt9gzNMXIPoRr5rMp07Tu+ZXIyx6JOJ6HBl9TGpcFzDNJaIurbcDpmPh4J2CeOqbA3XO+d8KdzfX3foszkMqxrGCLAW05b/FSNpW7zr+iYAnmpAsgGWB5jvKa423JxBMToi5kqFGTtL+fQ/Kf/scux6GAFmJa6MrwxhJiznZwx0HUtNx3hchtJv/AFFAcGe97123QDFtpmqDBdVNNoad8CoZndlWjGuBGVm3hqGIpVKNCn1VQ0mh1VxJp5y5pc0iJDanonVqVGtTqVclUZXip1gDyC6bk9qHM3ENsrLqnVVesd1QZPVB05XMe98Nu4xUEQIWhQaxoc1rxlYPasKWd1i0xuBiQbCbLRRmsTKpdh6bqZaXvY1wBDmNAcIsN3D1QfhHMmo0E5wXPptdd9SmAAGtm5gXi1gsnG9I6dFzWsYK1NuHILmP7PWufID3ERECbTqqO0On1RtwaVMhsAZc8Ewc+Z0fpzVOSRaizp9jdTWrPe17KlVjWNLmR2QWzDzr7QPZOkKOp0mw5LxneSwiHNaX5yRfLAgjdNu5eRs2yA8vaajy4nMRMOJJMuIid+qixXSCoZAIaCfZFzp90WHmg9T8DVibPTOkHS1pYwUj1Ra4PzOyy0jQNaCQbEgyuVx/TQOaWOq1azS7MROYSd0DQX0mFxlZzn3Pa5n1yj4lMptI3xysg6m+RqwrybmN2/Tqjq6lMZO9xBE7wWzl8isKvTGlMkgbyLx8efuTi2wEAC9+JPHy9U2mBB8teaphRhXBs7AZFAfnefWPgtFUtjfyG83/AObldXZw9uPwec1Hdl8sSSSEpokCSUpKAhCIQBRarIFFAlJQhj7fdD6feHD1aqFH2fH4q70iEmmIk9vS/wB358FUwmGe5k6CTc2vO4alcjUd1ne0sksCv9/2y/hn/Vt+d5V2ibE67hzWW2kARd0DiI9FaZUJncFjnE1xd7k7hN/myJZATJ4D9UiISxg7NJnQdylHooKVynurZbDXiUcYOTBlNRRWx+Ad19N8dgNg6EyCSYBvvF1fwu06lKlUZTDczixwe6S5mQu9kSNWvcCdyr0mEvAN517h8FT204h4aHGzbhsa8CTotNUtjPbm6NXae3eukVntDHOzmnq0PAyyARrr5lQP6VVeqFFjnuoskAQwNguzXcYmDxJWAxkey1oPEy5w5E6J9V8uvfxJA80I5Yy1Xxz6hJL4/JLz/cYaFBA+7Pe4z4wIChdVG/VPpPc89hpdyE+uiii3wW+mKtj3ToT4aDyFlHnAHL58Fbo7FqO9pwb/ALj+nqVfo7Gpt1Gc/i08tE+OmnL9GeeuxQ43+DFYS+zA5x/CPjor1DZNQ+1lYOHtH9JWyBAgQB3aJy1Q0kV7tzn5P+hkl7VRhbR6NF47FVwdvzRB/tFkzC7BqBga4taAN3acfgt9CUb02Nu6Ex1mVKrIsNhxTYGjQefFPRKSelSpGZtt2xJIJKwRJIIqEEnBNRUIIooIqEM3aJ+uocfrB4FolS0ocXO1kxMzpw3aqLaM9fRjhU9wSwwawEXa0S7flgu0zbzMmFys/eZ1MW+Ff7yxuIdNQxfde+gCkoNgcSmUHZmzMzviJ8NykBhoA1+d6xyds6eNVFCc5JtPebD58k1zg0cT4JjnT7X7KRx/kuWT8EpqyIFhx+dEKDRraBck8NLlMfUEEGALW3+HH9lmY2uSQNGxpxM70/gQouRbq7UIMU7a9rlGipOeBckkm/M8SjQpBzmNJIzOi19R+y3aOzKbfs5jxdfyGg8k3Hill3XAGXPDT7VuzEaxzrMaXctPE6eqs0dh1D7b2tH4bn9FuJStcdLFc7mDJr8kvbsUaGxKTfs5jxcZ9NPRXhw3eSQKRWlRUeEYpTlPeTsMoIJSrBDKKCRUIJBJCVCBKEpJBQgUsqEpKEFKISSVEFCKCSsgUQEklRDF6QSHUyJFn6f071SdULhczcpJLl5+4zuaZfZj/vJqYMfVN5fFMdios2D37v3KSSyx5Zoe4wKXD4YuvoOP6IpLRhipzpmXPNwhaLpwbcuWLevOeKpVdiBx9qBpYXSSXTlhhKrRy4ajJB7Mnw2y6bCCBLhoTcjluCtgpJIopRWyFylKbuTEQgkkjADKCSSogUEklZBQigkqLEUCkkoQUIpJKEAUpRSUIf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hQSEBUUExQUFRQVFBcVFhgXFxUXGBgUFBQXFRQWFRQXHCYeFxkkGRcVHy8gIycpLCwsFR4xNTAqNSYrLCkBCQoKDgwOGg8PGiokHyQsLCwsLCwsLCwsLCwsLCksLCwsKSksLCwsLCwsLCwsLCwsLCwsLCwsLCwpLCwsLCwsKf/AABEIANgA6gMBIgACEQEDEQH/xAAbAAABBQEBAAAAAAAAAAAAAAABAAIDBAUGB//EAEQQAAEDAgMEBwQIBQMCBwAAAAEAAhEDIQQSMQVBUXEGEyJhgZGhMrHB8AcjQlJictHhFDOCkrJzovEkYxUWQ4Ojs8L/xAAaAQACAwEBAAAAAAAAAAAAAAACAwABBAUG/8QAKhEAAgIBAwMDBAMBAQAAAAAAAAECEQMEITESM0ETMnEiI1FhgbHwBRT/2gAMAwEAAhEDEQA/AMxJNlOldU4YkkEYVlCSlFAKEEjKC7foXsBppOqVaTXZ4yF0O7EX7O66CclBWxmODySpHFU2EkACSbAC5JOgA4q1jdkVqImrTewGwJFp4SN69SobHosIcylTa4XBDGyORiys1KQcCCAQdQQCCO8b1nep32RqWj23e54yEV6PtHoZQex3VsyPg5S0uAzbpEwQvOcpBiLzEb5Gojn7k+GRT3Rly4pY3TAiuh2N0LfXouqFxpmSGNc09qBqZggE2Cxsbs+pRdlqMLXefkRYolJN0gXCSVtFdCVcZseuW5hRqlvEMd6WVZ9Fzfaa5vMEe9FsDTQwlCESEFChJQihKhBQlKSChBJQlKEqECkghKhAyhKCEqyWOzISmpSoSyRIJJKixIygEVChJ1NhcQGgkmwAEknuCkwmDdVqNpsEucYA+e6V6T0Z6NtwzJMOquHadwE+y3gPel5Migh2LE8j/RzeyugdRxBrnI3e1t3nuJiG+q7fA4QU2BjfZbYDgFYCMLDPJKfJ08eKOPgUJJyRCUNI3NnRVcPsai1/WCmwPvLovLtTPEq3UZHspGuALmESbXALinyE2HJRYQh4Lovp4BOcSREa71YYyBCnguhQocXhm1Glr2h7TqCJ8uCnSQq1uRqzyjpTsduGr5GHsuaHNB1aCSIJ36LHXV/SG53X02kWDCQYF8zrgdwgea5NdXG24ps42VKM2kFBIpqMVYCkm1qoa0uOgBJ5ASYWfS2zmFmhhJgFzgQOMhBPJGHuGQxTn7UaSSwto9IHUzlYaVS3tAmNYiAdfFZx2x1h+tdUj7rIaPKbpEtTBcbmqGhyS52R1geDYETzE+ScVw+IrsN2BzTNtJ7rhdbsk1DRb1vtx45d2bvRYs/qOqK1Gk9FKV2WUCnFBaDEBHKklChB6SCAVFjgUVn4raTmOd2QQI7jePBSUMe1/wBtrTwcLz3HRIeeN0af/NkpSOt6D12NxXaEucwhh4OFz5tBXo1NwIsvG8Dh6rcRSeav1TXAvDWAPI/C+YC9Owm16TiAx45Gx8jdIytSdmvAnBUbTSjCDSnhZ2akKE0PvG9OTBTgyFCEqSSa5yhB6QKaKgR81KKEe5R03TO4z5cFTftqmw5ahDTMXt4zwTMTteiO11jTawBmeFgrRbMTpvsapXDHUxnNIOzAa5XAGw3my4B1Ig3BHMFeru6TUWtzEuG/2SPV0Lzjb218P1xfRrsY1xJeyoWQCdchY6dZsQdVpx5+lU0Ysum6n1JmaU1RYjpRhRq9rj+Bj/Qx8UsLtbC1R2aoaeD+yR/cPcVoWeH5MstLkXge9syCLEEeBsVz2LwAovDCHGi+4vcOAhwDuVxyXUuwoOj2G1hInmqG18CX0i02dqwyPbbcR7vFDlUckduS8MpYpU7pkWE2NRYyGtDgby7tEz3lOrbIou1ps8Bl90KHYWMz0gN43bwJNvAyPJaMI4KMoppA5JZITabZTw2xqNMy1gnvk+Uq5KSBRqKXAqU5S3kwEoIlJEAKUkEoUISIBOCUIQjNxbJe7kPcFW6hW8UO07kPcoAeC5U19T+T0GHtx+COk99O7HObfcbeINitLD9KXiOspteBvb2XeR7J9FQTS1Kdoekmd/sPplTEZK+Um3V1pHkScvkV1WG6RuA+sZIt2mGfQ6+BXidSgjhcXVou+qe5mhOU9k826EcwrU2C8P4Pdv8AzHR/H/aR74WdiPpEwjJmrSEGDNVluYaSV55gun722r0g4fep9lw5sJg+YWmH7OxtnCnnO9w6mpPc4Rm8yr6l4A9Nrk2cb9LmFAOSowkDVrK1T3NAPmsTGfS+C0ACo48RSZTn++oYVDEfRwGvOTttIECoTIIJtIABGnes/F9HX0AS+lDRfO1uYeLm6eKH6gksZZr/AEs1HCGUqhtvqx5imz4qofpAxrvZosEiO11r/VzwFlO25QAID55NcfDSFXr9JKZ9lrz5AeSF2MjGP4LtbbuPcZzMYdbMpA+cEqtXqYt/8zFVOQc8DybAVP8A8fM2pjxd+ygqbceT9kcIE++VSsbUaJX7KBPac5x79fMypRs+m22UnTeR37lY2d0V2nim5qVCsWHRxDaTTyc6JC6Wj9BuMz0jUrUnML29aGvfmYw+2W5hDiBItvKvobK9SEfByDHUhdzWDmZv4pVNpUm/dt90fsvbtq9CNkUqWWrQw9FuWA4uLXxGoM5ie9eQ7S6D0ziHDC1nVMPYtc6m/OOINgD+a0qnFLlkjnb4Rhv2u0OzMzB24gDXnOhCe3bdQgGoQ8TIDvsiTYR8iFq1OiuGpznqVC4aguY0TyAJ9UnYPCNiGOdx7To8LgyonGtiOLbtoOH6RNgAtLIESyDb8pE9+pVvC7ba7Sow9zmlh/RUCMNcdRU4D6x4tv4j3qGphaH2euYRxy1ByPspkcso8MVLSwybuJrnpHR4k/lBcPMBaJXOPyOgNLfVh7jDon1Wvh8W1rQ1zsxaIJALrDlO5bcOobdTOVqtGopPHf7RcIQRaQRI0IseKRW45YIShOTYUISIwkEkIRSxTbu5fBVQFcxDLu/KPcqjW6ncBJOgHMmwXKn75fJ6HD24/A17LaiU1rS42BJGsbufAKpU2wwuyU+27ebhjQLlxOroHCOajr4t7xABLRu0aD3gWLu4AxvKW9x11wdDhOjVaq3MBTDeJqMPozMreJ6KYlwEGgcrcoAcWki7jJLBeXO9Fw+G2k+jUDmE0n7iLtPc5psQvUOju3G4ygSJp12wKjRpJHZc2dWu/UJMn0h027POtq1KlCpkrUnUjuJghw4hwsfBR06kj4jRepY/AU8RSdRrtzNNxuIdEZmHcRx8F5Nj8C/BYh1F5zN1a7c5h0cPUEbiCqT6kMhKnUjdwW3q9Fo6uqQPuntNj8rreULd2f8ASA4R1tONxdSMETqch18CuNbVtzKnYy9/mVIzcR88EZrZHR7e23gKxIqYZ9Z332UxTdbf1gIJ8QVxG18IxhDqbalOm7Tri1xnuLGibcbrdr7TrGGtvDQPZA9kRYjWQrHRzHinXbVxLGVWNJ+rqdqZGreDhuJT7sxODgcQ6o37x8Gx7yvaPoS6GtZRONqsPWPJbRz/AGaUXe0Rq42ngLarV2n062e7CB1CjRrvqVBSFF1JgIfGaXti4iII1nVc5tvpti2Ma016TGuaAaeHyN6tmgBIGZpjdO5XaiL+qR6N0i6Z4bB2qOL6psKVPtVCTpI+z4+RXJ7X6WYp7Zq1KezqRuB7WIc3dDdR5NXEUuk/UtH8LTDargc9d3bqEybhzvZtwhVKezH1HF9V7nOdc3lxni46eCVNvyxkIJblzH9IqDXE06Tq1Qn+biCS4niKYv5rPqbSxdexLg3h7A/tbfzV7DbPazgPie/erkgfISXNLgar8HPs2LUN88E8Gj3mSi/o+R7VRx36kLcfigBr5KocQfBB6ki+lvkyn9H/AMR83H3KGtsl7dHuPjPo5a78baVSrY6xv4IozkwlAyKtbKIeJ77z/b+hVk7QqOpimx5LQLNaBMN42me8qrj6gcQNd55Dd5poduEiBJgxfhZPW6AadnUbDxM0gHQDJAEiSAAdJ5rSIXIbDb/1VPuDv8HLryuvpp9UPjY87rsfRlf73ASkkktJhJEyviGsaXPcGtGpPzqngrC2xRdVrtYLjqy4cN5PLSJScs+iNmjDj9SVNlfHdL2CRSYXkiJd2RwsBc+iiw2yziH5atcEtEim0QLahh9mR5rMxOBbTxIbILQ4G17EZhfitzAsLq7HACGzJH2QbAmNJuBxXKncrfk7sKglHwR18EGZadO2cweyBEHUnU3vf7qsNrZYy2AsPnemYwl1Un7tMepif9yVK2lobJP5rgA7rXPgpjf0psKUbdENetTqEsqNIPG0jlG7uKl6M412GxAndIt9thE5fGBHfCZVh41BI0O8cpvGiOz8IXVabNHmzDYwT7H/AMgj+tBJ29x0Y1E9SDQ+HNIyvaHNJ3g3BHD/AJXO9OejH8TQPVh3W0mmo0OESB/Nph32iRDgOI71qdGKpOEaDEU5aN7oMPaCToQHAW5blZBgNIJEGSJJ1EHXRsBYrlF7eC3ueN7MrZgAf3WkTdZ2Nw3UY2tT3NqvA4ZSZb/thX89hy9y0S5NWGVx3LTXdk34G3vUp2lgmMa0UKlSqW9uXWFQ+0WBt40IBhU6DTJ+dShXpBtMEWL3E6bpMX3WhEuAZre0ZbWOZVLsj2yIaQYyuJEOIEyIzCO9aOGpSd0m5cLjwVZzfmfRXcG8AWvaPT9UblSsT070aNDK0W1tc/Eqc4uBr71nGvcRZNfW5rK7Y6OMsOxDu/0ChdiioHYq3yVAcR8hTpYdJFh2IIGpUP8AEfMqtVxHNQGsi6Cm14L4r8VHiMQAFTzOO4+Sc/BvIuAB3kI1Eq3WxXNSBJ1Pw0TsIbunePirP8OW/bHgBx4ncg8skANg73Wv4AQj8C90y3sATiW/lefSPiurIXNdHGTXJ4UzPiQB8V066uk7Z57/AKPe/gYQhCegtdnOodKzNtkhoIHZPZeYBIadCPFaSD2AiDcHVJyQ640OxT6JqRwgxzf4lpcZbnAcTw9knyut/aG0Q+o5tFjqbMzS4T2RkmST9o3tMp1bYLCSLA6tMAwd1/gqzqTS1zesbRebOzexJtIOom65CyJNprg9B0KSUogw9TMXu/7TD5uapc4II3daR4U2DXxAT9mbIeKvUEdvq2stvcDmET3AqxS2U8ObIIa5+cH8L3dW498O1VRY1pFTF4wQBkOZpFwIyzx7itn+BnBtxAtUw2IDHwbmm7I6m7wdIVHH43q8PWaWBxdVgvJMBsFuVrQfxHutbRMw20HdTBsKoDXDiWsOU+ijdvcHG21sd3s6u3+NxFMey+agj8UP9OtI8ApHV8p8PiJGvPzXKdFsUTjv/aeL8OrDx/iujruBcIB3juv3azcLHke7G1R5z07phuODx/6lKm7xHYP+IVek8mLcFc+kP+dRP4HDyfZU9nunIOLmgE3a2XgEuG+0p8d4IOEumyxRrgT3SfIKfG0op0hzHkAqbqUAiQYqFlr6PLbHhAJlW8fWzBk6yfcoluN5jZRqankn06rWAAuaABxvOpsO9F7ZAUX8CAdD6o2r2AVoe/HN4k+ijfiXG4bbzUtOgBp5pz5FpHyVXSiWyuKdQ8B5funDBk6uHz3kqY1QNSmGsDo0nw+KvpCtIj6hoN5PipGZQey3x/5UNeuB90czfwAVb+OA0LjyEepR9ILyUX6lUx/yq1Z0QqVXGk7vMk+5Qms7j5KJUA8hoGpH7qOm6TMjX4KiynK0MMIaeZ/xAVMpNtmt0a/nOP8A2j/m1dOuZ6Kj62p/pj1d+y6VdLSdtHA1/ef8CKEopQtRhGoympyhRXrFueHXBEciSbiFkYnZuZ5Y4ANsSdwBcAb8BJvwWjtH7X5fiszr6hoBolwyEQLkdoOtvMxC5GSP3pM7+G/QjRrbAxHVvpvBlwptqNOs1MJWIeBxDqbXHxV7bW1czsrDGWpV6u1hSxP1gEjcKk+YWDSc6lToiO3SmoeHaJNRh/oJB7wU3F1pAgwNGngWnQnhp6LOm1szYoqVshp0RWcA+QwOc4gmL3175spXUQGUxoM0gd0GPQ+qex7HyXN+stOpzEb4HtbkK3beI0aI/qdAjmPnRNUdgHLcudGnxji46dWSZjQ0S0+8LpcU4B4IF9dY3342gLA2A0HEVnXENDQRHtOggcrQrNXHAOc6ZMZePObd6wZvdQ9bqzmunz5r0wW5Ya63N1oPBVNkN7bYN77t8GD5qHpPUDsY4BxLWw1s3hoaLec+al2a4Ne0n4m4g7vm60wVQQCfuJNn+y3+4njMkmeZV7HGGt4QTu1iBPmoWVQY0FyMo0G8RxEJ3SKkYpgXJJ4WEDXuV+R6dRK+YH3eifUqEDcBxcQE3Z+EYDLyHu+4Qcs8x7XjAR2vsxgDX5Gtc4mzZAiBeJ11si2XIlyd0irU2g0H2x/SCfVQnFz7LHHmYHonMocAApBQPzwV9Zag3yyua9Qm2VtosPiZKa5rjOZ7iI0myufw6Rw8A9wPuQ9YaxoxsiIp8E/IkEdiqGhvLxsninBuCOf6oMF1aw9Uiw04ES3xabIbCSG0aXtenktLB02hjiSIJfHgSB8FDULQNADvykxpIgHTkjSP1bbb3f5WS5boKKNHooO1UP4WD1cV0ZWF0YH80/k//S3V2dL2kec1z+/L+P6AjKASlaDGNCSKQCsEpbQ9l35Pis3DDsDl8Vo7Q0cOLD71nUnBoDd4G9cqfdkd7A/sxJgs+vFNxa69J9wdS37ruY9k8p3K+EX0mvGR8RMtd9098Xym08LFLyK1Zqxy6WVsO1wcGObnGgc1xEjQXbZwV3EkUaZcQARZo/ERE+F45rMbRrUDlD8rSZDXQW66tkgR3tPgFZw1HrHZqr8wbckRlbwiCRm4CSfVCnUbJLeVo0Nlnq6IknrKjsxgeAJPH2lQxOIDcxNrEnuMybo4zaOZxyttEDfAsP09VSq4PrGlkkSZtv7oWaONzl1BuaitzAdVL3lx+0ZWjQDpGWT3fOiuUej7aZBe6fwt18T8FoCkNAAxsePmtEtgYTVbFGmMpH3tY1vxUtPDZjNQk+8+P6K3SYIsP1TzSkgRM8NTCW2MUrBTptF4iLwJ8kzabczW/Pzqhji9jqIsBUeZ4w0tHxUteCQOAkcyUL4skd5UZ7ML8lTGla/zzVhrJ8wmmu0WloIO/WdYSeps1pJEBpabh6KKvT7LuR9yVNtTEV2UWdkvIDc0gQb53d0XXQbE6HVauJqUKz25GnKHsEh9w0lkx2fjZNjCTFSzQjycG4pEL0Dpt9FNai1tXCt65gJD2t9po+w4g6gjXgY4rjMJ0bxb2F7cNWLGtzkhhjLmyzfW8+Sc4tGeORMpin4qzh2XuDZWKuzqtLL11KpTzDs5mkZgDBidbqXDUwdeUpUmOir4Kww8ucOAkd8RAUlL2Gj83+QU9WnAc7cT7oChd7LeR/ylS7RauzV6Li1XmweQct1YnRYdip+cf4j9VtLtabtI81rX9+X+8CShJJPMgEU1EKwShtF0H+n4qg8Bw56FbVbDh+qz8L0dYwEB7zPEiByasGTBNzbXDOrh1WOONRlyiiKrma3bx3hSipbilWoupmHaHQ7iq5Z905T6eSzO4umdGNSVxLlOuRoSBw1HkZCFeq5/tEu4A7uQ0UFCrJhwgjWLgjuUjsc1h7N3acB58VPp52I74JhhoEu7I4b/ANk01vuwO/f4qDMXQXft4BOCXKd7IuONLdhsL6lO6y14g7k2nJMDfZWhgw09q53aeiU5JDFGw0m5tLADX51VrDMDNLmbn4TzTKZN43924Jw9Akt2F0pFDbT/AK/Dc3H/AHj9FapYCpWMUaZqPEzG4ZiR3neqG1v5+H5E/wC8/ouo6FECs97hLA1oc6SMpe6GutyIToRUqTFzk47oxa3RKsMzsQTTpiS1wBe0uF8rdwO69102xOhzMLWZUu6qwtees0DHxlqUnAjtNm4PeBK63A1sRWwskHPTqPEZ2FtXtEZRY3ykcLplRwDXUqjiKbntAhwFQFoGVzWO0hzQYkp6glwIeST5Zi7XwlKr9W6q1nWPeaNXL2mT/MAYQOrNhBzcbLaqPZhixr5Ap0WZSKZ7QEl7jc3m55prtlMNX/qTTeB9a2p25caZApZ3CGzlLR58Fp7QbUNSmG5SS0lzi6Hg6tFhlLS07yJi6YlW4kjw2K61gcA9vaD9LECcocJ9kgyZVkVxThj7dqczWQ3LmLgwv0MmR5JmCwTaVV5NSGEGaXZIDhdzg0CWgg6TwVygw3JjUOBgA5HCQHN0DhBE71fJaPOOlfRGriw/EuinIaMPRIJDQ94zXYcrS6xJIOh4BcXtHYVfC1CyswsIcQHasfABOR+jtQvbMOx+ZhMOfDg57SQ0w7M2my8WEnTeq3STow3FgtxDyKdN3XUjTGXJ2ctRtRziQ+ZnQaJM8SfBoxZnF0+DxCvUBB3boub2nlxVOew3j+5WptnAii+rSnOA+WVQIa9usttwt3EFZjWS1v5QfEkrOlSNqle6Nvox/Kf/AKnuY1bCyejTYon/AFHe5oWqF3MHbieX1fel8hRlNRTjMBIIJSoUFEIBEKyCcwEQbg7lk4zZBF6dx906jkd62AklzxRnyOxZp4ncTlatTw5/HxULrnxWrt9gzNMXIPoRr5rMp07Tu+ZXIyx6JOJ6HBl9TGpcFzDNJaIurbcDpmPh4J2CeOqbA3XO+d8KdzfX3foszkMqxrGCLAW05b/FSNpW7zr+iYAnmpAsgGWB5jvKa423JxBMToi5kqFGTtL+fQ/Kf/scux6GAFmJa6MrwxhJiznZwx0HUtNx3hchtJv/AFFAcGe97123QDFtpmqDBdVNNoad8CoZndlWjGuBGVm3hqGIpVKNCn1VQ0mh1VxJp5y5pc0iJDanonVqVGtTqVclUZXip1gDyC6bk9qHM3ENsrLqnVVesd1QZPVB05XMe98Nu4xUEQIWhQaxoc1rxlYPasKWd1i0xuBiQbCbLRRmsTKpdh6bqZaXvY1wBDmNAcIsN3D1QfhHMmo0E5wXPptdd9SmAAGtm5gXi1gsnG9I6dFzWsYK1NuHILmP7PWufID3ERECbTqqO0On1RtwaVMhsAZc8Ewc+Z0fpzVOSRaizp9jdTWrPe17KlVjWNLmR2QWzDzr7QPZOkKOp0mw5LxneSwiHNaX5yRfLAgjdNu5eRs2yA8vaajy4nMRMOJJMuIid+qixXSCoZAIaCfZFzp90WHmg9T8DVibPTOkHS1pYwUj1Ra4PzOyy0jQNaCQbEgyuVx/TQOaWOq1azS7MROYSd0DQX0mFxlZzn3Pa5n1yj4lMptI3xysg6m+RqwrybmN2/Tqjq6lMZO9xBE7wWzl8isKvTGlMkgbyLx8efuTi2wEAC9+JPHy9U2mBB8teaphRhXBs7AZFAfnefWPgtFUtjfyG83/AObldXZw9uPwec1Hdl8sSSSEpokCSUpKAhCIQBRarIFFAlJQhj7fdD6feHD1aqFH2fH4q70iEmmIk9vS/wB358FUwmGe5k6CTc2vO4alcjUd1ne0sksCv9/2y/hn/Vt+d5V2ibE67hzWW2kARd0DiI9FaZUJncFjnE1xd7k7hN/myJZATJ4D9UiISxg7NJnQdylHooKVynurZbDXiUcYOTBlNRRWx+Ad19N8dgNg6EyCSYBvvF1fwu06lKlUZTDczixwe6S5mQu9kSNWvcCdyr0mEvAN517h8FT204h4aHGzbhsa8CTotNUtjPbm6NXae3eukVntDHOzmnq0PAyyARrr5lQP6VVeqFFjnuoskAQwNguzXcYmDxJWAxkey1oPEy5w5E6J9V8uvfxJA80I5Yy1Xxz6hJL4/JLz/cYaFBA+7Pe4z4wIChdVG/VPpPc89hpdyE+uiii3wW+mKtj3ToT4aDyFlHnAHL58Fbo7FqO9pwb/ALj+nqVfo7Gpt1Gc/i08tE+OmnL9GeeuxQ43+DFYS+zA5x/CPjor1DZNQ+1lYOHtH9JWyBAgQB3aJy1Q0kV7tzn5P+hkl7VRhbR6NF47FVwdvzRB/tFkzC7BqBga4taAN3acfgt9CUb02Nu6Ex1mVKrIsNhxTYGjQefFPRKSelSpGZtt2xJIJKwRJIIqEEnBNRUIIooIqEM3aJ+uocfrB4FolS0ocXO1kxMzpw3aqLaM9fRjhU9wSwwawEXa0S7flgu0zbzMmFys/eZ1MW+Ff7yxuIdNQxfde+gCkoNgcSmUHZmzMzviJ8NykBhoA1+d6xyds6eNVFCc5JtPebD58k1zg0cT4JjnT7X7KRx/kuWT8EpqyIFhx+dEKDRraBck8NLlMfUEEGALW3+HH9lmY2uSQNGxpxM70/gQouRbq7UIMU7a9rlGipOeBckkm/M8SjQpBzmNJIzOi19R+y3aOzKbfs5jxdfyGg8k3Hill3XAGXPDT7VuzEaxzrMaXctPE6eqs0dh1D7b2tH4bn9FuJStcdLFc7mDJr8kvbsUaGxKTfs5jxcZ9NPRXhw3eSQKRWlRUeEYpTlPeTsMoIJSrBDKKCRUIJBJCVCBKEpJBQgUsqEpKEFKISSVEFCKCSsgUQEklRDF6QSHUyJFn6f071SdULhczcpJLl5+4zuaZfZj/vJqYMfVN5fFMdios2D37v3KSSyx5Zoe4wKXD4YuvoOP6IpLRhipzpmXPNwhaLpwbcuWLevOeKpVdiBx9qBpYXSSXTlhhKrRy4ajJB7Mnw2y6bCCBLhoTcjluCtgpJIopRWyFylKbuTEQgkkjADKCSSogUEklZBQigkqLEUCkkoQUIpJKEAUpRSUIf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0" y="-1371600"/>
            <a:ext cx="30956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6" name="Picture 6" descr="http://blu.stb.s-msn.com/i/75/CCE186E9F6BBA8E897D47C48E8CA6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295400"/>
            <a:ext cx="2930017" cy="28575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media-cache-ak0.pinimg.com/236x/5b/10/b0/5b10b00dfbc36abbdddeff23b7d5f81f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045193"/>
            <a:ext cx="2971800" cy="2362199"/>
          </a:xfrm>
          <a:prstGeom prst="rect">
            <a:avLst/>
          </a:prstGeom>
          <a:noFill/>
          <a:ln w="76200">
            <a:solidFill>
              <a:srgbClr val="CC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23"/>
            <a:ext cx="9144000" cy="988577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Transportation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b="1" dirty="0" smtClean="0"/>
              <a:t>4,000 miles of roads in Northeast by 1820</a:t>
            </a:r>
          </a:p>
          <a:p>
            <a:r>
              <a:rPr lang="en-US" b="1" dirty="0" smtClean="0"/>
              <a:t>Steamboat</a:t>
            </a:r>
          </a:p>
          <a:p>
            <a:r>
              <a:rPr lang="en-US" b="1" dirty="0" smtClean="0"/>
              <a:t>Canals</a:t>
            </a:r>
          </a:p>
          <a:p>
            <a:r>
              <a:rPr lang="en-US" b="1" dirty="0" smtClean="0"/>
              <a:t>Railroads</a:t>
            </a:r>
          </a:p>
        </p:txBody>
      </p:sp>
      <p:pic>
        <p:nvPicPr>
          <p:cNvPr id="6148" name="Picture 4" descr="http://inthepastlane.com/wp-content/uploads/2012/10/Erie-Canal-John-Wm-Hill-painting-1829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86000"/>
            <a:ext cx="4572000" cy="3733800"/>
          </a:xfrm>
          <a:prstGeom prst="rect">
            <a:avLst/>
          </a:prstGeom>
          <a:noFill/>
          <a:ln w="76200">
            <a:solidFill>
              <a:srgbClr val="00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ohio.edu/news/pix/PALMER_LIGHTNING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86200"/>
            <a:ext cx="3429000" cy="2590801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1"/>
          </a:xfrm>
          <a:solidFill>
            <a:srgbClr val="CC00FF"/>
          </a:solidFill>
        </p:spPr>
        <p:txBody>
          <a:bodyPr/>
          <a:lstStyle/>
          <a:p>
            <a:r>
              <a:rPr lang="en-US" b="1" dirty="0" smtClean="0"/>
              <a:t>Erie Canal, NY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267" y="1219200"/>
            <a:ext cx="3751333" cy="50292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Completed in 1825</a:t>
            </a:r>
          </a:p>
          <a:p>
            <a:r>
              <a:rPr lang="en-US" b="1" dirty="0" smtClean="0"/>
              <a:t>$7 million</a:t>
            </a:r>
          </a:p>
          <a:p>
            <a:r>
              <a:rPr lang="en-US" b="1" dirty="0" smtClean="0"/>
              <a:t>350  miles between Albany &amp; Buffalo</a:t>
            </a:r>
          </a:p>
          <a:p>
            <a:r>
              <a:rPr lang="en-US" b="1" dirty="0" smtClean="0"/>
              <a:t>Led to construction of 3,300 miles of canals between 1825 – 1845</a:t>
            </a:r>
          </a:p>
        </p:txBody>
      </p:sp>
      <p:sp>
        <p:nvSpPr>
          <p:cNvPr id="5" name="AutoShape 2" descr="data:image/jpeg;base64,/9j/4AAQSkZJRgABAQAAAQABAAD/2wCEAAkGBhMQEBUUEhQUFBUVEhoVGBUVFhgTGBcXFxkXFBQVFxgXHSYeGBojGRcVHy8gJScpLDAsFh8xNTAqNiYsLCsBCQoKDgwOGg8PGjEkHyQtKikqKjEyMCwvNiwsNC82KS8yLCwsLy4qLywsNDUvMC80LywsLSwsLy8tKSwsLCwsNf/AABEIAMABBgMBIgACEQEDEQH/xAAbAAEAAwADAQAAAAAAAAAAAAAABAUGAQIDB//EAEkQAAIBAgMEBQgHBAgFBQAAAAECAwARBBIhBQYxQRMiUVNhFBYycXKBkbEjNEKSocHRFVJi8Aczc4KTorLSJEPT4eJUY5Sjs//EABsBAAICAwEAAAAAAAAAAAAAAAACBAUBAwYH/8QAOBEAAQMBBQUGBAYBBQAAAAAAAQACEQMEEiExUQVBYXGBE5GhscHwBjLR4SIjM0JS8WIUcoKSsv/aAAwDAQACEQMRAD8A8dmYBGhQlbm3G5/k1odzsBCZWSUAsfRB4EDmKotmTqIY7keiOJAFSJcRlYENZkswIsTzuAPVV7brAbXYzSpm6SB1IyB5+9FydmtXYWi+8SMf7X0rzdw/dLTzdw/dLVdu7vQsqqkhAkva3MkcflWjryivTrUHmnUkEf0uzY9tRt5pkKt83cP3S083cP3S1ZUrTfdqnVb5u4fulp5u4fulqypRfdqhVvm7h+6Wnm7h+6WrKlF92qFW+buH7paebuH7pasqUX3aoVb5u4fulp5u4fulqypRfdqhVvm7h+6Wnm7h+6WrKlF92qFW+buH7paebuH7pasqUX3aoVb5u4fulp5u4fulqyoTRfdqhVvm7h+6WoG0oMFhx9IqC/KuNvb1rD1I+vJyUVQYfYmJxknSSHIDz5gdgHL11Z2ayXgKtofcZjjvP+0ZnnlxUarWI/BSF53gOZ3cs+CnSbWwAGkYvyFtT7qzk0Axkp6NAqnqgDQDtYn8u2trh9ycOvpAue1tb1ZRbCw6iwhi+4p/Kt9O3WayuL7O1xdjBdED/iMzzMDQrW6hVrC7VIA3hu/qd3jxUDBbvYWKMBghIGpJFcSQ7PU2ZsOD2GRQfherVNmQr6MUY9SKPyqQqAcAB6tKqDUJMkk9VNAAVD0GB5KreyrP8MoN683XBgG0Ev8A8af5lLVpKhbZe0EhH7poD+ff9llfO8VtiK0gESg57KStsosNWubk3vwHZVputhg6tmwzyi/Vf6NQR/ecH8Kzfk5IzaEdH2/a1PLxr6bu24bDRkfui9dZtuyN2fQaxrQS8ze3i6Bh1zzx3yqawWk2moXTg0RG7E59MslEOx15YRP70gHyBrj9jD/0kX+L/wCFaClcl2h9z9VcLBbz7PMYQiCKO5IusrEn1jox86Vbb7+jH7R+VKvLE+aQSlYHZ0OaGO1gQh19Yq92XsdMTEUUZZ061zrm7D4g1TbJf6FBzC6i9q1e48X08ja2Chb8r87V2G3TcsTa7HEOaWkQcJ4jfh16SuU2aZtDqThIMzy9F4bJ3anTFLI6AAcTmPZa6i383re0pXndsttW2PFSrnEYYLp6FBlBtxmSUpSoS3pSsNNhW2htLGRTYjEQphUjWKOCVsOT0qZ2xLFfTIbqi91GU6a10/pT22Y4ocLHiPJ5MQzN01yMqQoZB1l4ZpeiTxDGpTbOXPawHE48hE9cEsreUrBbd2++M2LBiMPKYZJ5cMA6G/Ru00ccg5ZgrZgQeNrGu2wt45Z9qxwzExyxYKUYiFS3R9KJIMkqA6MrKxZTxAYjiDR/pnXS7SZHJErd0r5e2+4/bmbyj6Hpv2d0F2tmy5/KMvo36f6K9uA42qy3ihaXaOJBxeIwyQbPjnVo5mjjR+kmu7pfI4souGGoFMbI4EBxiRP2RK31KwW3N7m/YmHlkfoZsakMXSC4yGYDpJRbVQsedweVhrVt/RztvyrAJeTpHgZsO73LZ2iOVZCTqS6ZH1/epHWdzWF53GEStPSlKjJkpSlCErO7wbdI+ig60jchyHDMewfOud4NulfooetK2gHIdpPgK9t3tgiBSznNIxuzHiT+Q7BU6lTbSYK1UT/FuvE/47tScBvI0ucXG43qdPv5b9y8N392hF15Os7akmtCBXNKjVqz6zy95kn30AyA3BOxgYLrckpSlak6UpShCVUb1Ykx4WQjstVvVbvFhekw0i/w1spFoeC7KRKV0kGM181K5IwLAHhx58L/AI3r6dsTCiKBFHJRXzBmLqviRmPEjXiPfrX1XAC0S636o1rtPi55vUmjKCffuR1VDsNsNe45ypFKUrh10CzG+/ox+0flSm+/ox+0flSr6w/ojqkK42fu1DPhYSRZsg6y6H4irzZmy0w6ZUGnzrx3c+qxewKsqqKlWoR2ZcboJMThPJZutm9GOqUpStCZKUpQhU229z8HjWV8RAsjqLBrsjZdTkYoQWTU9U3Gp0qcNlxdP0+QdL0XRZ9biPNnyjkBm19w7Kl0p+0fESYWIVaN3cP0Zj6MZDN0+W7W6XP0uca6dcZrDS/KvZtkQnEDEZB0wiMQk1B6MsHKHkRmAIvw1txNTKUX3aoVZ5tYbyfyfoh0ObPku3pZ+lzZr5s2frXve9eW090MHipRLPBHK4ULdwWGVSSAVJykXJ4jnVxSsiq8GQT/AHmiFFn2XE8kUjIC8Obozr1M4ysQOF8ul/XTDbNjikkkRcrTMGkIJ6zKoQG17A5QBpxsKlUpbxiJQlKp9r7zxYfibnsFUGM38YjqIFuLgk/IDU+6p1n2barSL1KmSNd3ecFoq2qjSMPcAdN/dmtjiMWkYuzAVmdsb8RqhEXWbUA62rHTbRkxD9Yu55KNPit60G7u6LsweYaDgD+GnYOyr12xrNYGdpbqknMMbmeunGBzUBtuq2h12ztw3uO7p75Lnc7Z0kkvTONBe516xJ5X5VvK6RQhBZRYV3rnrbaza6xqEAbgBkAMh0CsaFEUWBgM8dScylKUqGtyUpShCUpShCV54iLOpXtFq9K8sVNkRm7BesoXzAYIifoCT/XW9aG5tX1CCIKoUchasHu9B5XjGkb7JvYeFwL9unzr6BV7tu0VKlSnTqHFjGg6ScT4RPEcFX2Ck1jXOYMHOJHL3KUpSqFWCzG+/ox+0flSm+/ox+0flSr6w/ojqkKtd3PqsXsCrKq3dz6rF7Aqyqjf8xTpSlKVCUrpLKFF2NhVDi99YEYgZntxKgkD1kVtpUalZ12m0uOgE+SRz2sEuMDitDSsfPv2x0jhP97SoWJ3uxDXAyJ48fgKtaWwdoVMqRHOB5qG/aNlZm8dMfJbwsK8ZMai8WUe+vmsmKlc9aWTx1y/gK8GgDccx9Zaren8I2k/O9o5SfQKC/blEfK0nuHqt3it8sOhtmzHw1qdsvbMeIBKHhxB4j1183KDkAAOHb7uyu8eZGJR2S/pWPHx8Km1/hFopfkvl/HAeElaKe3Jf+Y2G8MT6L6mDVPvFt1MPGRe7kWVRqSaxuH3ingPpF0uLkgsQPtcPUdfGou1MY+Jn6ReqtrdYXPu10qrofDdf/VClX+XMkYiOeQnjjwymbU2rS7E1Keehw9+8V4NhcxLOxLHU2158NeVd5IA2p0PIi1/H3V3jFhrr+HPTwrl78hc2HHQfGvShSY1t0ARl0XImo8mScV12TtTyZycgJPoluIGunPXQn368a+i7D2wuJjDDQ21HZXzORgWCMmZjoABfs4dmvyre7n7C8niuws7DX8h7rmuD+J7LZKX5jT+Y45TOmcnAaYaDJdNsitWeLpH4QOX98VoaUpXDq/SlKUISlKUISlcMwAJJsALknSwqNhtpRyGytr2MChI7QGAJHiNKdtNzgXAGBmlLgDBKlVF2nEWicDmtSq4YXFKmWS3DiyiRWHWDWJ7eB/OtdWQ2E3R46ZL2vZgPXcMR4cK19T9okutBqH90O/7AH1UezgCmGjdI7jCUpSq9SFmN9/Rj9o/KlN9/Rj9o/KlX1h/RHVIVa7ufVYvYFWVVu7n1WL2BVlVG/5inSoWN2xFCDncC3K9Q959rnDxdW2ZiFX1nSsC4zMWc52J4nt/ICr7ZGw6m0QX3rrRhOeOkYKttu0GWWBEk7uCsds7dfFHiViB0HN/X2Cq8IALAWv8vVXLDt/m9cns52+Fel2Kw0bFS7KiMN+pOpXIWm01LQ++8/ZL+uvHCYhZFDKSQeZBXhp9oA8RXdgbaWvbT8vyqpOxpRh44VZF6OIoOJBboyiuwsAbE5spvqAdbCpL3OBwErW1rSMTCtUxILuguCoUm4sLNmsb8/RP4dtcz4gIpZjYfroPWSbC3jVLNsCQ58sijNGVTQ/RERJFG6W1Ui0lz/H4azZdlAxKq2UrKsttSpZXEhBNuduNtNDblSB78fwpiymIxUuLFKzFQestiwIIIzC4NjyNjr4EcjXbpNQOZ1seJAIF7dnD41WS7GMkmclbl0NtfRiztGARYk9I2YnTTS3M+GH3eeNVAddIYIr2OojctN6g6m1F9/8AFZuU/wCWn3V7k/n8Sa4jkzAHUA8ipU6doNiKqcLsLJlJyMVRwvG2eSTpWa3tBSOyuMNsJkaEZgRDkym3WskTxFewAs5cnnwtWb78PwpbjMfxK4tr/JofH+fCuFFvGuJCFFz2f9q3ZLVngjy5CrfuuG9Qvb5GvqOGkzIpHMCvlqwmayICSxH2SLDS978q+o4OHJGq9gArzn4sdSfWpuYQTdxjScPVdZsVr20nBwgT/a9qUpXGq9SlKUISlKUIXniIBIpVtQeIva+t7G3I8xzFeWMwmfKQxRlOZSADrYjUHiCCRyOuhFSaVsbUc2IOXrnhx3pS0HNQ8BiGJdJMudGGqgqGVgCrZSSQL5l4nVD6hMqDiTaeLLqSGVh/BbNmPqcKB7ZqdT1gMHDeJ9D3kT1S0940VNHHEMU7to91jXiQAbG5NrLmc2F+OUWq5qPLgUOfqi72zEaE5fRNxqCOIPI1zgZC0SE6kopJ8SATSPdeg6YJwAF70pStaystv1IAsdzbrH5Urz35F3h9mTTlxj1/ntrir+wwKI6pCrzdz6rF7AqfLJlBJ5C9QN3PqsXsCp8seZSDzFqo3fMU6+b7Y2m2KmzcEUkIPHm1qjnSrbaO6k0TExjOlybXsRfXjzqrfCSqdYn+Ggr1TZVv2cyzsp0qgEbiYM788/JcZbrLa31XPe0nliIXmBw+Pw/kVzyN7C54fO5qy2duxPPqfol7SLsfdwFWewNz43ijkmJkZkBI4KGI61hy1pLV8S2OhIZLyNMu/wBRKzR2PaKkF0NHHPu/pZjpxwU5if3dflXqmAnYXELkeOn51u2GGwxACqCWy2UZmBylhdV63DsHMcta6ttmQpeLDSscjEBgIuuPRQ9IVIB118KoKvxVann8qmGjjj44DwVrT2HRaPxuJPd9fNYd8LKNOhkv4AfO9ecqOvpRyKPZ095F63hlxuckRYfJ0lwGlZW6Po7Wa0bDP0uulxl0415ja7xi2Jw7hgFu8SmaNmYkMFKjMqroSzhND4Glb8U22flYe+f/AEmOxLPuLvD6LCJMG0B17OHz1ruF1rWbQwOFxhtEyrKGKgrbMCBmNxyFu3T4ioGH3ImJs8gVb8VGp954e6rqzfFFmdTJtALXDdiZ5ffvVbW2LWa+KRkanCOf2VDxN/npx/7UC+Pw0rVruDGP+bJ9414y7hm9lmbLfW+p8deNZZ8V2Fxghw5gehKU7EtAyI7z9FmJJwLAcTwXt7PxrVbB3QFhJPq3ELyXs0q32bu1BABlQX7TqatGYKLmwAFyToABXM7W+IaltHZ0gWN344nn9FcWLZjLMbzvxO8veq6JhUXgoHur1qibeZJujXCNHI0ov1mKZAyM6ltCVfqn6Mi5ytwym2d2visZE5zs1uRjXq++5J/nlwqls1ifXfcvBp/yMKxrVeybeIJ5CVYb4bwYmHF4WDDWHTJKznoGxJGQxKpyq6EL1zdr6V64nfpGScQhleHEDDZ5on6Ey9KkJQMlyxu2lvWbCsw20OmkiaeOLEtGwyMYyzobgkpYEg6A+6tLPhEMIAwU3VlOMCK+XNiVfpUub8Ge561gOYqbabCbIW06zceBGvPzS0LQyuL1PyI81e4PbuHmkaOOVHdc11B16hCvbtysQptwJsa74zbEELIks0UbSGyK8iozm4FlDEFtSBp21ld2d3sPg8Y5UTKWMhRZIo1AWTLLLIJRGHYBupZnYgBbi2Ujrid13/ak8suFjxkGKSMCR2S+G6JdY8r65WYZwU+1x7RANGnfInCJ5+/st63FK+b7K/pLmUSNikXLHhTiJEEUsEkLFxFFhj0ukjM1wGFtQfCtXgd88O6M0p8lKTdAyYlo4yJSocICGKsSrA6E0lSzVGZhEq9pUSTakSyxxFh0kquyLYnMseXObgWFsy8Tz0qXUcgjNZUCSyYhWPCVOjv/ABR55FHvUyG/8IrvFtaN3Co2a5IzLqoYC+XMNM1gTblztcX9cXg1lFnHA3BBKlTYi6sNVNidR21HxMAQwBRZUkCgDgB0boB6tR+FTGmlUADpvQRwwBjnuEYZZqOQ9pwiJ88/UqfUXZZvBF/ZJ/pFSqibKH/Dxf2Sf6RUTcpCl0pSlQshvxrJFbiqvc9mYrb45G+78ea676f1g1+wvusZOPrv/lNK6Cx/pBIVfbufVYvYFWVZnYu8mHjw0YaQXCDSuZ9+4AOoGc+ANVLbLWquPZsJ5AlYfUYz5iBzK0tcEVjvPt9fof8AMP1rxl32n5RqPAnX16VPbsLaDjApHwHmVFO0LMP3hbHGg9G2XQ20rCbM29LhljUkOLvGFs2YdErDMxF+LKBwvdxxvUld85wOtGreAP6iqhtpucQJ7KpBFwvEg6WY8+I+FWdk2PaqTKjK9GRBIOGBAMYzOPDhI3qNVt9BzmFlTfEY7494rebIwzl3nmTI7hVVWKsyRgBujJTq3EjPexN7LqbC1pXSB8yg9oBrvXKudeMq3UZ9oxq5QuMy5LrzAkJWM27GYEA8LgipNUm0sBFJi4c5Ily54yuhywsjPGT9pGLqSp0uinioIu6ZzQACN6woe0tmLOoBJVlYMrroykePYQWUjmGI51BEeOUFc2Hk6rESHNH1iWIXIA2VVGUA3YkXvqOtdUoDyBGayqmXH4lAScOH1NhG4OmUZQS2U3LXuQNByNec20sVchMMRmeyMzIAqgLrKASRds50Hojk1lN1Ssh4/iPH6oVC+89kZWULiOl6FYusQ0rAvGAxC5lKAOWAta44giucRs/E4hgswhWHNmYIxkZgALIM0a5esNXv6LMLA2YXfRi97C9rXtrbsv2V2rPaAYtHvgheL4NC6yFFLrcKxAzC+hsfUT8TXo8YOhAPrrtStUlCjx7PjU3CKD6qkUpWEKPjsBHOhSVQynkbjkRcEag2J1HbVdJgMREWMDiQNdssxNw+QIgDgH6PqgkWve5zakVc0p2vIw3IVJjIcQ6npIYZEzo3R6O1ks3UzhULZ1BFyLXve4ArO4ndaDESKIQcLikM+IZZIfKEviwEkaQt1SWKjKQ/2HAuFIG9qFtDZKT5S2YMpBVlNrEEMtx6LWYAgMCAQDW6nXLeHL6b0LH7u7Hi2diQZJIskOAEEAV9SImz46Vk9FXMxQHidOPKtthcdHKLxurDTVSDx5ac/CvPCbKjizFVBZ2zu7as7AABmPMgAAcgAALAV44zYUbtnT6OXPnzppdwuQNIvoy9XTrX0AsQQCCpUbVdLiZ1+3vksKxqFjWzSRILennYdiqGsfv5PxqtjxWLiVTKoKrlV7ASSMQnWYFLDKZAOtkBsxuqgXr12NjTLPIzI8bGNLq65SEzO0R56kMwIvoUI0pqdMtvPzgHvy8JnnA3pH7hxV1UXZf9RH/Zr8hUqq3Z20I1hjDSRqQgBBYCxA1BudLHT3VHAkLYrKlRDtaDvovvr+tP2tD3sX31/WsXTohZfeol7ScAXaMDj/Vs65j6zfTs5nkrz3lxahEjDKQpOVgQQVN7DwYaA9uhHGwVf2QHs0hWU2XboVY2HVvfQHxNQMPt0Jhondrs8ZlYkg5VKNLbTUgKMoAFz8TU3ZaMYkObQj0bX/GvP9rqplDBUSJmzNZicixqzOFC8i6rbwPZavTpIa03owhcEAC5wicZUHzgCSSM9+rAGKZsy5o0Esoj5F/poxwGgHYbXmFmZ1ubDU8CG0va9+V+z5cB4ftNC5XgFVWOZXVuszIuhUXBKN8L8NakLilZFccGUFeqbnNqNCLjS2lqyw3ZJdhiUr8YAbBwXd2Fix4a1c7C3cknyvJ1I+IXmbai/wClcbH3XknKtKMiAg5TxPr8PCt3HGFAA4AWridvbfvfkWR2H7nDyH1Ga6DZuzLv5lcY7h6+8kQAAAcOAqm23JM75YCbRqGlAOUuG4Ro3FHsCcw8B9q6+Ozt1DFICHGRQwRVUDowrOMN0YN1XJFLKh6ut17KqtobClDz3x80dgsuZ1Rgy5QhLCMJmIK2sORXt15KjTp3/m8CfAK/c5wEgKsxGPwrbShtGBEMMWfMtyWZstm4szLkU3146GtNsjEyiRWbMMNISsSMczqbXVnY65WAYKLm3acy5cDLhpl6OFwXed7q4QRyEFXbSxuFIRja51N7mtBsrYBKRFMZiWLygdGXdujMfXe4kZgCtuy1yvG+traqFMMGMQIEyZGJnAGOu4b1Hp1HXt7pxPDACMSMokxrBjf9CpVJitiSM8Jz9L0Wa7y5A5uUI0SLLbq62Cnxq7qgc0CIMqUlKUpFlec2IVLZ2VczBRmIF2Y2VRfiSdAKR4hWLBWVihysAQSpIDAMBwOVlNjyIPOqbfDYxxcMcQUsvlMTPZshCK4LsGuCCBqLa6aVkn2HteJ5sjk9JiG+ljEZZ7QYaHDzsryIAB0cmddetwRltaVTose2S4A8UpK+lVGfacILAyxgq6xsC6gq726NDrozZlsOJzC3Gsthtn7UGJyvMDh+mK5uqHMSt5QjjxbN5Mwte0eYWvc8b2brSy4tcThl+kXCSgNnCr5QtlwrFGupcJLigrFSBm15UCiy9dc4Yjd6ola3GYtIY3kkbKkaF2Y8Aqi7HTsANeqtcXHOvneM2NtLEQ4iN+mET4XFLFG8sPSF2WJcPHMyHKbk4gixsFy5jetbutHiFgK4oHpRIwLZlKOL3RowvoJlIGVhmBU3zekcVKLWNkOBKAVcUpSoyZKUpQhKUpQhKhbObOZJD9pygHYsZKa9t2Dt/eA5VAl2pKMb0aBWiyojAsUZXbO5dOqQ/Vy3BZbcrnQ2GyUtH63dj62dmb3XJqVcLKROt3uMnzAWomXjqpMsgVSx4AEn1DU147PhyxIGHWygt7R1Y/Emuu1NYyvHOyoR/C7BX/ylj7ql1H3LalKUpULMb7+jH7R+VKb7+jH7R+VKvrD+iOqQrDbHH0Kchl8KfsxcpW7WZixBbiWbM346W4WNq89lS/RRqAzHLwXX4+utLgt1JpVzSHoltew48O3l7q9DtW0bLY6be3djGAzPd9YC4mlZK9d57MYTnkFn5NkrLJ1VZ5CVJIPApmyX5AddvvVt93N0+jIkmsz20HG3x4nxq22JsmOCJQg1Kgk8ybak1ZVwG1Nu1bZNNgus03nmfTzzXT2PZ7LPDibztdOS4ArmlK51WSVXbV2ImJKFyQYzmQi1g2liQRZhp6J052uARY0pmuLTIQsntDZcz4/DOTEXjSV1fK4Xqr0V2W/H6fQZu3hVzgdhrFM0xYtLIuV2sFVgPRAUejbt4nmTYW4xcM3lcTJrEFIkubAXDkMtm1NwoKspBDAgqVOa0rfUrOLWid0eJwStaATxMpSlKjJkpSlCEpSlCEpSlCEpSlCEpSlCEpSlCEryxU+RC1gbdpC/idBXrVbt7ZgxEQjLhOuDqqSK5F7I6SAhlPGwsdNCDrTsALgDksFUexIFlx000qxl4yxXPBLHLCrZkTLJKzBkZAb9HZL3NgS19Fsn+pTsAIBOt1BIVr87ix99UuydlyxIIJWzMzat0kkimKJU1RJCRHdiFKC+hJua01TLS4XYBmYjkJHiSeUcVqbi7l6qJiNZYl7M0n3R0dv/ALL+6pdRYdZpDyConqPWdviGT4VKqEVuSlK6NKBxIHrNYQs3vv6MftH5Urz34nXLGMy3uTa4va3GlX1hB7EdUhU3dPZMUeGjYKLlASbVdTrdWA5qQPhUHdz6rF7AqyqkqOLnkkyZTAQICgwYpwqgwS6ADjFyH9pXoMY3dSD/AA/yepVKWeCyo3lh7qT4L/up5b/7cn3R+RqTSiRohRvLf4JPun8qeWj9yT7hqTSiQhRvLh+7J9xv0p5cP3ZP8Nv0qTSiQhRvLh+7J/ht+lPLx+7J9xv0qTSiQhRvLR+5J9w08t/gk+7b5mpNKJCFG8sPdyfBf91PLD3cnwX/AHVJpRI0Qo3lh7qT/J/urjyxu5l+Mf8AvqVSiRohRDjX7iX4xf8AUp5Y/cS/GL/qVLpRI0Qof7QsRnjdATYMxQi54A5WNr8B42HEipleeIhDoyngylTbjqLaVEbEvEyCRlYOwQFVyEMQSL3Ygg2Pjw43rMTkhT6UpSISsr/SFLGII1lIVDJm6/k/RtlU/RuMSQrXBJygqxCNZhatVWH38x8kXWk+ijUMInTFCISN1GCypIEXR1DALJmZY3A0ZlMuxtJrNhI/JaTBYcI8CrbKmGKi1+BMQW2Yk2sp4knhVpUB/rMX9jJ/qh42qfSVjIYeHqVhmbufoFXtg0fEPnRG+ij9JQftS9tev7Jg7mL7i/pXMY+nf+yj/wBUtSq1ElbFF/ZcPdR/cX9K4i2VErEhB1uXED2VOi3trbjUulYvHVCyu+UCokYVQozE2UAa9ulK777+jH7R+VKvLF+kOqQq13c+qxewKsqrd3PqsXsCrKqN/wAxTpSlKVCUpShCUpShCUpShCUpShCUpShCUpShCUpShCUpShCVE2obQuewX9diDlHieHvqXXV0DAggEEWIOoIOhBFZBgoXalQIMSYgElDaXAk9IMB6OYjUNltckAE3tUuGdXF0ZWHapDD4iskQhelYzfrGhiI808bAMuZUxuRi6gizYUFDaxuHBIAuLcTs6qto7B6Z84nniYWt0bLYEBlzBXVlvZiNR2dlbrM9rH3ne/ApXCRC9hNmlht9qJ2//PX1dap9VuFiMcwVmLf8Oiqx4koW6QnkCc0Z8bHsqyor4XQNM+ZJ8JjmErDMnj7+qixD6aQ/woPhnP51KqNB/Wyf3flUmtJWxKUpSoWY339GP2j8qU339GP2j8qVfWH9EdUhVru59Vi9gVZVntgbchXDRhnAIQAg1YecOH7xapn033jgUysaVXecOH7xaecOH7xaXs36FCsaVXecOH7xfxrt+3cP3qfGjs36FCn0qAdvYcf81Pjf5V184MP3q/j+lHZv0KFY0qvO8GH71a6+cMHeLR2b9ChWVKrvOHD94v4084cP3i0dm/QoVjSq7zhw/eLTzhw/eLR2b9ChWNKrvOHD94tPOHD94tHZv0KFY0qu84cP3i084cP3i0dm/QoVjSq7zhw/eLTzhw/eLR2b9ChWNKrvOHD94tPOHD94tHZv0KFNxE4RSx5chxJOgA7STYD11CiwsqsZBkzPYtHqF00BzfvgWBa1iFAsLAiJPt+CRwucZVYMxNxcrZkUduuVieGluekvzhw/eLT3HgZIUnD4xXNtVYC5RtGHj2EeIJHjUiqjEbXwsgGZ1NjcEXBU8LqRqD6q8RvEkfGQSr2jqyD1j0X58LHwNY7JxyBQp+Ka08OuhDrbh1rBg1+ZAVhb+InlU6qLHbew8sLZJFzAZl0Ojr1kuND6QFxp2V6YneeFQuVlJZgtybKtwTmbnbS1hxJA0vcbn03OYzDKR4zPjHRI3Bx7/fcp0b5ZmB+2AynkcoAZfAjQ25gm3A2lE1n5dvYeFTIZOkkt6VvflUfZXQaDsFyTrWT2jvk8+mcxr2KDmPv5VJsmzK9sdDBA3k4D79MVqr2qnQEuz0GJWw25vQkHVTrSHgo/Os6m+OKta0d+3XXxA1sKz8eNjW/WJub3Nyfia7DaSdp+B4fCu3sfw9YaVK7XIe7MmY6CCDHmudr7UtL3zSBaOUqVtjb8shUSkW1PVHA6DnxpVVi5hIyhATZToFJ5iuazWsdnpPu0mC71+qnWW0Vn05qHHp9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2" name="Picture 4" descr="http://3.bp.blogspot.com/-qRrhoDnmCw8/UOr_uj5hUcI/AAAAAAAADhU/F0N-At_m3Fo/s1600/Erie+Canal-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371600"/>
            <a:ext cx="3964423" cy="26670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data:image/jpeg;base64,/9j/4AAQSkZJRgABAQAAAQABAAD/2wCEAAkGBxQTEhQUEhQUFRUXGBcYFxUXGBodGBgYGBgXFxUcFxwYHCggGBwmHBgXITEhJSkrLi4uGh8zODMsNygtLisBCgoKDg0OGhAQGywkICQsLCwsLCwsLCwsLCwsLCwsLCwsLCwsLCwsLCwsLCwsLCwsLCwsLCwsLCwsLCwsLCwsLP/AABEIAKsBJwMBIgACEQEDEQH/xAAbAAABBQEBAAAAAAAAAAAAAAAFAQIDBAYAB//EAEMQAAEDAgQCBwYEBAQEBwAAAAEAAhEDIQQSMUEFUQYTImFxgZEyobHB0fAUI1LhBxVC8RYzcpJigqLSF0NTg5Oywv/EABkBAAMBAQEAAAAAAAAAAAAAAAABAgMEBf/EACYRAAICAgICAgICAwAAAAAAAAABAhESIQMxE0FRYQQiMuEUUrH/2gAMAwEAAhEDEQA/APTerHNSUYCH9YUoeVvizLNFyrChq81HmTmiVSVGblYgSpcqRUQ0KuCVcgRwSrglQByVIlQI5KuXIA5cuXJgcuXLkCOSJVyAEXJUiBHJEq5MBEickQA1clXIAakTlyBDUidCRAUNSFSin3qMhFhi0MKROSFMBpXJSuQFDQnBZXH9MqTaJcyS+YDSPf4LNnp7XMggNuIIbHMkD3ei5Zc8InRizddJOOtwrAQA550aZ0gybd4We/8AEat2Yo0Y3EmfMSS3bZZPG8b69zqj+04awLAC0awB+6qiuyS7tCTcAiJFr8xN/Rckue5ey0qPR+GdN6bxNZnVmwhomTBzEGYI0AA71o8FjG1WNe2YcCQDY21svGadZuo1kdm0GAdAQZPj/Y7wrHupMJAdMSHZzHamWgScsRqDtedTpD8ityeiXGz1FKFnsH0qpvcGxlbeXF1t4Hu1ndH31ABJMDv/AHXXDkjNfqzNxa7HpUA6L8UdVNYPEFrzl0uNOc8vVH1YqFXKrjeIU6UdY4NnT4bLO9JOktSi8tYGtAgguEl8zGXaLG6iU1FbCjWrkA6L8eOIDmlpzNkl1hY+zA17vTmrGO6QU6VQMc1wGaC82AtMgakC0nvQpxayCguuWMx/TIguFNoDbhrok6bzbW/hbvQ//GVYjK+wMy9oyuHZJF9BeIt3LP8AyIXQUz0NKsQOmzpNqZEwB2s/eTHZ9Fo+j3F/xNMuy5XAwRtpYhXDmhJ0mFBRIlXLQQi5KqHFuL0sO3NVdFiQ3+p0fpHoOVwi6AvLllm9PcNJBzgD+ogRr3GYi6t0ul+EcWjrILoiWnUktgxoQR4XU5p+woPJEq5UIRIlSJhRyQpUiAoRIlSIA5NKckKAGprjFykFQEkXkQTYxeYvodFi+knHKb3Gk6q5rRq1jcwJkjtOabkR7O3fqlKSitlQg5PRocNx6hUeWNeJGhNmu55SdfuJXLBjEYX/ANWp/wDEVyz8qNXwMyOJrtaNSPDc+BGyG1XOloJLpuGg3I2mLIwHHeBzEX96qY/D5wC3UGx3jkNBHcvOjSLZFRxWQA3aBoy8HvnRXWvz9oQNiTqBrtbms7UquPZdMiwB28kS4ZTcBLtNtYB8t05QpWIuuxBYRcajUSPXcaWRmvixlgdloEWtAAuD7tEOoYlrSHVWMfcX28D6q9jsGajnGm0UmG7Wz525CZ9yh8anX0XG30TcK4i1jxm7QDpi2aB427t1c41x8uzBjnUmQPy8znMMXGp7J/02Wfa8hwaWQRvNzE67KrLSbneMp3gXvoPGf214rjpEvYZ4T0krUc4pkQ8GbixO8C4Nj3XK1HQvpYWu6qu7sHRxcIZEkzvfTVecfiGh3sNF7FpJ37yR7ua1fRunhywl9F1apJs0xDbAZQHDNrcG9uS3V5aZLijUdLuKUqjw1hcXAAhzYIdMR2gZAF5A1v4jJ18SXe0JECLm2m7ptaY8UZqvwjf8zCVW7gPLoPlmuFm8XX3DWtHIX7vr8llytt77JUSzhsVUpODqeYO2e3vBnTxKmxfE6lSM5e50AHMbRMRrPMoRSqydYaPLbf3Kwa5bF/v7Kwaa0NofTcZNiQLTz2se75JH4gtsbSNNYO0qYO8o1OwOp081V6jM5xdeSAACdNyfd4KVV7EPoYjK12YiZ0iYm/mZ2PNGOjXSR+Gn+pp1bNnGIBNpBsFnX4LtWDiDPIC06/VPxVIMEDnzv4+ULVSaapge38Ix4rUm1BMHeIBIs7KDeJkX5KbEYljBL3ADmfAn4AleWcJ4w+nSc1rzDYcJIknMNvPvQ/GY5zpzPkGDraQAB5gD3Lqf5FRsnBnrQ4zR6sVOsblIJEkAmNRfe2i8j4zj3Yiq+q64PsiT2RNgATbc8pKZiMW6GtcdAIjSHDMPiEBx+K1a02HK1uRv4+izlyynpDSosNqtJ1gm0Qe8Tcp/VEHUnu77zfy96H4Z8BpcAREg31nSd4+SvMrQG2yjfUwdv7JNuIz2DoZx38RSyvc01GZQQORbbxMh2nJaJeGcOxTqNRtRplzTLZB7wZk8lt8V/ECHAMpjLAzZpnNF4jQbLeHPGtkOJu0hKz46WUjTD2gyQ4wSIEWue82CzOO6QdcMxyh7Ra1zMjKbQRcGCRvrdW+aPoWLNhxTjbKdJz2uY4iwBMXmPvwWVZ06qBj3Oa0uD7WOQMsDtM5iBJOqzXHMa5jXNJMuMid7anv7/DZAsJTcLdrtAggGxE6kgwfDwWEuaVlKJ6lQ6e0C0uIdJJytEezNpOgMXhVeJ9M3G1FoA0kzOp5aWj33Xm/DKTg5ziOyCQM2s7kc1bdiDJEQPl5nVTLln1Y1FG2w/TSqJBDH6X0jSdPNTUum7p7TG6bHV0e4T89bLBsxE2kz3DfzUFWoZuR8+fmpXLP5Hij06n0zp5CS05idJHLUd0j3rHcaIdXqPGj3Of8A7jKHYVhfYPyAf1EWEX27pU/WdYAWMeWhobNoOWxIkj4K3yOapm/46UW2ONIS8QIGaPJ7Wj3FcuqCoQQWm+sU6QJvN3Ngm4B12XIkr6OiEkltmdqVGn2tQbE7+InRPOJiwBjUQfqmmm2xOk+yPgh+IY5hMG0zA2B5ArBU9HKzquGc95eL3kTaw1sOSTG1i09mSBIMjUm86qVtXMLFwJ10mANG7zqq1OhmBvJMRJiAN4Vr7JImViCDfWRuJnzXoOBrNexpL4cRcBpOngsNgMZlNiBe5gRGlwfaF9Ctu8BxdJ9oOExHtAjQaa6LaMU2UpOPRNiOHMeASSTJg5HTIifDUa2Wb4lhnMOZvaaBuJ0ufC/91psMG06dNrXWBfczJ/y3H770C6zEGIDI8L8joY5pyikNXLsENOeBIAGhB35xKK8KxeV83dr2hBvlqNEg66g/IqlxHDZe0WRO7RafAWF+8fFLw7GGWgi3he2h0UNtbRLCDXPIEwXWmAIlxiwHlsoqdYXzOgzy8f3UrsTF9b6x8j5IdiCCew28Tytzj1WX8hFovaAY3GxFwP7BLhsQHOsBPfGnMBVQxwEgtBI03EX8FHml4kzGkc/ITCWNkhV2JkeyW/Ad/ISVVo417J12kkG3PTn9ENrvIgS6AJjvkn6KRjs0RpuCf9yXjSAMMxQIvyvB05ief3uosRUbHalubTwGnwN02g9kERytOpHysnhpquh0Fg2BHhsfgkkhFjgDy51UNI/yyQB/rYh2LfaRrN49Ed4czJndTjMRTYbyMpe0nXWzbX2CCVGkyA08iBETztstL0jRtYodjH/muE2Bhp5gWEd0QhFWqQ524MAj75LUdIeDEYmt1bhkDob5QDtzBQ2twMljhDc5LYN7ATM+o9FrSyYsGBHVgQ1sWFptO8aBWcNiYPM6XPwspW9Hau5Z6n6KCtRc05HC45cu4xpeU2kS4tdhKnUN5OpsYj+ysUqoEAmSbxrP0iypl/ZEye8GI8f3ULqpdcZtIF99BKyxsPQYwmKDXHNDgbDtEX2NtY0UZxoBzCQdLX96pU2nK4kuiB43IBm3ekZSDbn0523n19EsaEWOK4tzrmXAxqJ17/32UuAHYbENnW9zGsKsOIEktJsI0F2+it08cPZy/MT33spppUNEmf7056qu+rcARJ5/f3CgxOIcTa3PkPBJSBzEuNgJ1m/90UBO8/pv/wATT8ZUTaB1IN41+/cmYSXkuAbDbDcDc2Njsp6tGYvpNzI1SutDRPQfBmRyt98lreFYYMpNaDNgfUArAurgQJ9NAOfqj/RjisFzXExtvcco+A7lcNMtOlRrn09IDIi8g/JwSLN8Z4uXdluloEXB1g35EctVyb5afRFsx1StbUWMnn++qs4d7XGQ0E949ShLamZwOw8/jZTOqkHUnz5+ClxLLZ4W1xzBzgDzjv0jTwVfFcOc2TmzgDXl4jkrOHxhgQbcvD4KyytMyDI0+5+CVyQqLPQvo69+Wv2cskGm/wBl7RabT/UNCNtUe4kPzqkD+t23eUT6JgnDMgx7V/8A3HH9lBjp618iO0fj4rsh0Eikaf5YO4c/XvDEIwuJblEuAN7REXKPYj/LE/qd8GLHEt2fVP8Az5Bful0+5Lk9F8absM/iWGxcIOv3CE1Q1jpDmlpbEctBIJ8U/Cl2YZTBkdouc6JIEkOcW2mTZNfXqQDmMy4EZgIiIMNsZ+Sye0aOFjKtF5GZoOWxmDJm2pbfx71BQpvBvbn2mm2ukzqrDWdoyCeUQM3MyZ08E5s6NZmPeSXE8uxlB8IQkqF4kuyF1HtSHN77H3CIS9XJBGonRu2gHtclNTwb6l8tr6ZREdwuT4pj8NUIIn2bFpk6WkSYiLhJpA4QXZDUwRkkyJ52t5qIYdsWNvvuTqNJxdEGSYEBPxGHcw3LRb2c7ZE6SAddLJ0wcYL0KdZmPAfspaGJLARY5ouRe14HKd1T6txMGZ5C+nKE6o0tBJEeWmk+aVAsKugw3ijiKnYaMzmkRIDYmwBmZ90Kk+tLs0AHxsmYCoCImw0k6b275TwQSXO9qxae9t4Kn2TcW+g/xPpHRqvL20nNc437bTo1rOQv2fiqrOKs3Dh6fVVKrmtFN7PaHacR3zPkJ9ylxha/KDFzmJGsCeWklDnsvJL0XBxCl+o+bTr6KnxHDMqFhY+mSDcS2SP+bkb+qoDKQGwYa49oakXiSPEeiY9pAgtOYSHHv21U5fYpNNFr+U1H1MgaIJADgecRIzCQJ+Ku/wCHX6ZqXZ1ywCDYfq70KwoIMFxb2Zltrg3nyunYXGVczYeQdRJkWj9Q5gWVKT+jPxr0y/U4EaIqGoCbRtaIfGsyQ3lzQGriwSQA7ffSI7rLRY7pXiKgeyqWPLnBznQQSQ0tAEHLEGbDzQN/VkkvpmTqZPjIjfyVtr4B8TK7HNjLab9rNfysJRPDtaAcpOUai0zykoV+HYc75iCSGk3j5+CSlWdmDXAttOXY2mY8APRDV9EJbphOvQsCASDodAfrqE4CBBIJOg5Dx3E/LVVnYlxywMwOgkQLd5tYLqtSLlsaSDzJ1+QmVmzScUui2W5IBBbPOINoOhtuony+zRYCNJtskOJe1pDgZOmvd9wEynWdBjTkOR9CpVkFeoSJFxFrxY6hSYQOFRp2vMcwL6Xg6JlKsw6yYNjIuYtIMn75q7gxEiAYkSLjQc9drK/QUM4riIESGkmwJ0HjMXidBsuVTiVCHdpjiCTGVwHxaY8FyhVRJX/l9SmynVLLVJ6vN/U0R2o1yyRGx7xrXYHRLQ4wdRJjzR6tjadYjNV0BAzaDuHMQkxA6uA05QS0gwO1DhexiPJOU/g1nV/r0UhgnimHkG5IGsmBLo9QnUmGATYEjkTysFfrlzx7Y/0+kxNtvcFWZS7IOU7wYsfEc7RM8+SjO1ol/QawfG6jaYDHZGA+0QLkmdB3n3qWnxd9Su1rjTBfcmHRflE2+izdbBucS5xaY5C1uUKfhrMjiXNOkAkWBJAkHwlVC10wSth9/Fc4cOrLQyTd1yHAd1tFmDiqTSQWv0i5Eg7GQB6IzUfJq7DKP/1HmgfGcNuNz8l0t32aRePRap8WpwJc+efa/wC5MbxOmHZsxJGsyLbAaygJoHc+7909lLSdEx5IOVeLUyQc8EEETBFu4i4RLG9J2uENbQomImm1rSZEGTqPEFAqPDKbtC6Z5DlJ2UVTBNLiRO1vQIC0G6PGKTQJZTM6S4aC1rX0SDizC/NLYLcsBwtHsx2rwI5aIIeHgxJ9y48LA0I9P3RYaDTazSSQ9otYRdxOukj3hQ1Hk3zAmTIy+8/mIU3h8AEETzhRu4Z8e9CG2g5QxD2kEESLTld7yHx7k7rjeb/7r33hZurh8tosE5rCRAJG8A37khZRNGA3Xs32j42t53VylTpFk52tMklnPYXIGvgsjSoPOhf6lWMHQeXAF5/3E+6UOhZJ+zS4atQZaoHOEGMr2gjugjSCfTdW8HxJraQYBkcCcx7JLgCS0XYRoRO5jlZYqqauYy54MwRySh9X9TvGyFSD9Wa/D1qDsxylrnF5ljhlZmJygty7d0T3KhUpBr8t4dN76jSYJv8ARAjXqey0kuJ1ge5MdWrtu4nzaPok0mGrNbWwAdkBdRBIc6c4BaBAh41BJIga2NrFQV+GBrMzTMdokvbPeIi/zWcZjqmrnQPBK7H1DOUs7hJ0Qopeh0tGtLG/hTTAa7M5r2v7OZpAJcHGbaC3dtdUncIztFQuZTBaSCc1msMScrTEzvFvJAWYiuLHqgOWf5BxUlfFObrlJjNZ2wYSLTO/JV43fQKS9M0PCuFYetRLiXmoDAyvtMb/AJTrE9+h7pQvHcPdQc0l2xLdJBHMSYF9d0G/nbpJAidcrsvwWg4DTZXpVH1QSRYHMTYCfiUnpFJ7BgcZgXNlo8LhZYTkbkmJIJcC6RBdynST/UN5kdicMyxY0aujwGXLqfFS4jFVWzSpud28gLARLiZjKLkmSRbmO5Z1einityWitUwrs7mxkc0+w4xa0gHY690HuRDB8CfUe4waTDoXTmNthuJm/wAUaw3Cy8tqYmC8Rawu2wLo1IhV6vFstNjKf6N9pics6DXu5DdJLRGMKfz/AN/sB43g3VEtFRrnzmadABoSZvNvRPwlJzQQA3MOcybTadYt6ehHF4QANNQiXew5rgcuYSQ4AkiZBvB171HhqJMMb2ngmLHNIvAAm1jZE1qhy4V5FBPT9gHF06kzLJO03AGsiPD1XIhXwzTVd2nsc2JbplkCRbafCN1yxk0nRzzji2gM3BSYqMGsEix3vLdUUq0pYAG5mgtAjUHMNPFDhxcubeGmwG6mo1nNo03DO+o/NmkjL2HHLlAE7Xnmuhw1o0on6otBLJdGrXEZu+C3XwMJn8zLcralNzcwDhI1afZcJ2t5wndXDpiCTcFvNzokg3tB80YqYEtBc59KBpLWnyjNJUQ/HT/kZStOkRYbBsdkabGAP+kE+4g+at9Jaob1dFoGVvbsZubD5+qpYfFDq+sLAMpPsgZZIDRYnkR6KCpXL3F5LQLCIgx9ZlEOOUZOzSEriSUdH7S0/FwVbiTZje/ylPqYoAHvEfH6qPE15Fg7Xl3FalAgsTK7bWU5a7kUlWk8jTkmSWuHvAknXX119yle5osGnz8lBh8I46ypuoP6R5/3RYxuw7ipHkc/cUrWOt2W/fmpDn5BTkBX1gQUuR0C3mpXdZ3Lm9Z3IzApYnBudMjVVKPDXzr7kdyO3+SmoW1v6fRLIhoGUME+3yCJfyqo8CGutN9NRB15/IIph8TSGrAfP9leo8Upt0pt+/JPBfJG/gzFXo7VkktJmNXA6W5qf/Dz49kevlzWkHG2fob6fsmu48NqY8v7KsY/7Bcvgzjejz5ByCxtcfVWn8Ae6IZ72+PNFm8bdtSH35KRvHKm1Me9LCL9iuXwCP8AC7yAMoHm36q3hujGUglxEGdG7X2erz+O1R/5ceqK9FuIfiK+SqAGBjnOhpcYbBgDedNN1SjD5D9zB08fSaTlBdqZkAwASde4FWuGYylUqtpuztzA3sdWyCfJGWcPpk1Q2nQktcKX5LIEm2jZIyyDOxKI8BwmHbWHXjDM/Id2slNsVAQG5cozaWiYhdU/xox24MzjzRlpSTBxweEYe05zna5S2RGZrTMCB7Q1VrB4fDVmPyuFK+UAtaGkZiHGZHaiIEbhRcbxBYaZwLqRluWowBnb7TSAZ1vyPyRjCVMO8QRSa8Zi5hDez2oJDtDOtua5JWlpHTBJezE/yCpTDPzqL3PcxgZSe5xJeYBAy3GiuHBfg6ravWtqGm5lTqy4tAd1rQ7tRliBBIk62stK7iWDYezVohw/QWl3/RdYHHUKNMGHkk6ucx4aYiPaA2UxdO2jZt1RfxXEC6jXyvLnZ2ukTll7nB5dPOG+cc4VWg9lKnnqkNAa/KbFxLQwhrQSA43MSVSdj2vAJewntAhp2EZba80Rx2AFWlRBDol5BAmcwYBYxyKqTT3RD7I3cVe9lJz7jI0tDjIaNIG147tAncP4i5xLmtEiRlMEQbXnUxz71Dh6YpPDGuJLQwBu8jPbLPM6DuTMLheoe5hbmBmDkF4DmkBzoIAzTA3aDsscN3Y3KTlmyvxDDVKlR1cPaC43JMAbRAb8tAEqa+p2swsNTmAgGL+G3qlUuMmZuLbsnwfCBlLgxzQMxJJ7IaC6C46NERc8lqq/AhQY0YguILfZblBHazG4DgRpoBYlefUOleJYR1NVzAIiI20kevqttwzpfTq081atUbVGYkGo1ovE5QaZmYGhm2gXbx8WXtBPlx7TDVDotSqYemGPyOqVB1RdDiMzC57HARmdMvkadrRCMb0Uc2o5rsZSaW2IfLXbTYmfJDcR05xJcGUatTq22bIaTpH6QSPFWRW689ZiHOfUO7nEEDUDw19VU4OC7TM1KM3dNE/EeHU6GEZSbWbVqVKpe9zCCAGNIYBFx7enPyQR9ANPszO8fVGq2DpikzIIOZ0yT8yqlelcLllJuRrFJLRVawX7O31UeJdbRX2UdVG/BuOnz98hFDsEtBOxTurdyREcPdsPcb+77hEcJwwyC7N9PmmoNickCKdE/cKX8Nz/AL9/uWko8LvodtQfv0Vj+TSPl4q/ER5DKswwHtW+yrFLCM3M/fitIOBW1jwlSDgQ5/fon4xOaM2cDT5uCe3AUosSe/7C0X8jF7j0CWnwNo1Mp+MWYFZwqmQo3cHpzGbyv8Fozwhu336pW8Ib+yeCFmZ+jwhs6n0Kut4Mza/r9UYp8MapHcPaU1BCcgK3gbOZHmrDOCNA1KKNwQG5UpoBPFCyYJZwqN/h9FKOG95RA0O8pzaZ5ynihZMzWP4P3nyb+4UfBXOwtdtVpqCJzZGguIi4AJIJsDfdarIlw7BmmAk+NdlKbIcX08YQRl4hPPqGD3hW+C9JBUPWU8PjKhY3IC6nTYe1lzAOJB0aDyMc4mGs4wQrXDKokhxjs8yAAIM9m+oGihxpWzRTt0JQ6ZUHOdS/D1KbmyDTqMLT5DLBESpMZjxWpCaLXhha/IHDt5CHNaQW3EgG/cgvHKOEDhWfUyHML562U6kAhoGbTeeSFNqtrV3jCV2lzsO+m2nTa9sPIcQ8uIABnIFCq9GllriHTBtR1NzaPVNs1zTqJqsp3gCCMziRB0GivOq0ahcwPDoc9kEQSWOc13ZN9WO9EGP8OOL1I6yph7aF9RxPtB2oYSbgaqyf4bcVBzfiMLmNQ1CQX3eXPeSYp2BLnW0vHJDhopSIOM9F6VXq3BrJaXWLAW3AguAIzX29eRDcM4XTwlLPXpVHzUdkAcAGwc1wdQS1ljt3rSVujnHGAR+DrAcnGTHOzB6K5h6NQU2txDWtqx+Y1ugLiTHoQpacUNNM81x9M1atVxDe2GuJi4nN+newkDVWMPUpl1KiC05aTgXAwcxzuOYRJPa1kbWW1xfDGuDsoyuc0NLrzlExN76lZLDdH3YevUq1C1zchDDJBJMay21gRruocrdsnGlSMlxX8pxaCNToSZ0IjbRctbh61B3Wh7Gnt2DhMABoAFri2vekS8lCM7/L27ADyR/BcHpBknW9wUOaibaxy2K0hOuxSiQO4W0QQ6xV2lSAED+6jEugKzh6A3cAfEffvTc7JossZLQFHUodr5fYsiGEw7djKJUsMBzTUL2LKgVhuGzzRTC8Pa3aVbY2E8LZRSIbbGMogbBSsbGiQKRoTJFXJ0JIQAiVcAlhADU4JQEsIAQpITwF0JiGwuhSQuhFAMXKSF0IEMIXJ0JYTAanNXLmpiEdCHYmRULgbGnlHai+aTfw+BRMhV8TRDhdRyK4lQdSMP0sqSzqsxJlrw6SW2nledRoNVZ6EcQZh6tatW7LIpsaQJMBudxtc2bPNX+I8K6wgAXc4DbeyN8U6AZ6Ybh33Oacwn2gGycptDZ23XPFNaZ0t2FK38W8FlzMFV4gmS0NkNsSA45jfuQvE/xgwzwAKNQERUaXuaAcrj3E7E+CoV/4X1cgYcRh2jK1pOTtQLm7nA3cSUO4j/DxlFtSrUxtGILcjWy6HDI0AB8mJHoqpDsMcF/jJhQzLUpYgf5jwewTlzucR7VyAT5NVDpP0gbicQyvhXPANJjXB4AIJr0ibGRJY6OazHBuhwxDBVZXpU8ji3q6rhnLZzSSIkEOgwNja8LR4Tom+hTyuqYdwmkWupOMkU3T25aGmWhonMdENaHlux+F421xDXjK4urgR7IbQdlJcTpIgq65rXtBs5pEgi4INwQsrXbUoP7TYdk4g4CRpUAIMg8iUW4HiCK+Ga4PdT/C0pa02zVHtpMdqBY7+KxxTNLExvCA7S3cuRAcSYX1mnsCm4AlxEdoSIJPfF1yzcKYsYvZ5/SbP3b1RKlQdaY+vqqVCodhJ+KIMcYuAO/X4BaRoykWaeHG4bA5lW8NQAiw8QquFeRt8bfJEqVI2JjXv+q2ijNlnD0/sBXqYVaiD4K2wLVEMkCUpAUspiFUrVECpGlMB65IHLsyAFlcCklcCgB0rpTQulADgUoKaCuQIfK4Jkri5ADyVxKjzLi5FgPzrpUedKCiwJMycComlSsCaEOXQlC6E30Jdme6XcQdQote2JNRre1MRc7eCH4LioxTDDnQ0gEGYnKJgac0V6UT1NmhwD2lwcAeyLmJ0Ol9lgaLn4dh6hxc0mZIvYAX9OW6wnXRvDaNS/BN5Bd1ACw2I6S4rv8AT6Kq7pFiv1f/AG+qxxNDTY140Ggsg1bFZCC2AZtbebe9Z6pxitzPv+arvxdRxBMmCDp3+CpRGetdHOLUsTTNKoXgkFhGfsuiQYm7SR/TtOqJu4KynXo1Wir2TRbcgsaxlQOJNpECbyV5l0S4o1r8lZuUEuPWRoXCAHA7T8dolelcN4o5gDXAkRPMwN6btxGx/dKtjvVGd6RG/Eh/xYci2xIXLT8S4XSxNJ2Qtbnyy9rRJggid5suSyrs0TVGGpHXWN+yLfVXaXeABzge/kq2COZ0GCL2gRaPRWCwZabouRJ5ajbQKUYsK0CSAAQBzCJUG+E87fJB2NkyeY+KK4Jq3iZyL1MKcKJgv5KXktCB6cmpUwFTgU1u6VqBDwVwXDVOhADU4FNASOQA8lJKQjRICgBSUqSbLpQA6UhlI4pxQB0Lg1cTZKCgQkJwCRc1MB0lOakGqcExChOC5c0piIMbSzMcDuN7hYxmCDcwjfTl3LdvFkAxFIZoj4/ZWPKrRpxvZmMTw1rtr7fcKhU4SPs/stt+CYWkltwSNTsbbofxGkGssIt81ynRZjTw7uaVzMIARYRKOspAgkjY/JNwp7TDuXCfVOKtg2DsTwYajUgmOXLW5CXhHEzhzkqgvpGbXzMJPtM+nwWprsEA98esIPxnCMh1tBbW2i0nHF2TGVnUuMGjSD6ZOXrILmxLmlhIBB5HKZ8dN+WUqGBbciR5FciL0OSP/9k=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80" name="Picture 12" descr="http://symonsez.files.wordpress.com/2010/10/eriecanalalbany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733800"/>
            <a:ext cx="4267200" cy="2667001"/>
          </a:xfrm>
          <a:prstGeom prst="rect">
            <a:avLst/>
          </a:prstGeom>
          <a:noFill/>
          <a:ln w="76200">
            <a:solidFill>
              <a:srgbClr val="CC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373"/>
            <a:ext cx="9144000" cy="1032136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Railroads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4525963"/>
          </a:xfrm>
        </p:spPr>
        <p:txBody>
          <a:bodyPr/>
          <a:lstStyle/>
          <a:p>
            <a:r>
              <a:rPr lang="en-US" b="1" dirty="0" smtClean="0"/>
              <a:t>1829 = Baltimore &amp; Ohio Railroad, 13 miles</a:t>
            </a:r>
          </a:p>
          <a:p>
            <a:r>
              <a:rPr lang="en-US" b="1" dirty="0" smtClean="0"/>
              <a:t>1830s = 20 – 100 miles, 15 – 20 mph</a:t>
            </a:r>
          </a:p>
        </p:txBody>
      </p:sp>
      <p:pic>
        <p:nvPicPr>
          <p:cNvPr id="8196" name="Picture 4" descr="http://www.scripophily.com/webcart/vigs/b&amp;orailwayvig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77640"/>
            <a:ext cx="4552950" cy="3233442"/>
          </a:xfrm>
          <a:prstGeom prst="rect">
            <a:avLst/>
          </a:prstGeom>
          <a:noFill/>
          <a:ln w="76200">
            <a:solidFill>
              <a:srgbClr val="00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www.eduborail.org/images/sce/traveling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352800"/>
            <a:ext cx="3505200" cy="31242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2361"/>
          </a:xfrm>
          <a:solidFill>
            <a:srgbClr val="CC00FF"/>
          </a:solidFill>
        </p:spPr>
        <p:txBody>
          <a:bodyPr/>
          <a:lstStyle/>
          <a:p>
            <a:r>
              <a:rPr lang="en-US" b="1" dirty="0" smtClean="0"/>
              <a:t>Access to Print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0322"/>
            <a:ext cx="8229600" cy="4525963"/>
          </a:xfrm>
        </p:spPr>
        <p:txBody>
          <a:bodyPr/>
          <a:lstStyle/>
          <a:p>
            <a:r>
              <a:rPr lang="en-US" b="1" dirty="0" smtClean="0"/>
              <a:t>1801 = 200 newspapers vs. 1,200 in 1835</a:t>
            </a:r>
          </a:p>
          <a:p>
            <a:r>
              <a:rPr lang="en-US" b="1" dirty="0" smtClean="0"/>
              <a:t>Magazines vs. almanacs</a:t>
            </a:r>
          </a:p>
          <a:p>
            <a:r>
              <a:rPr lang="en-US" b="1" dirty="0" smtClean="0"/>
              <a:t>Catalogs</a:t>
            </a:r>
          </a:p>
          <a:p>
            <a:r>
              <a:rPr lang="en-US" b="1" dirty="0" smtClean="0"/>
              <a:t>1834 = Currier lithographs</a:t>
            </a:r>
          </a:p>
        </p:txBody>
      </p:sp>
      <p:pic>
        <p:nvPicPr>
          <p:cNvPr id="9222" name="Picture 6" descr="http://www.nwhm.org/media/category/exhibits/education/Godey's%20Lady%20Book--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606" y="1981200"/>
            <a:ext cx="3234594" cy="4419600"/>
          </a:xfrm>
          <a:prstGeom prst="rect">
            <a:avLst/>
          </a:prstGeom>
          <a:noFill/>
          <a:ln w="76200">
            <a:solidFill>
              <a:srgbClr val="CC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www.davidsongalleries.com/artists/currier/currier-28730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57600"/>
            <a:ext cx="4918806" cy="2619375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Changes in the Meaning of Work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r>
              <a:rPr lang="en-US" b="1" dirty="0" smtClean="0"/>
              <a:t>Rise of small factories</a:t>
            </a:r>
          </a:p>
          <a:p>
            <a:r>
              <a:rPr lang="en-US" b="1" dirty="0" smtClean="0"/>
              <a:t>De-skilling of production</a:t>
            </a:r>
          </a:p>
          <a:p>
            <a:r>
              <a:rPr lang="en-US" b="1" dirty="0" smtClean="0"/>
              <a:t>Women and the “putting out system,” 60 – 70 hours/week</a:t>
            </a:r>
          </a:p>
          <a:p>
            <a:r>
              <a:rPr lang="en-US" b="1" dirty="0" smtClean="0"/>
              <a:t>Owners, managers, wage workers replaced artisans</a:t>
            </a:r>
          </a:p>
          <a:p>
            <a:r>
              <a:rPr lang="en-US" b="1" dirty="0" smtClean="0"/>
              <a:t>Workplace discipline &amp; industrial time</a:t>
            </a:r>
          </a:p>
          <a:p>
            <a:r>
              <a:rPr lang="en-US" b="1" dirty="0" smtClean="0"/>
              <a:t>North = Wage labor replaced bound labor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C00FF"/>
          </a:solidFill>
        </p:spPr>
        <p:txBody>
          <a:bodyPr/>
          <a:lstStyle/>
          <a:p>
            <a:r>
              <a:rPr lang="en-US" b="1" dirty="0" smtClean="0"/>
              <a:t>Emergence of Class-Consciousness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54102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Was Antebellum America a classless society?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Middling sort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Salary vs. wage, skilled vs. unskilled</a:t>
            </a:r>
          </a:p>
          <a:p>
            <a:pPr marL="0" indent="0">
              <a:buNone/>
            </a:pPr>
            <a:endParaRPr lang="en-US" b="1" dirty="0" smtClean="0"/>
          </a:p>
        </p:txBody>
      </p:sp>
      <p:pic>
        <p:nvPicPr>
          <p:cNvPr id="10242" name="Picture 2" descr="http://www.victoriana.com/antiqueprints/images/currier-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95400"/>
            <a:ext cx="2819400" cy="25146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image.artfact.com/siteAssets/collections/subcollection232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459162"/>
            <a:ext cx="2819400" cy="3124201"/>
          </a:xfrm>
          <a:prstGeom prst="rect">
            <a:avLst/>
          </a:prstGeom>
          <a:noFill/>
          <a:ln w="76200">
            <a:solidFill>
              <a:srgbClr val="CC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http://www.mromara.com/uploads/3/6/5/1/3651573/280921_orig.jpg?117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023595"/>
            <a:ext cx="3121164" cy="2557805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anchez Family\Desktop\antebellum america\antebellum america00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428999"/>
            <a:ext cx="2590800" cy="3016981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The Lowell Mill System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37069"/>
            <a:ext cx="3962400" cy="5468531"/>
          </a:xfrm>
        </p:spPr>
        <p:txBody>
          <a:bodyPr>
            <a:normAutofit/>
          </a:bodyPr>
          <a:lstStyle/>
          <a:p>
            <a:r>
              <a:rPr lang="en-US" b="1" dirty="0" smtClean="0"/>
              <a:t>1</a:t>
            </a:r>
            <a:r>
              <a:rPr lang="en-US" b="1" baseline="30000" dirty="0" smtClean="0"/>
              <a:t>st</a:t>
            </a:r>
            <a:r>
              <a:rPr lang="en-US" b="1" dirty="0" smtClean="0"/>
              <a:t> fully-integrated textile factory</a:t>
            </a:r>
          </a:p>
          <a:p>
            <a:r>
              <a:rPr lang="en-US" b="1" dirty="0" smtClean="0"/>
              <a:t>Water-powered machinery</a:t>
            </a:r>
          </a:p>
          <a:p>
            <a:r>
              <a:rPr lang="en-US" b="1" dirty="0" smtClean="0"/>
              <a:t>Peaked in New England, 1830s &amp; 1840s</a:t>
            </a:r>
          </a:p>
          <a:p>
            <a:r>
              <a:rPr lang="en-US" b="1" dirty="0" smtClean="0"/>
              <a:t>1825 = 22 mills in Lowell vs. 1850 = 50 mills</a:t>
            </a:r>
          </a:p>
        </p:txBody>
      </p:sp>
      <p:sp>
        <p:nvSpPr>
          <p:cNvPr id="4" name="AutoShape 5" descr="data:image/jpeg;base64,/9j/4AAQSkZJRgABAQAAAQABAAD/2wCEAAkGBxQTEhUUExMWFhUXFx0aGRgYGB8dHBwgIiAfHRwdIBwcHCgiHR8lHR0cITEkJSkrLi4uFx8zODMsNygtLisBCgoKDg0OFw8QFywcHBwsLCwsLCwsLCwsLCwsLCwsLCwsLCwsLCwsLCwsLCwsLCwsLCwsLCwsNzcsLCwsLCwsLP/AABEIAQAAxQMBIgACEQEDEQH/xAAcAAABBQEBAQAAAAAAAAAAAAAEAAIDBQYHAQj/xABQEAACAQIEAwQHAwYKCAQHAAABAhEAAwQSITEFQVETImFxBgcygZGhsRSywSMlQnLR8BUkMzRSYnN0ksI1Q2NkgrPh8URTo9IWF4OEk6Li/8QAFgEBAQEAAAAAAAAAAAAAAAAAAAEC/8QAGhEBAQEBAQEBAAAAAAAAAAAAAAERMUEhAv/aAAwDAQACEQMRAD8A7Hx3ia4bD3sQylltW2cgbkKJgTWGsetaVDNwzHZSAwZEDjKQCDIPQ1pPWOfzXjf7vc+6a59jcU9jhNt7TZXWzZAO+4UH5UVqU9a+B0zJik8Ww76fCflU9j1q8KaP42on+kjj6rXLE9I+IrZF+QbRMBioiZiImrfC8TuNw69ib9uyxH8mpQQRI1Yc5P0ojp+H9OeHOYXHYaTyN1R9TVpZ4vh39m/abyuKfoa+e242txZfhmGdRpItfKQtaC1wHA3MF9obBW1JtG4UGhESYnrp86Ljt63AdiPjTq+Y7GNwJiMLiLckDuYhtJ8M/wCFHNxSwjMq4ziloqxHdxBIkGNvdRH0dSrivDUxdyyl2zxXGZXWV7TK3xDCaJXF8WSCOJK5nZ8OkfKi47DSrko9IeNLqLuCua7PadfutU9v034svt4TCXf7O46femiY6nSrmVr1kY1f5ThRPjbxCH6gUQnrVAH5XhuNU/1VR/nnFB0WlWCt+trAxLpirf6+Hb/LNT4f1scJf/xYU9Ht3F+qUG2pVnMP6e8Nf2cdh9etwKfg0VaYfjWHf2MRabyuKfoaA+lTUcHUEEeBp1AqVKlQKlSpUCpUqVBmvWUfzVjf7u/0rG2OHJiMDZtXJym1aJymDooI+da31pH8043+xP4VRcMyi1ayzkFtY/VCj37VKsc+9K8OA+H4dZLFUMmTJzXGnl/RBJq89PVWzgFspoudEA6hRJ+lUvojOJ4jcvtrlzXP8q/L6VpvS37Jkt/bCwXMSmWd41mPDrRVH6LelWHw1i1YYtJLM7AaKWbQHntFbjNInkdQeRBrEenWAs28FY7FAFDgKY1IKk6nfWtJ6MOTg8MW3NlZ+FBj/SFBhuKW7pA7NyrmRIgjK+nhvUXCcKuO4hcuZAMPbbMVAgEDRVPUsZY+6rL1m2l7Oxc/SDsvuIn6irf0OwK2sHaKjvXR2rnqTt7gAB7qB/FuL4fBLbtucsg5LaLJjyGwqK76RYfskv8Aafk2fJIBnNEwRy51VuoucdAYBgtkQCJHs/XWs3YA+ycRBUQt4Mv9UyRI6aCKDdj0gw/cBvKDcAKTpIJgb9TUx4jZJYdrblJzd4aRvPlWG4zYUWeFNlGdsoLRqQGED3UY3CLNzjGIssn5Ps3crO5OUyeupmKG1slIYAqQQdiNQffXg12IPkZrnWHxjpwe/kYj+MhAQdQpiRPj+2nngxTEJhbNx0XEYYM2vOJ9wmhrY+kCXzYYYdst2VIOm0yd9NprIcI4xjLyXWGW6Etz3kWZ3HnpNbzhlk27VlCQSiKrEdQIO+tc74be+zniNvpbYDzzQPvUQ/CcSuX0uMcJYuBFmey5kjQx4SadwBLGKu5HwNkLlJLoCADyBiBrNC+jeONqxjQDr2Kx5zl/H6VoPRK4uH4c19hpLv5gHKvxgVQUPQzCAyltkP8AUuOP81Sp6PZBFrFYu0OiYhwPhNA8K9Ir7PbS/ZVO3QvZyk6wJANC2/TZ+zznD6K+W4QZVffG/wCyiL9bONQQnFMUI2zFW+o1p44rxdYy8TmOT4a1r5kCaA4f6SLdxHYdm6SuZGbTMOsfvtUR9KMP23YgtObJmju5uk0VfH0w4usRcwb+dp1n3hvwqS76yOJW1LPhcI4USctxwYGp9odKz170jwyl1a5lNsw0qd5jQ89a94veU4a66kFTaYg8joaDtXovxY4vCWMQbfZm7bD5JzRO2sCdNdudeUP6BrHDcCP91s/8taVEV/rXP5oxn9l+IrMcXutbwVwopLCzChRJ1ECAPOtJ63WjhGL/AFB95aq8Oe6vkPpUWMb6s8EyDEM6Mp7iDMpGgkmJHl8KK9YvDHvYdGQFjbcllGpykRIHhWpZietImjTlnGePtjLFjDW7TZ7ZE8ySBlGnIdZiujYDD9lZtWz+gip8BU+UA6AA9QAD8qiJPWoYxHrF4mjZcOJ7S22ZpECGXSDWk9Fcfbu4a2ttp7JVR9IhomBO9e4vgti65e7YR3MSzDXTQVNw/B2rAK2rYRWMmOZ2/D5VdTGdS6qccLOwVTZ0LGBsOZ8qzWGM4DiDA+1eAHjrP41vONcDsYrKbySV9llMMPCelNTg9gYc4YJFppmPaJP6RPWhjLcaWU4Oo12PzWrHDA/w3ivCw/0SnN6DWcqAXboKknNIJ6gDpEcqba9EGW49xcXczOrKSRr3gBMzrEU0xmLLL/BDoxOZ8WAgAmSIJ8tK0XA8NiL2OTEXbPZJZs5BJ9oxAidetVXHOCDCWLVu5ezJcxA78R2WneI3kkaUzjWDw+HtNew3ELj3VIyrnmdelEdHzVy/0zTs8ZfjQOFY+8f/AM10vDXS1u2zaMyKW8yNayHpnwC7fvW3tJmUoFfUCIb9hNT1q8YzGI1nMp3KKSOojMB9PhW79IsP2PCGt/0bSD5iarfSn0fu3MYpS2WtFbQZhECCZB57VqPSrBm/hb1pNWZe74xqB74qss5jFjE8KH+z/wAtUjf6LxfjivxFWnD7l29icPcuWHtphLJDZuZCkadaonxg/g+/bIYM98OJHI975UGkuGOIYTwwv4GszYxNx8KLS2Hb+Mdp2oBIHe1Ggq7TiNu5xHDZW0+zi3r/AEiD+80BgOKNZsJhbTsuI+0wygawT9Iqg7F2FOL4gSoOWxIkbGBr51LZP5n1/wDJb8Y+VC4jFJ9o4kc41slRruRoQOutT32/MyxBJRVPmXUR7poPorgdoLhrCjZbSD4KK9qfBW8ttF6KB8BFKiMl64f9EYn/AIP+YtVlv2R5CrH1yH804jxa0PjdQVXp7I8qlahprzNSB614xopppEV5mppNQY5cZeGIxJW672sO5YguMpUKCU2kGSdfCrB/SID27DKYnLmU7gsAI6qKtnwFohx2aQ474y+0PGN6gv8ADrTe1bU93Lt+j0/frRMR8L4oL5ZQjIVAJzRHtFdIPUGq7H8Tu2715AFbJbtsggyS5Ign3VaYPAWrRJtoFJEGCdRMgQT1JNBYzg9l7jOwbM0Sc55bR0jX41Si73ElXC/aNXGVSAo3JMbctfpRFjFW3ZlRgSu45jl093uqC7g1NnsRKplCjLuIIIg68xTeH4BLLMyliWEd4zAksfixJ1oaA4nxO2TdtXcOzqiFoMd6IGg5STofOlhvRzCQt1cMhOXMANdd4GsTNSXeCA3GudrcDHUa7SQx8xI2NWHDrAs20tqSQg3O51kk+/pQB8L40t8tlR1yjvFwAAZgLIO/hVkaz7cAYpcQuvfvm93VI30g66x+FQ2fR1w/fdXtm72hEsDOUjTXxB91EaSobuKRWVGYBnnKDuY3ig+C4G5atMjMCxZiDJMTtJNAcJ4VcW+HvANlQhWz5iDI6jz+NUXly8JykjNExzjrFLKpGoHwrM8TS8uKbEi2wVbTWwRlOkTm33zfIV7wjH3z2dxnL2ivehR7UkRpG2nxNQaI2EmciyNjlEjypjWFDZ8i5/6WUT8aJK1GwpRUXfR/DGSbCd6ZOsmdTz61W8fwaWsILNpcqm7bAGu5uAnfxFaZhVVxi2GfCKdmxlgfFxQd5pUqVVGJ9cX+jH8b1j/mpQVwUX65D+biOt+wP/UWgbja71KsMZajAqQ0xhUaNpopl/Eohh7iKejMAaeQf350EeIDFGyRnynLO0+OtZ7hPGr114uKiIFzsxRh3AIYgzvmkR760SkHYg+RnakzcpG2xI/eKDL/APxSGsl0RSwu5chYglDqrDToNqjtceusUmwkPa7QflY7vMwVrS3LanXKp8dDQ7YdC0lFJy5ZIG3TyqpVVa9IZQObWhBOlxdAFDHca6UZxLiwtNbHZXHFxZDKBA6AzzjX3VMeF2T/AKm3p/UH7KmxGHVyhdQxQypPI+FE+IcJjluZsqsIUOARqykkAgeJB03oOz6Q2mIEOCddUOggmT00BNWOFwqWySihS0THONvIa7DrUCcJsglhbAYq6k9Q+rfGh8RNxuyMssRmOkqw/D31LheKWrjm2jy6zIg6R7qHu8AtNBY3CQZBLk66AEz0AA91TcO4Wtm41xXuS+rAsCCd5IjeqG/w3h//ADk3I94MEfHSp72NtqcrXFVomCQDHXWq9vR5WZWa7cbIxZZy6S2c6hZ30qbiXCFu3O0JAORk9kHfY66yOXnUE74q2wI7RCOmYa1NaSFAAAA5AQKztz0W7gUXFjNmk25Pshd56CtMmw8qBoammpDTDSiJjQF+xnxnD1/3xD/hBb8PlVg1CYUzxThq9bzt/htk/j86Dt9KlSqowvrj/mC+OJsffFBXRrRfrlP8Rtf3ux96hGqVqI69Q6jzpU2QDUVzXh/CPttzGswzXZOSTGuaPgBpWjxRvYXhTK5i6i5AwM6EwNfIVnr2FxeEfEpatO4vHu3EG2sjUfCtNieE3G4abDMWvFMxLGTMzE1UZC8DYt8Pu22YM0g66asCdOcya0XrB4OjK+KLMHt2goA0G5Mn41n7dm7iThLIsPb7DR2YQI/cVrfT/XBXQoJ1Uaan4UFf6LcBAsG4Ljg37WWN8uu41qkwvCC+Lu4UX7gCAMHzEkxEg67a1tPRr+aWNx3OenPxrP8ACLwbi2JIBjIRqI2yg/Wnon9J79x8VYwlu6bSshZmXcwPlQvBOL3HwmNDuS1iQj89tPfUvpNd7DH2MS4JthCsgTBj5b1WcKtleH8QukQtzNlnSfGkEVrjd84YA3HF0X0DHSSrRpXRLqwSK5fj7WS7YG63xZY+YIFdPunU+dVGb9LuIXrXZdgQCQ5YETIVZ921U2O9Kb8IbRWOzQuSv6TGBFW/pRbz4jCp1F37tYrCWz9lLnniLdv3KdqQb3iHE7iYvDWBly3VliRr4xXnD+KXHxl+yQuS0BHXWN6G4kQeKYTwtMflQnCMUlvH4xrjhczKqyYk6aDruPjUFpieKMMYmGCrlZMxbmN6947xoYbIAhuXHkKgMEgbmqzFuBxUMxChbOpJgfOvfS+3be5YAuG3e17Nv0eW55cqC24LxUYi0bgBUqSGTmCOVe8D4mMTaF1VKCSIJ5jf51XehuNa4t5HCzbfKXXZtN550Z6KWguFQDYs5+LGgsmFD8GGbjXDRvH2kn/8Rj50S53r30St5uNYfbuYa83xKr+NIV2KlSpVUYL1y/zOx/fbH3jQrGiPXGfyGDXkeIWAf/2oRo0kgT1IH1qVqGzTWFIkdR8aU+I+IqKHvXQilmYKq6knYVGMXbmA6zIEc5IkD3incTwpu2blsEAuuWTyoUcLbt1vEgMDqFnvLlgT4g60BnbgkqGBZYLCdQDtPTY1E11RHeWCYHeG+8fCgsbwy4zYiCFW+EUkTmAVSPiSaZd4SWknQ57ZAGwCDKY8WUn40Po44hYnOseY8/pTRcWTqNBJ2+dVjcIYWrKKQezuMxJ0kQwUaDkCB5CmvgbsXwFtjtQBudALeWNv6VVKuSARqARvrXhURlIBHQxHwoNrDmybeiyuQFTsuUCfOR86EGAuM1l2ADoqK5mQ6gywj3CDRFm+FQxKKcu3dGnPTpUtVPDcDcQyYWDeJ1nNnclJ/VFQDA3MllSplIztmnNCsCYJ5saC4uYVGZXKgss5WI1E7xQj8FsFcnZLlDZoGgnr50BhcFeXJ3TCpZDjNq2UHPGvUgnyNK7h74VwpYnvRr+hkIVR/WzxQWr4C2bq3Sg7RRAbmB0oO96P4dn7Q25fMGmTvoQflQxw91Wta3GWCWie77ML8idfGpOE3HViLouS7EDNJAEkjfwFA7inAbF9i91MzEATmO3KNak4nwiziEVLikhfZgwR7/dQIa6t8ljcNnM5Ag9AANBsDMedMXF4ghO6wKznkHUyYI0giIoq1wHD7di2bdpcqnfqeU07h+FWzaS0k5UECdT1qPhl1mT8oCGG87HpGnSijSoazVP6Ba8aPRcE3zuL+yhmNH+rRZ4tiW/o4VB8XJpCus0qVKqjnnrlb8ngB14hZ+WaqfH8Lt3iGuJmYCAfDePjVv64duHD/fk+61VuP4gtohclxmbUZUJA8yNtqlaioThWGJuAWgOzIVpkQSJGp0OlPTgWHYwEBjo/7DTmWzdLI9q9+XcM28So7uvIQBTcLasW1a6tu6M35MiCWOaCYHPzoGvwbDDWOn+sPPQbGmJwnDlQ4nKRM9ow097VHbs4ZQAtnEDKBGh5GR86dcwuH7NSbd4hyRGUk6c2HIGKD23wuwR3WeNdrrcjB59ahHDrJMdpd9op/KNuBMTPSvG7EsfyN2RvKkDfNpp1+tSBbMIgt3MrMHWQdGPdg9BAnyoFieG2lWTcugeF1vDx8RUCcMQFz2l8BTqe1OgAB11pP2TILZS6MmZdF3kgkz5rpTB2VvtbWS6czDNAmZUaT0jegJt8IBAK370ESPyh1HWnfwbrH2i/PTOPKg1w9pVR27RkKBQuUkrl5GPPbn7qnuYC0gkC42XK2UyJymRrFA9+HEMF+1XwWmBmBmN+VNvYJ1mcXdGk6xtt0pWEtF2EXA9wMpHIc2hvdv5UFbw9kzAvwVLd7Q6DaCJ5UE12ywJH2151kd2fp4/OlZwt0rmXGMV65VIpYtLBm8WuKbhy6JrpB2idhUKG0iOV7Qi4cp8IGYkA7bRRBgwOJ5Yk/wCBf2VHcsYgGPtMkCYyCfpUVy1adTbz3QEm4X69Rv47UPltauLt1hOWSnXXf/hoH3WxA3xAn+zE1LbOJj+coOWtsftoG92bM7q7ADvHSBEz5n/rT/s9kqzC4coYEnLsWO/uiij8uK3N+377Wn1pMcUP9ZaP/wBI/wDuoazbtO0LfZmIJ1GgjXbrTVYi279sWSUUEzI5tI60ErXMVyaz/gP/ALq1Xqk14jjzzFqwPiGP4Vj7ncKfxkhSM2YgbbaTvJ5Vs/Uuv8a4o0yC2HE+SP8AtFVK6rSpUqI5763N+G/31fuNVHxTEhbij7T2Pd1XLI33J5Veeto97hv98H3GqpxTflQHe12RXVHjNz256/hUqxWYbHpnDHGZ/Aqf3FTXcbba5abMy91SBlmcx0HgabZLC6CWsKobLoBmyyYEzrOlPW6yFw922QgMQJKknuyfDpRUHb6raGKM5yD3TOugUacutMu34JBxjySQJTWfAx4GpO1uhQe1ttrEhJM6trHhTe2ZRriLGnQaDzk/jUDcTfW2zdriWllgd3aYM6DU02xiguU9u1wTkCxqTpAOnKZmpFxDlVAvWZWSzRoV0y+A6VDiMUQEC4hAwkmRIknTTlAIqqjuYu3mDG+5AukRBgeGnLQjnQuCvAuwTFN3mLxl12ncjoIo3FYhiXjEWhbVBMQddQzH3xQX22Q04lNAB3V1J66co+lRBVziFsFyMQyhpAGQmCQIO0+NO4fiV7RQLzvMiCsDrMkfvNMxN9pU9tb7JjAGUEsBGaD1mamOKhEftgqlz7SjUdN99KCDHZ7Yg32AUhmcrJAaVCgAE714+NAW4zXnUHuiQO6SJke4U84mO0Y4gFJjRdVJ9nWm3rjAK/2i3lJIWUnzM7mBNUQfaFR7b3L7sveIlNDAg++aixlwglWxHekknKdBEQB7xrRC4uFIbEIRkOXKka6QYj95r3G3WlQbozopZ+5mGp0nyqCuuYqWC9vplUQV3O2vSZFFWsfkBL3Sy5iA2WAI3qdb07YgSoJLZNIMAfD8aixGKUqn8aTMoIZsntazPhQV6voXW9KggNoTuepou7fBIftsqBx3csRHInnTreLAGY3QwzQGCwB0ED404EgvaN4dpKmcu8AmADvQOOJhZ7dIzaE29uceOlRdqxcKb6SQCAbcAyOQ2nntTsNxEuoHbDMzSCbYiIiMs+FKxjYYF8QpX+zifCfhVDHxi5G/L2S+mUsndAG4iPGt56mVB+3uOeJC7R7Ntf21g/tEov5Ze7uTb01MAe6t/wCpRT2GMbWGxtyD1gKv4VUro1KlSojnfrYE3uGL/vLN8EJql4lYZrgIsW7gy7sQDOsa+Bq59abfxrhY/wBtdP8A6dUXEsMHuibLOCijMrRGuvkAKlanEuDwQ2eyikQVIIMwZ1PnHyqO9hrgZ8qW3Dts0CdJBMa70H/ByhsowzlQwAIc7bTqeW9TjCBWlMNqrHIxfTTZvKg9tHuIqrZFxn1WNI1E6fpRUF/DHLtZLhphoy5Sp3gddaIt4UJ2ZXD6mS8NAUnc+POolwQCiMMhOY6ZyIWNDz5/WoEykRkW0FZFnkGPQddfr8BYOVmAsKc0mN83TXwou1bYtbmyqqh01BjnofOPhUaYMksTh7atlJmZJafkImgbiyQSAcPGUTm3946TQOEDHNDWM+cnbTKFHLeAdaOxeDLAHsLeYk5jm1ERHLWRQ4wD9oxFm1BBBMnUHlliqJziAGHetBMkwdAW11Xwneh1uOEUm7h41AkaEzqR8xRN3BuyrNqzIkQRIj9HWPlTsRhrhICpayjYEfHlprNBHYxWUnt7tiCAVgR79TrpTrwZUL51KBsw7ubucwB1ivbmGulR3bWbNqIJEAQBU161dKgBkBjUZdJ+O1EVr3iWOS9ZIJJgpLKsTETSe4YBGItyCQxKypJ9kR4DlNWVuzc0nsx3dYXXNH0qJcNdjVre8yF33398fCgD+0MTCX7Q01m3uRqT5fsqG7eDKSt63lEZmVI1JgmfLlVkcPdj27YP9np9ans2SAZymeigfKgobvEAWdVuplkZISQNt+p3p1/Eur5TfXcBiE1G2knrNWtwKSNFOvID8KeoWW0Wd22nzNFVTXmDkLdU94/6sSI3Enwr29iB7S31VSdA1uY5/uauTHtEjwJ/bTMwbTRtPA6UFL9uQ5IvgnQGE3M+UCuh+pUfxBzyOKvEf4o/Csk1tVMwBPgPdWy9SyRwiwebPeY+fauPwpErc0qVKqjmvrU/nvC/17/3BTYpetM/nDhQ8cR91KruIYY5zdLqoW1ALHQNOjH41K1OH3bri5cgFlFsFBsC3ekT5RQa4u+JmyTLCNtAd/OK9a1iCB+WUyNdBBGUDTnrqd+dNXCYiAO3AAAG34/KgkUX+y5lxcGhgd2NQY5TTmvX8gItpnLkEAyAvI67ma9sWbilT2oYwQw016HTmBpUWCw4tMfykwhJU6wJ1Mz1661FeYhrwCREhVmYEtrmB6jUbVI63TbEgB88nLIGXXT6UGMOtwtN6ZeYIggkDaTMbcqgdkF1kOIuBlLFp0AAC6zOxkR76Iffa+iKDctoYAltSdNffP1rx7OJbtAGQA5ssbwYjWNNJqZ7lrKqteU9mwMyCegB+O9Vws4cMwN25JII1Ma9I+FUHnDuzBlcQoQHvHdSc3zj4U02rr9ovbLOxA/R0EDbTr76FYWBBFwt3hO52OY7RrI50RiLdoh7oBaH11gFswBEeFARjMLccqyuEIWNydZ18+lDtgrrRN4F+s7bagRQq/ZsuZgy6kQCTsSNY6xRWASyWzW8wK9ZGnMa7iiILV1muZTfEqYEazoRJEaH30Vgc2Usb+ZHHdY6FTtA5f8Aaq+xiLBXO1ppLZiFLHXrv1NE4drBAQWnKFxoZgHrvtQIAQ1t7xftVzAkaKo5zyqL7KoVVGLKhf6J31n46inTIzNYDBcy24kmASNR86lw9xHOtkgiSuYak846aAUUAba2lV+1ZlDR5MZ3A3318qIxD2WZn7eCTBgaaD2duprw3GbPks5GjMMwkEyOXv8AlTmNzKAbCs+5MCAeYjxA38aBrdi1pVN2O8TMTPKNeVTWcOlu5lFxs0QByMr4dKZde4UIGEAJB6aeMc/LwojC3Wnv2gpAGsa7QJ6f9aIBu3Ucgh2BRYCxoYEgn/vXUfVHh8nCMGOqF/8AG7P/AJq5diLtwLcLWlChGJaACO7toPrXXPVsPzVgv7un0qlaSlSpURzT1of6Q4X/APc/dt1S8bW2bgDi6zdnOVcsQO9Pe05Vceslc3FOHA6xaxDDzhKBx7qLgBsG4WUjOIIA1kH4VK1OK5MNYLKhLyQQJI3AyxtGg1p32TDq2Qs4IIGpO7QY08xU9sB7sGyoUqW21mAd/OnJiHZWY2YcW80x+l0E/vpQQ2b9iy+VWcGWB0kToDr7qht4nDqWgOMwMzPeDHlrGtPv4u5BBw4MkKCeckD50mt3SmXsbYHIHYa/v8aBo7FFF3s2BzADNoZ95oa66MczYec0hzuSe78h49Ks7qOUPdWc+n6uoPvqEXryqc2WcsIAZJP/AG+lBDiLFkKSMOWAEjuCDz0JOv8A1oJGnNlw3egmWE+6I/eKsWF85gLlvMOUTGgifnQadsZY30yDeNNQZOvl9aAzENFtWFjMSRKQJHnSL3MtuLK97VwT7J/GoccbucFbyqpJ6aaaDXeW099MZWAHa4mCIzBd9RsY8Tv4UD2uX+VlRBB3Go3M15et3zbTKBn7PWSBD/CoBalc32khVOUyCBO3NufjU+FdEki7mCgSJJ3PSdJkAeVBOTfyGAgaRAnlzk9aWNW6zZU0AymTzM6ifIUETbth+0vXO9mUg65ZPKPlTM2HUCXdspB3M6H6UQbhDeJ79y3AJDBRzjTemYYOO0Rrqk5Rk6rM6k89qHxNu0wa5DnM+omN9CY8vpUCJYtr2lu02hyjMTHsnWOnL30D7RKvke6GDKwCqJ9ogAk1Dh+GKi5e3U97Q850Eb+ArzOgCPas7d2DIjnIjxipbDLnk2IBMlgG0O+bU7TRaILK0H7SwyKQw0EkHViKhbsz7WJzcwI5aH4UUhAuZRYIDEhn5Ebz76CdXiewVmI3C7cgDPSiA+NOnZ4grdZi9q6cvId2NfKu6+iVsLgcKAIAw9r7grhHpEx+y35thCtuNBBMmNttta+geD2MmHspvltIvwUCqgylSpUHMvWGfzrgfCxf/wAtA4r7R2oNoDKQoOY7b5iB11Hwoz1gH88YP+63fvCqriSKbvevNbyorEAwIk6zt7qjXiWzavm0yswLZVCmeYiST460wJea2ZdSc4IadMsbae+h7eFtMY7YlmIA11kcvLUTUF3C2HIRLpDl8pBEgxuNo+NQFYdXtQLt8EZMqiOcwGk6ncfGoMRba2uZ8W24kgTsNoHxp+Lv2GgXGdioYaAjYgnl4VGcTYyhFtuwBkAaagcyapESspKj7U8hgNdIMSMwMbxR+JvJ2i57gVrZb3krB+tC9ra/8hjqpOk8jB8amssLjS1kZjmMnwgc+v4UAicNttbLi5cI5nNqcvPbXahLd3DlFzdpoc0HfURyGoirW23dLCxDBdtNSdxTcLcuEmbKoApjXnOg20ogALZAR0UsLjEiSZBUgz8R8qIxF+wSSbTkvEkLqY250Thbt2fyltEHg3w+dNS9dytnKK+hAkaAmKCH8mbd2LJ0AaGHtEajnJr1GKSvYkzvA7pHIa/vNT4UXV0uMuohRzJ31NR2sPeElr6iQM0DSYiRJ0oGtcPZsww4Lg6JESCYmfKm4fDsBaC21USc4gSBOg15EH6VK5IRgbwLMsKSQIO0/GgbhVBnN5yCxBgbkEAmfCgJVL+XRFUzAg8g2nxBM16xxEqSFA1lQeX7ait3bK5l7diHGXWd9tD76JtcLVWVgzkgyBOm0UEGNBcKEuZGzAz5TIpl5bkgNfX2gQPDXw51MvDELEkNMz7R576DzNTvw+2QAV0AgCTsNvqaCF2PaZu3AQ7J8RM+f0oSzaAtuPtEyYzdGJzfjVjcwVsgAopAAEeAkivGwtuIyLEztz2mi4yvpGw+z3wt1rhZEXXUauB8Zr6TtjQeVfP/ABzDqFtAKBnxFldB/tBX0FVZKlSpUHL/AE9/0xhf7pc++KreJtZ7TK9rtHKeHs7bT+81YenrTxnDDpg7h8peK97ITMCY35xUaiua5la3kw5OYTMRk05850FDYN37RZsgKTqQsEbd6fORRxvXAtxhbzMLhVV9mV5GajF28bqysJIzDQ6aE6z4nWgiudqSfyC/pLmLQMpOvvIr3FduHPZhco9kEwIge/QzT7L3g4Ddn2ZcyxIkidIE9IFR3b90CTctCTpoNd+77W8Cg9vdvkXKUzx3iQYnlA+NeW7WIJkukc4Gv771F2tyJN62un9HoJPvHOvfsjOzEXpIEGBtIP4EUExs3O1LG4OzmQkcoiCfPWhLXC3GYm8ROpI/GfCpb4VbQDXpynNIiYAiI/faontoJttcbNJck67iMseRn4UHr8Lc6NcYrHXWZkHpUuIw9tmbM+vZqrfqgyDPiaGtGz2bDO8MVJ1M6bRHl8qbZSx3Aods5Cy07bzr++tAVZwFtGD5iSDuzyNo+lB3sLhxbDAsoMERuR5HlRK3UysOzY5SxOm5kzHidabaKXD/ACJ0TSd4GyxREaWLC3DMjRdG2M6yKf22HygZRlnTumNTqfjTXvXSf5sG0EagRptPgaWCBzECwoC90nXUeE70EyX7LA5bY7onVR1jQ0y1xMNlGRgSYOmg1jerC2gUQogeVeO377UASYpoc9mxh4AjcbTTXxN4ju2YgjfmOe9EHEIokuoGpkkbDQnyqIcTskM3a28q+0QwMTtQMdrxnuAbQARB11+VMvm9lGUJMaz1nX5U9uKWjki4p7QkJHON6Vm+HUOplWEg0FTxBbhuYNXIJbHWBp0mfwr6FrgrDNjeHL/vts/CTXeqpSpUqVEcp9NteOWtfZwLHz/KRH41Di0usYRlCQJ67idfKpfTEzxweGBHzuf9KfNStTiMqc1zo50EnQZcoHhzNCcKwJsT3swJG8k6LlAkmjjTSaList8FSBmYmAAdOhU6dJyip7nDkKlCJXOXiNiTmEdIoufCvDQwNewCNMiZLH/EMpHlFSrbA200jTnpAnyp9eVUoUcNtD/VrptU/YrObKJPONafSoy8yDoK9ilSBoPCYB8qpb3Ebn2EXgQLrW1MxoGaI099XLsNidwf+tAYfDWAmVVGUgMR1CgQYPSBUVnuDcavPfTtrgW2quryAAzJozTy1NT+l+NdHRUuMo7B2AVoJaVCwIOY76eNW4xOHIMhBM+0vUydCOehp78Qtb6MR/V/GKDPcRuM7XATe7cFBYAzBYhTmMaHWZnpR13AN9pvN3igTtQsd3tCpUx7ht41ZHiYYPlklULbdOXvoG/xcqJZAO9B1jT37a0Ff6PcLuowFxJtCwcuaPaYgshE8iKJt8NuJYw+VEL22LPbYwDM8wNxMivcRxpUPtW4gaFxoTvz5Ch8V6S2w5y37JX9YHTTXSTO9FMxPAHYd5kVyLjgg6LcY6RpsBp8aP4erootsBCBVUj9KBqdf61UuK9KbOc5cRK8lCP0H9Wi8DxG4ykjD4m6ORTD3D88tBccKXPxPhy/7Z2/w22P4V3SuIehvD8Vd4ng7xweItWbRuFnuplGttlGm+5512+qlKlSpURyb0sP58b+5J/zGp5arf0u9A8Risb9qsYxbE2VtEG1nOhLTqwHP5UJa9WOIP8AKcVvH9Syifto1KCJrxjVmvqntk9/iGOYdBdC/RaIT1S4D9NsVc8HxD/5YoX9M+99RuwHmQKEvcZw6+1iLK+BuKPlNbbD+q3hSGfsgY/13d/vMasLHoJw1NsBhvfaVvvA0ZcvuelGDG+Jt+5p+lQp6XYU+y7v+padvotdnwvAsLb/AJPDWE/VtIv0FHLaUbAD3UHDh6QT7GExr/q4ZzU1nG4t/Z4Xjv8Ait5PvGu3UqDjIwnFW9nhjDxe/bH0mh7XoXxcwBYw6iWaHvE6sZ/RXrXbqVBx3C+rzioYk3cCkzMG68TvoVH1om16rcbr+cLSSIOTDyY6Szmus0qDmI9UrH2+JXyNB3baLtoOtEL6oMNMti8a3UG6on/DbB+ddGpUGC/+UPDT7aXn/WvuZ+BFE2vVVwlf/BqfN7h+r1tKVBncP6C8NSMuBw+mxNpSfiQTVlY4HhkEJh7KjwtqPwqwpUDLdsKIUADwEU+lSoFSpUqBUqVKg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 descr="https://encrypted-tbn2.gstatic.com/images?q=tbn:ANd9GcQHmas_RM7nv3SS3YowaK3-tFv2NJycoALL6rselIXdlEmMNcN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552" y="2301360"/>
            <a:ext cx="2133600" cy="2819400"/>
          </a:xfrm>
          <a:prstGeom prst="rect">
            <a:avLst/>
          </a:prstGeom>
          <a:noFill/>
          <a:ln w="76200">
            <a:solidFill>
              <a:srgbClr val="00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CC00FF"/>
          </a:solidFill>
        </p:spPr>
        <p:txBody>
          <a:bodyPr/>
          <a:lstStyle/>
          <a:p>
            <a:r>
              <a:rPr lang="en-US" b="1" dirty="0" smtClean="0"/>
              <a:t>Textile Machine</a:t>
            </a:r>
            <a:endParaRPr lang="en-US" b="1" dirty="0"/>
          </a:p>
        </p:txBody>
      </p:sp>
      <p:pic>
        <p:nvPicPr>
          <p:cNvPr id="3" name="UkCXuc95AV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66800" y="1371600"/>
            <a:ext cx="66675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93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CC00FF"/>
          </a:solidFill>
        </p:spPr>
        <p:txBody>
          <a:bodyPr>
            <a:normAutofit/>
          </a:bodyPr>
          <a:lstStyle/>
          <a:p>
            <a:r>
              <a:rPr lang="en-US" sz="4000" b="1" dirty="0" smtClean="0"/>
              <a:t>Daily Lives of the Mill Girls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3505200" cy="5181600"/>
          </a:xfrm>
        </p:spPr>
        <p:txBody>
          <a:bodyPr>
            <a:normAutofit/>
          </a:bodyPr>
          <a:lstStyle/>
          <a:p>
            <a:r>
              <a:rPr lang="en-US" b="1" dirty="0" smtClean="0"/>
              <a:t>Company-owned boardinghouses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$2 - $3 for a 75 hour/week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Hazardous work conditions</a:t>
            </a:r>
          </a:p>
        </p:txBody>
      </p:sp>
      <p:pic>
        <p:nvPicPr>
          <p:cNvPr id="6" name="Picture 2" descr="C:\Users\Sanchez Family\Desktop\antebellum america\lowell mill girls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295400"/>
            <a:ext cx="4648200" cy="5181600"/>
          </a:xfrm>
          <a:prstGeom prst="rect">
            <a:avLst/>
          </a:prstGeom>
          <a:noFill/>
          <a:ln w="76200">
            <a:solidFill>
              <a:srgbClr val="CC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"/>
            <a:ext cx="3886200" cy="5029200"/>
          </a:xfrm>
        </p:spPr>
        <p:txBody>
          <a:bodyPr/>
          <a:lstStyle/>
          <a:p>
            <a:r>
              <a:rPr lang="en-US" b="1" dirty="0"/>
              <a:t>“The Lowell Offering”</a:t>
            </a:r>
          </a:p>
          <a:p>
            <a:r>
              <a:rPr lang="en-US" b="1" dirty="0"/>
              <a:t>Benefits?</a:t>
            </a:r>
          </a:p>
          <a:p>
            <a:r>
              <a:rPr lang="en-US" b="1" dirty="0"/>
              <a:t>1835 = General strike for a 10 hour day</a:t>
            </a:r>
          </a:p>
          <a:p>
            <a:endParaRPr lang="en-US" dirty="0"/>
          </a:p>
        </p:txBody>
      </p:sp>
      <p:pic>
        <p:nvPicPr>
          <p:cNvPr id="4" name="Picture 3" descr="C:\Users\Sanchez Family\Desktop\antebellum america\lowell mill girls0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45017"/>
            <a:ext cx="4495800" cy="6019800"/>
          </a:xfrm>
          <a:prstGeom prst="rect">
            <a:avLst/>
          </a:prstGeom>
          <a:noFill/>
          <a:ln w="76200">
            <a:solidFill>
              <a:srgbClr val="00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://berwickacademy.org/millgirls/l-offer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551703"/>
            <a:ext cx="2733525" cy="284268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97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Female Academies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Growth of public schools for white children, ages 6 – 11</a:t>
            </a:r>
          </a:p>
          <a:p>
            <a:r>
              <a:rPr lang="en-US" b="1" dirty="0" smtClean="0"/>
              <a:t>1830 = Male and female literacy rates near equal in North</a:t>
            </a:r>
          </a:p>
          <a:p>
            <a:r>
              <a:rPr lang="en-US" b="1" dirty="0" smtClean="0"/>
              <a:t>1830 = 75 colleges open for men in U.S., 0 for women</a:t>
            </a:r>
          </a:p>
          <a:p>
            <a:r>
              <a:rPr lang="en-US" b="1" dirty="0" smtClean="0"/>
              <a:t>1790 = 10 female academies vs. 1830 = 200</a:t>
            </a:r>
          </a:p>
          <a:p>
            <a:r>
              <a:rPr lang="en-US" b="1" dirty="0" smtClean="0"/>
              <a:t>3 years of general education + “feminine subjects”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1713"/>
          </a:xfrm>
          <a:solidFill>
            <a:srgbClr val="CC00FF"/>
          </a:solidFill>
        </p:spPr>
        <p:txBody>
          <a:bodyPr/>
          <a:lstStyle/>
          <a:p>
            <a:r>
              <a:rPr lang="en-US" b="1" dirty="0" smtClean="0"/>
              <a:t>Bluestockings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1676400"/>
            <a:ext cx="43434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“When girls become scholars who is to make the puddings and pies?”</a:t>
            </a:r>
          </a:p>
          <a:p>
            <a:pPr>
              <a:buNone/>
            </a:pPr>
            <a:r>
              <a:rPr lang="en-US" b="1" dirty="0" smtClean="0"/>
              <a:t>		--1840s reaction to    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           female academies</a:t>
            </a:r>
            <a:endParaRPr lang="en-US" b="1" dirty="0"/>
          </a:p>
        </p:txBody>
      </p:sp>
      <p:pic>
        <p:nvPicPr>
          <p:cNvPr id="12290" name="Picture 2" descr="http://mcgillustrations.files.wordpress.com/2012/09/20-literarywoman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371600"/>
            <a:ext cx="4276725" cy="5200650"/>
          </a:xfrm>
          <a:prstGeom prst="rect">
            <a:avLst/>
          </a:prstGeom>
          <a:noFill/>
          <a:ln w="76200">
            <a:solidFill>
              <a:srgbClr val="CC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00FFFF"/>
          </a:solidFill>
        </p:spPr>
        <p:txBody>
          <a:bodyPr/>
          <a:lstStyle/>
          <a:p>
            <a:r>
              <a:rPr lang="en-US" b="1" dirty="0" smtClean="0"/>
              <a:t>Emma Willard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43434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Born in 1787, Connecticut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1821 = Opened Troy Female Seminary, NY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1821 – 1871 = 12,000 graduates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Graduates became teachers, writers, school superintendents </a:t>
            </a:r>
            <a:endParaRPr lang="en-US" b="1" dirty="0"/>
          </a:p>
        </p:txBody>
      </p:sp>
      <p:pic>
        <p:nvPicPr>
          <p:cNvPr id="16390" name="Picture 6" descr="http://xtimeline.s3.amazonaws.com/Upload/Use200903231821027523591/Elt20090323184926611954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195" y="3657600"/>
            <a:ext cx="3533606" cy="2815632"/>
          </a:xfrm>
          <a:prstGeom prst="rect">
            <a:avLst/>
          </a:prstGeom>
          <a:noFill/>
          <a:ln w="76200">
            <a:solidFill>
              <a:srgbClr val="00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www.emmawillard.org/sites/emmawillard.org/files/imagecache/medium/page_images/Emma%20Willard_0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143000"/>
            <a:ext cx="3058516" cy="2790825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422</Words>
  <Application>Microsoft Office PowerPoint</Application>
  <PresentationFormat>On-screen Show (4:3)</PresentationFormat>
  <Paragraphs>91</Paragraphs>
  <Slides>16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The Market Revolution, Women, &amp; Work</vt:lpstr>
      <vt:lpstr>Transformation of the American Economy, 1815 – 1848 </vt:lpstr>
      <vt:lpstr>Differences in North vs. South</vt:lpstr>
      <vt:lpstr>Transportation</vt:lpstr>
      <vt:lpstr>Erie Canal, NY</vt:lpstr>
      <vt:lpstr>Railroads</vt:lpstr>
      <vt:lpstr>Access to Print</vt:lpstr>
      <vt:lpstr>Changes in the Meaning of Work</vt:lpstr>
      <vt:lpstr>Emergence of Class-Consciousness</vt:lpstr>
      <vt:lpstr>The Lowell Mill System</vt:lpstr>
      <vt:lpstr>Textile Machine</vt:lpstr>
      <vt:lpstr>Daily Lives of the Mill Girls</vt:lpstr>
      <vt:lpstr>PowerPoint Presentation</vt:lpstr>
      <vt:lpstr>Female Academies</vt:lpstr>
      <vt:lpstr>Bluestockings</vt:lpstr>
      <vt:lpstr>Emma Willard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Market Revolution, Women, &amp; Work</dc:title>
  <dc:creator>sabrina</dc:creator>
  <cp:lastModifiedBy>Sabrina Sanchez</cp:lastModifiedBy>
  <cp:revision>20</cp:revision>
  <dcterms:created xsi:type="dcterms:W3CDTF">2006-08-16T00:00:00Z</dcterms:created>
  <dcterms:modified xsi:type="dcterms:W3CDTF">2015-03-02T19:23:31Z</dcterms:modified>
</cp:coreProperties>
</file>